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6"/>
  </p:notesMasterIdLst>
  <p:sldIdLst>
    <p:sldId id="279" r:id="rId2"/>
    <p:sldId id="280" r:id="rId3"/>
    <p:sldId id="368" r:id="rId4"/>
    <p:sldId id="370" r:id="rId5"/>
    <p:sldId id="492" r:id="rId6"/>
    <p:sldId id="498" r:id="rId7"/>
    <p:sldId id="281" r:id="rId8"/>
    <p:sldId id="479" r:id="rId9"/>
    <p:sldId id="496" r:id="rId10"/>
    <p:sldId id="369" r:id="rId11"/>
    <p:sldId id="497" r:id="rId12"/>
    <p:sldId id="371" r:id="rId13"/>
    <p:sldId id="476" r:id="rId14"/>
    <p:sldId id="477" r:id="rId15"/>
    <p:sldId id="478" r:id="rId16"/>
    <p:sldId id="480" r:id="rId17"/>
    <p:sldId id="493" r:id="rId18"/>
    <p:sldId id="494" r:id="rId19"/>
    <p:sldId id="495" r:id="rId20"/>
    <p:sldId id="499" r:id="rId21"/>
    <p:sldId id="500" r:id="rId22"/>
    <p:sldId id="501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4" r:id="rId104"/>
    <p:sldId id="355" r:id="rId105"/>
    <p:sldId id="356" r:id="rId106"/>
    <p:sldId id="357" r:id="rId107"/>
    <p:sldId id="358" r:id="rId108"/>
    <p:sldId id="359" r:id="rId109"/>
    <p:sldId id="351" r:id="rId110"/>
    <p:sldId id="352" r:id="rId111"/>
    <p:sldId id="353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  <p:sldId id="393" r:id="rId142"/>
    <p:sldId id="394" r:id="rId143"/>
    <p:sldId id="395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  <p:sldId id="408" r:id="rId157"/>
    <p:sldId id="409" r:id="rId158"/>
    <p:sldId id="410" r:id="rId159"/>
    <p:sldId id="411" r:id="rId160"/>
    <p:sldId id="412" r:id="rId161"/>
    <p:sldId id="413" r:id="rId162"/>
    <p:sldId id="414" r:id="rId163"/>
    <p:sldId id="415" r:id="rId164"/>
    <p:sldId id="416" r:id="rId165"/>
    <p:sldId id="417" r:id="rId166"/>
    <p:sldId id="418" r:id="rId167"/>
    <p:sldId id="419" r:id="rId168"/>
    <p:sldId id="420" r:id="rId169"/>
    <p:sldId id="421" r:id="rId170"/>
    <p:sldId id="422" r:id="rId171"/>
    <p:sldId id="423" r:id="rId172"/>
    <p:sldId id="424" r:id="rId173"/>
    <p:sldId id="425" r:id="rId174"/>
    <p:sldId id="426" r:id="rId175"/>
    <p:sldId id="427" r:id="rId176"/>
    <p:sldId id="428" r:id="rId177"/>
    <p:sldId id="429" r:id="rId178"/>
    <p:sldId id="430" r:id="rId179"/>
    <p:sldId id="431" r:id="rId180"/>
    <p:sldId id="432" r:id="rId181"/>
    <p:sldId id="433" r:id="rId182"/>
    <p:sldId id="434" r:id="rId183"/>
    <p:sldId id="435" r:id="rId184"/>
    <p:sldId id="436" r:id="rId185"/>
    <p:sldId id="437" r:id="rId186"/>
    <p:sldId id="438" r:id="rId187"/>
    <p:sldId id="439" r:id="rId188"/>
    <p:sldId id="440" r:id="rId189"/>
    <p:sldId id="441" r:id="rId190"/>
    <p:sldId id="442" r:id="rId191"/>
    <p:sldId id="443" r:id="rId192"/>
    <p:sldId id="444" r:id="rId193"/>
    <p:sldId id="445" r:id="rId194"/>
    <p:sldId id="446" r:id="rId195"/>
    <p:sldId id="447" r:id="rId196"/>
    <p:sldId id="448" r:id="rId197"/>
    <p:sldId id="449" r:id="rId198"/>
    <p:sldId id="450" r:id="rId199"/>
    <p:sldId id="451" r:id="rId200"/>
    <p:sldId id="452" r:id="rId201"/>
    <p:sldId id="453" r:id="rId202"/>
    <p:sldId id="454" r:id="rId203"/>
    <p:sldId id="455" r:id="rId204"/>
    <p:sldId id="456" r:id="rId205"/>
    <p:sldId id="457" r:id="rId206"/>
    <p:sldId id="458" r:id="rId207"/>
    <p:sldId id="459" r:id="rId208"/>
    <p:sldId id="460" r:id="rId209"/>
    <p:sldId id="461" r:id="rId210"/>
    <p:sldId id="462" r:id="rId211"/>
    <p:sldId id="463" r:id="rId212"/>
    <p:sldId id="464" r:id="rId213"/>
    <p:sldId id="465" r:id="rId214"/>
    <p:sldId id="466" r:id="rId215"/>
    <p:sldId id="467" r:id="rId216"/>
    <p:sldId id="468" r:id="rId217"/>
    <p:sldId id="469" r:id="rId218"/>
    <p:sldId id="470" r:id="rId219"/>
    <p:sldId id="471" r:id="rId220"/>
    <p:sldId id="472" r:id="rId221"/>
    <p:sldId id="473" r:id="rId222"/>
    <p:sldId id="474" r:id="rId223"/>
    <p:sldId id="475" r:id="rId224"/>
    <p:sldId id="481" r:id="rId225"/>
    <p:sldId id="482" r:id="rId226"/>
    <p:sldId id="483" r:id="rId227"/>
    <p:sldId id="484" r:id="rId228"/>
    <p:sldId id="485" r:id="rId229"/>
    <p:sldId id="486" r:id="rId230"/>
    <p:sldId id="487" r:id="rId231"/>
    <p:sldId id="488" r:id="rId232"/>
    <p:sldId id="489" r:id="rId233"/>
    <p:sldId id="490" r:id="rId234"/>
    <p:sldId id="491" r:id="rId235"/>
  </p:sldIdLst>
  <p:sldSz cx="9144000" cy="6858000" type="screen4x3"/>
  <p:notesSz cx="6797675" cy="9926638"/>
  <p:custShowLst>
    <p:custShow name="Introduction" id="0">
      <p:sldLst>
        <p:sld r:id="rId24"/>
        <p:sld r:id="rId25"/>
      </p:sldLst>
    </p:custShow>
    <p:custShow name="Legal Issues" id="1">
      <p:sldLst>
        <p:sld r:id="rId26"/>
        <p:sld r:id="rId27"/>
        <p:sld r:id="rId28"/>
        <p:sld r:id="rId29"/>
      </p:sldLst>
    </p:custShow>
    <p:custShow name="Infection Control" id="2">
      <p:sldLst>
        <p:sld r:id="rId30"/>
        <p:sld r:id="rId31"/>
        <p:sld r:id="rId32"/>
        <p:sld r:id="rId33"/>
        <p:sld r:id="rId34"/>
      </p:sldLst>
    </p:custShow>
    <p:custShow name="DRSABCD" id="3">
      <p:sldLst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</p:sldLst>
    </p:custShow>
    <p:custShow name="Unconscious" id="4">
      <p:sldLst>
        <p:sld r:id="rId47"/>
        <p:sld r:id="rId48"/>
        <p:sld r:id="rId49"/>
        <p:sld r:id="rId50"/>
        <p:sld r:id="rId51"/>
        <p:sld r:id="rId52"/>
        <p:sld r:id="rId53"/>
      </p:sldLst>
    </p:custShow>
    <p:custShow name="Resuscitation" id="5">
      <p:sldLst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</p:sldLst>
    </p:custShow>
    <p:custShow name="Defibrillation" id="6">
      <p:sldLst>
        <p:sld r:id="rId66"/>
        <p:sld r:id="rId67"/>
        <p:sld r:id="rId68"/>
        <p:sld r:id="rId69"/>
        <p:sld r:id="rId70"/>
      </p:sldLst>
    </p:custShow>
    <p:custShow name="Choking" id="7">
      <p:sldLst>
        <p:sld r:id="rId71"/>
        <p:sld r:id="rId72"/>
        <p:sld r:id="rId73"/>
        <p:sld r:id="rId74"/>
      </p:sldLst>
    </p:custShow>
    <p:custShow name="First aid kits" id="8">
      <p:sldLst>
        <p:sld r:id="rId75"/>
      </p:sldLst>
    </p:custShow>
    <p:custShow name="Chest pain" id="9">
      <p:sldLst>
        <p:sld r:id="rId76"/>
        <p:sld r:id="rId77"/>
        <p:sld r:id="rId78"/>
        <p:sld r:id="rId79"/>
      </p:sldLst>
    </p:custShow>
    <p:custShow name="Stroke" id="10">
      <p:sldLst>
        <p:sld r:id="rId80"/>
        <p:sld r:id="rId81"/>
        <p:sld r:id="rId82"/>
      </p:sldLst>
    </p:custShow>
    <p:custShow name="Asthma" id="11">
      <p:sldLst>
        <p:sld r:id="rId83"/>
        <p:sld r:id="rId84"/>
        <p:sld r:id="rId85"/>
        <p:sld r:id="rId86"/>
        <p:sld r:id="rId87"/>
        <p:sld r:id="rId88"/>
      </p:sldLst>
    </p:custShow>
    <p:custShow name="Anaphylaxis" id="12">
      <p:sldLst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</p:sldLst>
    </p:custShow>
    <p:custShow name="Shock" id="13">
      <p:sldLst>
        <p:sld r:id="rId100"/>
        <p:sld r:id="rId101"/>
        <p:sld r:id="rId102"/>
        <p:sld r:id="rId103"/>
      </p:sldLst>
    </p:custShow>
    <p:custShow name="Bleeding" id="14">
      <p:sldLst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</p:sldLst>
    </p:custShow>
    <p:custShow name="Burns" id="15">
      <p:sldLst>
        <p:sld r:id="rId113"/>
        <p:sld r:id="rId114"/>
        <p:sld r:id="rId115"/>
        <p:sld r:id="rId116"/>
        <p:sld r:id="rId117"/>
        <p:sld r:id="rId118"/>
        <p:sld r:id="rId119"/>
        <p:sld r:id="rId120"/>
      </p:sldLst>
    </p:custShow>
    <p:custShow name="Safety" id="16">
      <p:sldLst>
        <p:sld r:id="rId121"/>
        <p:sld r:id="rId122"/>
        <p:sld r:id="rId123"/>
        <p:sld r:id="rId124"/>
        <p:sld r:id="rId125"/>
        <p:sld r:id="rId126"/>
        <p:sld r:id="rId127"/>
        <p:sld r:id="rId128"/>
        <p:sld r:id="rId129"/>
        <p:sld r:id="rId130"/>
        <p:sld r:id="rId131"/>
        <p:sld r:id="rId132"/>
        <p:sld r:id="rId133"/>
      </p:sldLst>
    </p:custShow>
    <p:custShow name="Fractures" id="17">
      <p:sldLst>
        <p:sld r:id="rId134"/>
        <p:sld r:id="rId135"/>
        <p:sld r:id="rId136"/>
        <p:sld r:id="rId137"/>
        <p:sld r:id="rId138"/>
        <p:sld r:id="rId139"/>
        <p:sld r:id="rId140"/>
        <p:sld r:id="rId142"/>
        <p:sld r:id="rId143"/>
      </p:sldLst>
    </p:custShow>
    <p:custShow name="Head" id="18">
      <p:sldLst>
        <p:sld r:id="rId144"/>
        <p:sld r:id="rId145"/>
        <p:sld r:id="rId146"/>
        <p:sld r:id="rId147"/>
        <p:sld r:id="rId148"/>
        <p:sld r:id="rId149"/>
      </p:sldLst>
    </p:custShow>
    <p:custShow name="Chest" id="19">
      <p:sldLst>
        <p:sld r:id="rId150"/>
        <p:sld r:id="rId151"/>
        <p:sld r:id="rId152"/>
        <p:sld r:id="rId153"/>
        <p:sld r:id="rId154"/>
        <p:sld r:id="rId155"/>
        <p:sld r:id="rId156"/>
      </p:sldLst>
    </p:custShow>
    <p:custShow name="Facial" id="20">
      <p:sldLst>
        <p:sld r:id="rId157"/>
        <p:sld r:id="rId158"/>
        <p:sld r:id="rId159"/>
        <p:sld r:id="rId160"/>
        <p:sld r:id="rId161"/>
        <p:sld r:id="rId162"/>
        <p:sld r:id="rId163"/>
        <p:sld r:id="rId164"/>
        <p:sld r:id="rId165"/>
        <p:sld r:id="rId166"/>
        <p:sld r:id="rId167"/>
        <p:sld r:id="rId168"/>
      </p:sldLst>
    </p:custShow>
    <p:custShow name="HeatCold" id="21">
      <p:sldLst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</p:sldLst>
    </p:custShow>
    <p:custShow name="Poisons" id="22">
      <p:sldLst>
        <p:sld r:id="rId185"/>
        <p:sld r:id="rId186"/>
        <p:sld r:id="rId187"/>
        <p:sld r:id="rId188"/>
        <p:sld r:id="rId189"/>
        <p:sld r:id="rId190"/>
      </p:sldLst>
    </p:custShow>
    <p:custShow name="BitesStings" id="23">
      <p:sldLst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</p:sldLst>
    </p:custShow>
    <p:custShow name="OtherMedical" id="24">
      <p:sldLst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</p:sldLst>
    </p:custShow>
    <p:custShow name="MedicalPlan" id="25">
      <p:sldLst>
        <p:sld r:id="rId218"/>
        <p:sld r:id="rId219"/>
        <p:sld r:id="rId220"/>
        <p:sld r:id="rId221"/>
        <p:sld r:id="rId222"/>
        <p:sld r:id="rId223"/>
        <p:sld r:id="rId224"/>
      </p:sldLst>
    </p:custShow>
    <p:custShow name="IntroductionECFA" id="26">
      <p:sldLst>
        <p:sld r:id="rId24"/>
        <p:sld r:id="rId25"/>
        <p:sld r:id="rId225"/>
        <p:sld r:id="rId226"/>
        <p:sld r:id="rId227"/>
        <p:sld r:id="rId228"/>
      </p:sldLst>
    </p:custShow>
    <p:custShow name="LegalECFA" id="27">
      <p:sldLst>
        <p:sld r:id="rId26"/>
        <p:sld r:id="rId27"/>
        <p:sld r:id="rId28"/>
        <p:sld r:id="rId29"/>
        <p:sld r:id="rId229"/>
        <p:sld r:id="rId230"/>
        <p:sld r:id="rId231"/>
        <p:sld r:id="rId232"/>
        <p:sld r:id="rId233"/>
        <p:sld r:id="rId234"/>
        <p:sld r:id="rId235"/>
      </p:sldLst>
    </p:custShow>
    <p:custShow name="CPR" id="28">
      <p:sldLst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</p:sldLst>
    </p:custShow>
    <p:custShow name="CPR2hour" id="29">
      <p:sldLst>
        <p:sld r:id="rId24"/>
        <p:sld r:id="rId25"/>
        <p:sld r:id="rId71"/>
        <p:sld r:id="rId72"/>
        <p:sld r:id="rId73"/>
        <p:sld r:id="rId74"/>
      </p:sldLst>
    </p:custShow>
    <p:custShow name="CPRAA" id="30">
      <p:sldLst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218"/>
        <p:sld r:id="rId219"/>
        <p:sld r:id="rId220"/>
        <p:sld r:id="rId221"/>
        <p:sld r:id="rId222"/>
        <p:sld r:id="rId223"/>
        <p:sld r:id="rId224"/>
      </p:sldLst>
    </p:custShow>
    <p:custShow name="EFA" id="31">
      <p:sldLst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75"/>
        <p:sld r:id="rId76"/>
        <p:sld r:id="rId77"/>
        <p:sld r:id="rId78"/>
        <p:sld r:id="rId79"/>
        <p:sld r:id="rId80"/>
        <p:sld r:id="rId81"/>
        <p:sld r:id="rId82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100"/>
        <p:sld r:id="rId101"/>
        <p:sld r:id="rId102"/>
        <p:sld r:id="rId103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  <p:sld r:id="rId113"/>
        <p:sld r:id="rId114"/>
        <p:sld r:id="rId115"/>
        <p:sld r:id="rId116"/>
        <p:sld r:id="rId117"/>
        <p:sld r:id="rId118"/>
        <p:sld r:id="rId119"/>
        <p:sld r:id="rId120"/>
      </p:sldLst>
    </p:custShow>
    <p:custShow name="EFAAA" id="32">
      <p:sldLst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218"/>
        <p:sld r:id="rId219"/>
        <p:sld r:id="rId220"/>
        <p:sld r:id="rId221"/>
        <p:sld r:id="rId222"/>
        <p:sld r:id="rId223"/>
        <p:sld r:id="rId224"/>
        <p:sld r:id="rId75"/>
        <p:sld r:id="rId76"/>
        <p:sld r:id="rId77"/>
        <p:sld r:id="rId78"/>
        <p:sld r:id="rId79"/>
        <p:sld r:id="rId80"/>
        <p:sld r:id="rId81"/>
        <p:sld r:id="rId82"/>
        <p:sld r:id="rId100"/>
        <p:sld r:id="rId101"/>
        <p:sld r:id="rId102"/>
        <p:sld r:id="rId103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  <p:sld r:id="rId113"/>
        <p:sld r:id="rId114"/>
        <p:sld r:id="rId115"/>
        <p:sld r:id="rId116"/>
        <p:sld r:id="rId117"/>
        <p:sld r:id="rId118"/>
        <p:sld r:id="rId119"/>
        <p:sld r:id="rId120"/>
      </p:sldLst>
    </p:custShow>
    <p:custShow name="PFADay2" id="33">
      <p:sldLst>
        <p:sld r:id="rId121"/>
        <p:sld r:id="rId122"/>
        <p:sld r:id="rId123"/>
        <p:sld r:id="rId124"/>
        <p:sld r:id="rId125"/>
        <p:sld r:id="rId126"/>
        <p:sld r:id="rId127"/>
        <p:sld r:id="rId128"/>
        <p:sld r:id="rId129"/>
        <p:sld r:id="rId130"/>
        <p:sld r:id="rId131"/>
        <p:sld r:id="rId132"/>
        <p:sld r:id="rId133"/>
        <p:sld r:id="rId134"/>
        <p:sld r:id="rId135"/>
        <p:sld r:id="rId136"/>
        <p:sld r:id="rId137"/>
        <p:sld r:id="rId138"/>
        <p:sld r:id="rId139"/>
        <p:sld r:id="rId140"/>
        <p:sld r:id="rId141"/>
        <p:sld r:id="rId142"/>
        <p:sld r:id="rId143"/>
        <p:sld r:id="rId144"/>
        <p:sld r:id="rId145"/>
        <p:sld r:id="rId146"/>
        <p:sld r:id="rId147"/>
        <p:sld r:id="rId148"/>
        <p:sld r:id="rId149"/>
        <p:sld r:id="rId150"/>
        <p:sld r:id="rId151"/>
        <p:sld r:id="rId152"/>
        <p:sld r:id="rId153"/>
        <p:sld r:id="rId154"/>
        <p:sld r:id="rId155"/>
        <p:sld r:id="rId156"/>
        <p:sld r:id="rId157"/>
        <p:sld r:id="rId158"/>
        <p:sld r:id="rId159"/>
        <p:sld r:id="rId160"/>
        <p:sld r:id="rId161"/>
        <p:sld r:id="rId162"/>
        <p:sld r:id="rId163"/>
        <p:sld r:id="rId164"/>
        <p:sld r:id="rId165"/>
        <p:sld r:id="rId166"/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</p:sldLst>
    </p:custShow>
    <p:custShow name="PFA1Day" id="34">
      <p:sldLst>
        <p:sld r:id="rId24"/>
        <p:sld r:id="rId25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  <p:sld r:id="rId71"/>
        <p:sld r:id="rId72"/>
        <p:sld r:id="rId73"/>
        <p:sld r:id="rId74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134"/>
        <p:sld r:id="rId135"/>
        <p:sld r:id="rId136"/>
        <p:sld r:id="rId137"/>
        <p:sld r:id="rId138"/>
        <p:sld r:id="rId139"/>
        <p:sld r:id="rId140"/>
        <p:sld r:id="rId141"/>
        <p:sld r:id="rId142"/>
        <p:sld r:id="rId143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</p:sldLst>
    </p:custShow>
    <p:custShow name="PFAAADay1" id="35">
      <p:sldLst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218"/>
        <p:sld r:id="rId219"/>
        <p:sld r:id="rId220"/>
        <p:sld r:id="rId221"/>
        <p:sld r:id="rId222"/>
        <p:sld r:id="rId223"/>
        <p:sld r:id="rId224"/>
        <p:sld r:id="rId75"/>
        <p:sld r:id="rId76"/>
        <p:sld r:id="rId77"/>
        <p:sld r:id="rId78"/>
        <p:sld r:id="rId79"/>
        <p:sld r:id="rId80"/>
        <p:sld r:id="rId81"/>
        <p:sld r:id="rId82"/>
        <p:sld r:id="rId100"/>
        <p:sld r:id="rId101"/>
        <p:sld r:id="rId102"/>
        <p:sld r:id="rId103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</p:sldLst>
    </p:custShow>
    <p:custShow name="PFAAADay2" id="36">
      <p:sldLst>
        <p:sld r:id="rId113"/>
        <p:sld r:id="rId114"/>
        <p:sld r:id="rId115"/>
        <p:sld r:id="rId116"/>
        <p:sld r:id="rId117"/>
        <p:sld r:id="rId118"/>
        <p:sld r:id="rId119"/>
        <p:sld r:id="rId120"/>
        <p:sld r:id="rId121"/>
        <p:sld r:id="rId122"/>
        <p:sld r:id="rId123"/>
        <p:sld r:id="rId124"/>
        <p:sld r:id="rId125"/>
        <p:sld r:id="rId126"/>
        <p:sld r:id="rId127"/>
        <p:sld r:id="rId128"/>
        <p:sld r:id="rId129"/>
        <p:sld r:id="rId130"/>
        <p:sld r:id="rId131"/>
        <p:sld r:id="rId132"/>
        <p:sld r:id="rId133"/>
        <p:sld r:id="rId134"/>
        <p:sld r:id="rId135"/>
        <p:sld r:id="rId136"/>
        <p:sld r:id="rId137"/>
        <p:sld r:id="rId138"/>
        <p:sld r:id="rId139"/>
        <p:sld r:id="rId140"/>
        <p:sld r:id="rId141"/>
        <p:sld r:id="rId142"/>
        <p:sld r:id="rId143"/>
        <p:sld r:id="rId144"/>
        <p:sld r:id="rId145"/>
        <p:sld r:id="rId146"/>
        <p:sld r:id="rId147"/>
        <p:sld r:id="rId148"/>
        <p:sld r:id="rId149"/>
        <p:sld r:id="rId150"/>
        <p:sld r:id="rId151"/>
        <p:sld r:id="rId152"/>
        <p:sld r:id="rId153"/>
        <p:sld r:id="rId154"/>
        <p:sld r:id="rId155"/>
        <p:sld r:id="rId156"/>
        <p:sld r:id="rId157"/>
        <p:sld r:id="rId158"/>
        <p:sld r:id="rId159"/>
        <p:sld r:id="rId160"/>
        <p:sld r:id="rId161"/>
        <p:sld r:id="rId162"/>
        <p:sld r:id="rId163"/>
        <p:sld r:id="rId164"/>
        <p:sld r:id="rId165"/>
        <p:sld r:id="rId166"/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</p:sldLst>
    </p:custShow>
    <p:custShow name="PFAAA1Day" id="37">
      <p:sldLst>
        <p:sld r:id="rId24"/>
        <p:sld r:id="rId25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  <p:sld r:id="rId71"/>
        <p:sld r:id="rId72"/>
        <p:sld r:id="rId73"/>
        <p:sld r:id="rId74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218"/>
        <p:sld r:id="rId219"/>
        <p:sld r:id="rId220"/>
        <p:sld r:id="rId221"/>
        <p:sld r:id="rId222"/>
        <p:sld r:id="rId223"/>
        <p:sld r:id="rId224"/>
        <p:sld r:id="rId134"/>
        <p:sld r:id="rId135"/>
        <p:sld r:id="rId136"/>
        <p:sld r:id="rId137"/>
        <p:sld r:id="rId138"/>
        <p:sld r:id="rId139"/>
        <p:sld r:id="rId140"/>
        <p:sld r:id="rId141"/>
        <p:sld r:id="rId142"/>
        <p:sld r:id="rId143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</p:sldLst>
    </p:custShow>
    <p:custShow name="ECFADay1" id="38">
      <p:sldLst>
        <p:sld r:id="rId24"/>
        <p:sld r:id="rId25"/>
        <p:sld r:id="rId225"/>
        <p:sld r:id="rId226"/>
        <p:sld r:id="rId227"/>
        <p:sld r:id="rId228"/>
        <p:sld r:id="rId26"/>
        <p:sld r:id="rId27"/>
        <p:sld r:id="rId28"/>
        <p:sld r:id="rId29"/>
        <p:sld r:id="rId229"/>
        <p:sld r:id="rId230"/>
        <p:sld r:id="rId231"/>
        <p:sld r:id="rId232"/>
        <p:sld r:id="rId233"/>
        <p:sld r:id="rId234"/>
        <p:sld r:id="rId235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75"/>
        <p:sld r:id="rId76"/>
        <p:sld r:id="rId77"/>
        <p:sld r:id="rId78"/>
        <p:sld r:id="rId79"/>
        <p:sld r:id="rId80"/>
        <p:sld r:id="rId81"/>
        <p:sld r:id="rId82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100"/>
        <p:sld r:id="rId101"/>
        <p:sld r:id="rId102"/>
        <p:sld r:id="rId103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  <p:sld r:id="rId113"/>
        <p:sld r:id="rId114"/>
        <p:sld r:id="rId115"/>
        <p:sld r:id="rId116"/>
        <p:sld r:id="rId117"/>
        <p:sld r:id="rId118"/>
        <p:sld r:id="rId119"/>
        <p:sld r:id="rId120"/>
      </p:sldLst>
    </p:custShow>
    <p:custShow name="ECFA1Day" id="39">
      <p:sldLst>
        <p:sld r:id="rId24"/>
        <p:sld r:id="rId25"/>
        <p:sld r:id="rId225"/>
        <p:sld r:id="rId226"/>
        <p:sld r:id="rId227"/>
        <p:sld r:id="rId228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  <p:sld r:id="rId71"/>
        <p:sld r:id="rId72"/>
        <p:sld r:id="rId73"/>
        <p:sld r:id="rId74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134"/>
        <p:sld r:id="rId135"/>
        <p:sld r:id="rId136"/>
        <p:sld r:id="rId137"/>
        <p:sld r:id="rId138"/>
        <p:sld r:id="rId139"/>
        <p:sld r:id="rId140"/>
        <p:sld r:id="rId141"/>
        <p:sld r:id="rId142"/>
        <p:sld r:id="rId143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</p:sldLst>
    </p:custShow>
    <p:custShow name="ECFAAADay1" id="40">
      <p:sldLst>
        <p:sld r:id="rId24"/>
        <p:sld r:id="rId25"/>
        <p:sld r:id="rId225"/>
        <p:sld r:id="rId226"/>
        <p:sld r:id="rId227"/>
        <p:sld r:id="rId228"/>
        <p:sld r:id="rId26"/>
        <p:sld r:id="rId27"/>
        <p:sld r:id="rId28"/>
        <p:sld r:id="rId29"/>
        <p:sld r:id="rId229"/>
        <p:sld r:id="rId230"/>
        <p:sld r:id="rId231"/>
        <p:sld r:id="rId232"/>
        <p:sld r:id="rId233"/>
        <p:sld r:id="rId234"/>
        <p:sld r:id="rId235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218"/>
        <p:sld r:id="rId219"/>
        <p:sld r:id="rId220"/>
        <p:sld r:id="rId223"/>
        <p:sld r:id="rId224"/>
        <p:sld r:id="rId75"/>
        <p:sld r:id="rId76"/>
        <p:sld r:id="rId77"/>
        <p:sld r:id="rId78"/>
        <p:sld r:id="rId79"/>
        <p:sld r:id="rId80"/>
        <p:sld r:id="rId81"/>
        <p:sld r:id="rId82"/>
        <p:sld r:id="rId100"/>
        <p:sld r:id="rId101"/>
        <p:sld r:id="rId102"/>
        <p:sld r:id="rId103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</p:sldLst>
    </p:custShow>
    <p:custShow name="ECFAAA1Day" id="41">
      <p:sldLst>
        <p:sld r:id="rId24"/>
        <p:sld r:id="rId25"/>
        <p:sld r:id="rId225"/>
        <p:sld r:id="rId226"/>
        <p:sld r:id="rId227"/>
        <p:sld r:id="rId228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  <p:sld r:id="rId71"/>
        <p:sld r:id="rId72"/>
        <p:sld r:id="rId73"/>
        <p:sld r:id="rId74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218"/>
        <p:sld r:id="rId219"/>
        <p:sld r:id="rId220"/>
        <p:sld r:id="rId221"/>
        <p:sld r:id="rId222"/>
        <p:sld r:id="rId223"/>
        <p:sld r:id="rId224"/>
        <p:sld r:id="rId134"/>
        <p:sld r:id="rId135"/>
        <p:sld r:id="rId136"/>
        <p:sld r:id="rId137"/>
        <p:sld r:id="rId138"/>
        <p:sld r:id="rId139"/>
        <p:sld r:id="rId140"/>
        <p:sld r:id="rId141"/>
        <p:sld r:id="rId142"/>
        <p:sld r:id="rId143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</p:sldLst>
    </p:custShow>
    <p:custShow name="AA" id="42">
      <p:sldLst>
        <p:sld r:id="rId24"/>
        <p:sld r:id="rId25"/>
        <p:sld r:id="rId26"/>
        <p:sld r:id="rId27"/>
        <p:sld r:id="rId28"/>
        <p:sld r:id="rId29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218"/>
        <p:sld r:id="rId219"/>
        <p:sld r:id="rId220"/>
        <p:sld r:id="rId221"/>
        <p:sld r:id="rId222"/>
        <p:sld r:id="rId223"/>
        <p:sld r:id="rId224"/>
      </p:sldLst>
    </p:custShow>
    <p:custShow name="AnaphylaxisCourse" id="43">
      <p:sldLst>
        <p:sld r:id="rId24"/>
        <p:sld r:id="rId25"/>
        <p:sld r:id="rId26"/>
        <p:sld r:id="rId27"/>
        <p:sld r:id="rId28"/>
        <p:sld r:id="rId29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218"/>
        <p:sld r:id="rId219"/>
        <p:sld r:id="rId220"/>
        <p:sld r:id="rId221"/>
        <p:sld r:id="rId222"/>
        <p:sld r:id="rId223"/>
        <p:sld r:id="rId224"/>
      </p:sldLst>
    </p:custShow>
    <p:custShow name="AsthmaCourse" id="44">
      <p:sldLst>
        <p:sld r:id="rId24"/>
        <p:sld r:id="rId25"/>
        <p:sld r:id="rId26"/>
        <p:sld r:id="rId27"/>
        <p:sld r:id="rId28"/>
        <p:sld r:id="rId29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83"/>
        <p:sld r:id="rId84"/>
        <p:sld r:id="rId85"/>
        <p:sld r:id="rId86"/>
        <p:sld r:id="rId87"/>
        <p:sld r:id="rId88"/>
        <p:sld r:id="rId218"/>
        <p:sld r:id="rId219"/>
        <p:sld r:id="rId220"/>
        <p:sld r:id="rId221"/>
        <p:sld r:id="rId222"/>
        <p:sld r:id="rId223"/>
        <p:sld r:id="rId22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941"/>
    <a:srgbClr val="F2F2F2"/>
    <a:srgbClr val="E5173F"/>
    <a:srgbClr val="9CC639"/>
    <a:srgbClr val="696969"/>
    <a:srgbClr val="7C7C7C"/>
    <a:srgbClr val="DBDBDB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tableStyles" Target="tableStyle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7AF1-7982-40EA-A045-FA78782C1532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8085-0422-4C05-A55D-056EEFA2D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4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BFF00B3-5713-4C85-82DF-9637C16AB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46" y="5830900"/>
            <a:ext cx="336448" cy="59879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8E3B0-B524-497E-87C8-ED379C3E0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1025"/>
            <a:ext cx="3930805" cy="46610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Course/ Module title/ Slide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D7C8F7-DDD0-44EE-B51B-CD50C5D06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348" y="2264124"/>
            <a:ext cx="6836085" cy="254158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3429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 marL="1149750" indent="-285750">
              <a:buFont typeface="Arial" panose="020B0604020202020204" pitchFamily="34" charset="0"/>
              <a:buChar char="•"/>
              <a:defRPr/>
            </a:lvl4pPr>
            <a:lvl5pPr marL="3429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39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660BF2-394C-4ED3-AF35-6677172512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50737"/>
            <a:ext cx="9144000" cy="6107262"/>
          </a:xfrm>
        </p:spPr>
        <p:txBody>
          <a:bodyPr/>
          <a:lstStyle/>
          <a:p>
            <a:endParaRPr lang="en-AU"/>
          </a:p>
        </p:txBody>
      </p:sp>
      <p:pic>
        <p:nvPicPr>
          <p:cNvPr id="7" name="Picture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BFF00B3-5713-4C85-82DF-9637C16AB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46" y="5830900"/>
            <a:ext cx="336448" cy="59879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8E3B0-B524-497E-87C8-ED379C3E0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1025"/>
            <a:ext cx="3930805" cy="46610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Course/ Module title/ Slide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5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86288" y="750737"/>
            <a:ext cx="4557712" cy="6107262"/>
          </a:xfrm>
        </p:spPr>
        <p:txBody>
          <a:bodyPr/>
          <a:lstStyle/>
          <a:p>
            <a:endParaRPr lang="en-AU"/>
          </a:p>
        </p:txBody>
      </p:sp>
      <p:pic>
        <p:nvPicPr>
          <p:cNvPr id="7" name="Picture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BFF00B3-5713-4C85-82DF-9637C16AB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46" y="5830900"/>
            <a:ext cx="336448" cy="59879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D7C8F7-DDD0-44EE-B51B-CD50C5D06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349" y="2264124"/>
            <a:ext cx="2933700" cy="254158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3429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 marL="1149750" indent="-285750">
              <a:buFont typeface="Arial" panose="020B0604020202020204" pitchFamily="34" charset="0"/>
              <a:buChar char="•"/>
              <a:defRPr/>
            </a:lvl4pPr>
            <a:lvl5pPr marL="3429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001BF4B-FB6E-478B-9879-1E63F69FB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630"/>
            <a:ext cx="8940800" cy="46610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Course/ Module title/ Slide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288" y="763862"/>
            <a:ext cx="4557712" cy="6107263"/>
          </a:xfrm>
        </p:spPr>
        <p:txBody>
          <a:bodyPr/>
          <a:lstStyle/>
          <a:p>
            <a:endParaRPr lang="en-AU"/>
          </a:p>
        </p:txBody>
      </p:sp>
      <p:pic>
        <p:nvPicPr>
          <p:cNvPr id="7" name="Picture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23432A3-C15C-4293-8049-2513F7AC4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87" y="5875505"/>
            <a:ext cx="336448" cy="598797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D3C82A-0C26-48FB-8C25-CE626689C4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74" y="2347758"/>
            <a:ext cx="2933700" cy="254158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3429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 marL="1149750" indent="-285750">
              <a:buFont typeface="Arial" panose="020B0604020202020204" pitchFamily="34" charset="0"/>
              <a:buChar char="•"/>
              <a:defRPr/>
            </a:lvl4pPr>
            <a:lvl5pPr marL="3429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62830A-534D-43AF-BA54-2B61B08DC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97755"/>
            <a:ext cx="9001761" cy="46610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Course/ Module title/ Slide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4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 txBox="1">
            <a:spLocks/>
          </p:cNvSpPr>
          <p:nvPr userDrawn="1"/>
        </p:nvSpPr>
        <p:spPr>
          <a:xfrm>
            <a:off x="0" y="0"/>
            <a:ext cx="9144000" cy="761875"/>
          </a:xfrm>
          <a:prstGeom prst="rect">
            <a:avLst/>
          </a:prstGeom>
          <a:solidFill>
            <a:srgbClr val="F2F2F2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rgbClr val="DBDBD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5452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5" r:id="rId3"/>
    <p:sldLayoutId id="2147483654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US" sz="2000" b="1" kern="1200" dirty="0" smtClean="0">
          <a:solidFill>
            <a:srgbClr val="DBDBDB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b="0" kern="1200" baseline="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64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b="0" kern="1200" smtClean="0">
          <a:solidFill>
            <a:srgbClr val="696969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AU" sz="2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0" indent="-216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AU" sz="2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jpe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4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5.jpeg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4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4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4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4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g"/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tif"/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4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eg"/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jpeg"/><Relationship Id="rId1" Type="http://schemas.openxmlformats.org/officeDocument/2006/relationships/slideLayout" Target="../slideLayouts/slideLayout4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eg"/><Relationship Id="rId1" Type="http://schemas.openxmlformats.org/officeDocument/2006/relationships/slideLayout" Target="../slideLayouts/slideLayout4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jpeg"/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jpeg"/><Relationship Id="rId1" Type="http://schemas.openxmlformats.org/officeDocument/2006/relationships/slideLayout" Target="../slideLayouts/slideLayout4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767DE5BE-6FEF-401A-8E84-20FF5A39A3EE}"/>
              </a:ext>
            </a:extLst>
          </p:cNvPr>
          <p:cNvSpPr/>
          <p:nvPr/>
        </p:nvSpPr>
        <p:spPr>
          <a:xfrm>
            <a:off x="1356189" y="1469204"/>
            <a:ext cx="2671281" cy="801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CPR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C24342B9-E135-48D8-A7B2-3AC8EF27871A}"/>
              </a:ext>
            </a:extLst>
          </p:cNvPr>
          <p:cNvSpPr/>
          <p:nvPr/>
        </p:nvSpPr>
        <p:spPr>
          <a:xfrm>
            <a:off x="4356243" y="1469204"/>
            <a:ext cx="3287730" cy="801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Emergency First Aid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72C35E8B-8F7C-44F1-95AB-74D10ECDF230}"/>
              </a:ext>
            </a:extLst>
          </p:cNvPr>
          <p:cNvSpPr/>
          <p:nvPr/>
        </p:nvSpPr>
        <p:spPr>
          <a:xfrm>
            <a:off x="1356189" y="2640458"/>
            <a:ext cx="2671281" cy="90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Provide First Aid</a:t>
            </a: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DA201A84-9B78-4AF7-9D2B-75428031E059}"/>
              </a:ext>
            </a:extLst>
          </p:cNvPr>
          <p:cNvSpPr/>
          <p:nvPr/>
        </p:nvSpPr>
        <p:spPr>
          <a:xfrm>
            <a:off x="4356243" y="2640458"/>
            <a:ext cx="3287730" cy="90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Education and Care First Aid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id="{3803AE26-AA41-4B3A-B09A-9561FCAC94E5}"/>
              </a:ext>
            </a:extLst>
          </p:cNvPr>
          <p:cNvSpPr/>
          <p:nvPr/>
        </p:nvSpPr>
        <p:spPr>
          <a:xfrm>
            <a:off x="1356189" y="3863083"/>
            <a:ext cx="2671281" cy="82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Asthma &amp; Anaphylaxis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736C6-9346-461A-9818-F6B68BF00B88}"/>
              </a:ext>
            </a:extLst>
          </p:cNvPr>
          <p:cNvSpPr txBox="1"/>
          <p:nvPr/>
        </p:nvSpPr>
        <p:spPr>
          <a:xfrm>
            <a:off x="6778305" y="6216242"/>
            <a:ext cx="1602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January 2019</a:t>
            </a:r>
          </a:p>
        </p:txBody>
      </p:sp>
    </p:spTree>
    <p:extLst>
      <p:ext uri="{BB962C8B-B14F-4D97-AF65-F5344CB8AC3E}">
        <p14:creationId xmlns:p14="http://schemas.microsoft.com/office/powerpoint/2010/main" val="18596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01" y="1006868"/>
            <a:ext cx="3129148" cy="4500080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hlinkClick r:id="" action="ppaction://customshow?id=31&amp;return=true"/>
              </a:rPr>
              <a:t>Topics</a:t>
            </a:r>
            <a:endParaRPr lang="en-AU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&amp;return=true"/>
              </a:rPr>
              <a:t>Infection Control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4&amp;return=true"/>
              </a:rPr>
              <a:t>Unconscious breathing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5&amp;return=true"/>
              </a:rPr>
              <a:t>Resuscitation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6&amp;return=true"/>
              </a:rPr>
              <a:t>Defibrillation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8&amp;return=true"/>
              </a:rPr>
              <a:t>First aid kits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9&amp;return=true"/>
              </a:rPr>
              <a:t>Chest pain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0&amp;return=true"/>
              </a:rPr>
              <a:t>Stroke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3&amp;return=true"/>
              </a:rPr>
              <a:t>Shock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5&amp;return=true"/>
              </a:rPr>
              <a:t>Burns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Emergency First Aid – One day</a:t>
            </a: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5A128FEC-7E1A-45E7-A9BB-F44FE14A0E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888"/>
            <a:ext cx="4557712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01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Shock / 2 / What is shock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68809-F79C-4E94-A081-3AA57F274B58}"/>
              </a:ext>
            </a:extLst>
          </p:cNvPr>
          <p:cNvSpPr/>
          <p:nvPr/>
        </p:nvSpPr>
        <p:spPr>
          <a:xfrm>
            <a:off x="4950823" y="1382375"/>
            <a:ext cx="37316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</a:tabLst>
            </a:pPr>
            <a:r>
              <a:rPr lang="en-AU" altLang="en-US" sz="2000" dirty="0"/>
              <a:t>A collapse of the circulatory system which results in insufficient oxygen reaching the vital organs.</a:t>
            </a:r>
          </a:p>
          <a:p>
            <a:pPr marL="342900" indent="-342900">
              <a:defRPr/>
            </a:pPr>
            <a:r>
              <a:rPr lang="en-US" sz="2000" b="1" dirty="0"/>
              <a:t>Causes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US" sz="2000" dirty="0"/>
              <a:t>The heart failing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US" sz="2000" dirty="0"/>
              <a:t>Bleeding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US" sz="2000" dirty="0"/>
              <a:t>Vomiting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US" sz="2000" dirty="0"/>
              <a:t>Diarrhea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US" sz="2000" dirty="0"/>
              <a:t>Burns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US" sz="2000" kern="0" dirty="0"/>
              <a:t>Pain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US" sz="2000" kern="0" dirty="0"/>
              <a:t>Trauma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US" sz="2000" kern="0" dirty="0"/>
              <a:t>Infections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US" sz="2000" kern="0" dirty="0"/>
              <a:t>Allergic reaction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r>
              <a:rPr lang="en-AU" sz="2000" kern="0" dirty="0"/>
              <a:t>Anaphylaxis</a:t>
            </a:r>
            <a:endParaRPr lang="en-US" sz="20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0CA12-A834-4FC7-8EF8-F98C3B023E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2" y="763861"/>
            <a:ext cx="4406543" cy="60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5355771" cy="466107"/>
          </a:xfrm>
        </p:spPr>
        <p:txBody>
          <a:bodyPr>
            <a:normAutofit/>
          </a:bodyPr>
          <a:lstStyle/>
          <a:p>
            <a:r>
              <a:rPr lang="en-AU" dirty="0"/>
              <a:t>Shock / 3 / Signs and symptoms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B4F53-CB6B-410C-8B10-C0380AA2B3AE}"/>
              </a:ext>
            </a:extLst>
          </p:cNvPr>
          <p:cNvSpPr/>
          <p:nvPr/>
        </p:nvSpPr>
        <p:spPr>
          <a:xfrm>
            <a:off x="1038495" y="1582340"/>
            <a:ext cx="32787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en-US" b="1" dirty="0"/>
              <a:t>Initial Shock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Pale face, fingernails &amp; lips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Cold, clammy skin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Faintness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Nausea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Anxiety.</a:t>
            </a:r>
          </a:p>
          <a:p>
            <a:pPr marL="342900" indent="-342900"/>
            <a:r>
              <a:rPr lang="en-US" altLang="en-US" b="1" dirty="0"/>
              <a:t>Severe Shock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Weak, rapid pulse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Shallow, fast breathing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Drowsiness, confusion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Restlessness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Thirst </a:t>
            </a:r>
          </a:p>
          <a:p>
            <a:pPr marL="342900" indent="-342900">
              <a:buFont typeface="Times New Roman" pitchFamily="18" charset="0"/>
              <a:buChar char="•"/>
            </a:pPr>
            <a:r>
              <a:rPr lang="en-US" altLang="en-US" dirty="0"/>
              <a:t>Bluish extremities.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09128-F638-4785-A6E9-E3273FA3C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94" y="750737"/>
            <a:ext cx="4476206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9856"/>
      </p:ext>
    </p:extLst>
  </p:cSld>
  <p:clrMapOvr>
    <a:masterClrMapping/>
  </p:clrMapOvr>
  <p:transition spd="slow">
    <p:push dir="u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Shock </a:t>
            </a:r>
            <a:r>
              <a:rPr lang="en-AU"/>
              <a:t>/ 4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7904" y="2036590"/>
            <a:ext cx="3221994" cy="3275639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DRSABCD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Reassure the casualty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Ring Triple Zero (000)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Lay the casualty down on their back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Manage injuries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Loosen clothing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Maintain body temperature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C3AED-EF7E-4B4C-A9B0-C8348B4F8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"/>
          <a:stretch/>
        </p:blipFill>
        <p:spPr>
          <a:xfrm>
            <a:off x="0" y="1439917"/>
            <a:ext cx="5207904" cy="46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05888"/>
      </p:ext>
    </p:extLst>
  </p:cSld>
  <p:clrMapOvr>
    <a:masterClrMapping/>
  </p:clrMapOvr>
  <p:transition spd="slow">
    <p:wip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Wounds &amp; bleeding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482885" y="2151243"/>
            <a:ext cx="3914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Types of dressings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How to manage bleeding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Minimise</a:t>
            </a:r>
            <a:r>
              <a:rPr lang="en-US" altLang="en-US" sz="2000" dirty="0"/>
              <a:t> hazards – gloves, goggles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Types of wounds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Bruising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Embedded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Internal bleeding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77451-A01C-4991-B202-EEC3CE3E0B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750737"/>
            <a:ext cx="4572000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Wounds &amp; bleeding / 2 / Types of wounds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6" descr="5-16_contoured_72dpi">
            <a:extLst>
              <a:ext uri="{FF2B5EF4-FFF2-40B4-BE49-F238E27FC236}">
                <a16:creationId xmlns:a16="http://schemas.microsoft.com/office/drawing/2014/main" id="{B6542AB5-E01F-4C7B-B004-1373C838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149725"/>
            <a:ext cx="4535488" cy="13858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EAA412DC-656E-47B1-A633-CF16EBF06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730" y="3429000"/>
            <a:ext cx="1102904" cy="33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50000"/>
              </a:spcBef>
            </a:pPr>
            <a:r>
              <a:rPr lang="en-AU" altLang="en-US" sz="2000" dirty="0">
                <a:solidFill>
                  <a:schemeClr val="tx1"/>
                </a:solidFill>
                <a:latin typeface="+mn-lt"/>
              </a:rPr>
              <a:t>Incision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7E37A96E-6B1D-4EF8-B23E-C5F2608CE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16" y="5535613"/>
            <a:ext cx="1802822" cy="33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50000"/>
              </a:spcBef>
            </a:pPr>
            <a:r>
              <a:rPr lang="en-AU" altLang="en-US" sz="2000" dirty="0">
                <a:solidFill>
                  <a:schemeClr val="tx1"/>
                </a:solidFill>
                <a:latin typeface="+mn-lt"/>
              </a:rPr>
              <a:t>Laceration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B36D7A3-E058-4F1B-AD9E-5C5F1E16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992" y="4254136"/>
            <a:ext cx="1655763" cy="33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50000"/>
              </a:spcBef>
            </a:pPr>
            <a:r>
              <a:rPr lang="en-AU" altLang="en-US" sz="2000" dirty="0">
                <a:solidFill>
                  <a:schemeClr val="tx1"/>
                </a:solidFill>
                <a:latin typeface="+mn-lt"/>
              </a:rPr>
              <a:t>Abrasion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541A6-30FF-4C49-9FDD-7CE61A09F2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44" y="1341119"/>
            <a:ext cx="1942011" cy="29130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A2ED06-1EB8-48CC-BB62-A6CB0A5ED7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620" y="1322387"/>
            <a:ext cx="304038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5355771" cy="466107"/>
          </a:xfrm>
        </p:spPr>
        <p:txBody>
          <a:bodyPr>
            <a:normAutofit/>
          </a:bodyPr>
          <a:lstStyle/>
          <a:p>
            <a:r>
              <a:rPr lang="en-AU" dirty="0"/>
              <a:t>Wounds &amp; bleeding / 3 / Types of wounds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 descr="5-22_new_contoured_72dpi">
            <a:extLst>
              <a:ext uri="{FF2B5EF4-FFF2-40B4-BE49-F238E27FC236}">
                <a16:creationId xmlns:a16="http://schemas.microsoft.com/office/drawing/2014/main" id="{93736655-217A-467E-BACD-829D726F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317" y="750736"/>
            <a:ext cx="4599683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DCFA83D3-EB48-48B7-A1A3-6F950837C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078" y="2173832"/>
            <a:ext cx="2376488" cy="33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50000"/>
              </a:spcBef>
            </a:pPr>
            <a:r>
              <a:rPr lang="en-AU" altLang="en-US" sz="2000" dirty="0">
                <a:solidFill>
                  <a:schemeClr val="tx1"/>
                </a:solidFill>
                <a:latin typeface="+mn-lt"/>
              </a:rPr>
              <a:t>Puncture</a:t>
            </a:r>
          </a:p>
        </p:txBody>
      </p:sp>
      <p:pic>
        <p:nvPicPr>
          <p:cNvPr id="8" name="Picture 5" descr="Avulsion_contoured_72dpi">
            <a:extLst>
              <a:ext uri="{FF2B5EF4-FFF2-40B4-BE49-F238E27FC236}">
                <a16:creationId xmlns:a16="http://schemas.microsoft.com/office/drawing/2014/main" id="{04C13EBE-2F6A-4089-B90E-239DD051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24" y="1203820"/>
            <a:ext cx="2673530" cy="494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CEE1BE22-6F2A-4EEC-9CE2-E57123598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409" y="5577551"/>
            <a:ext cx="119775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50000"/>
              </a:spcBef>
            </a:pPr>
            <a:r>
              <a:rPr lang="en-AU" altLang="en-US" sz="2000" dirty="0">
                <a:solidFill>
                  <a:schemeClr val="tx1"/>
                </a:solidFill>
                <a:latin typeface="+mn-lt"/>
              </a:rPr>
              <a:t>Avulsion Tear</a:t>
            </a:r>
          </a:p>
        </p:txBody>
      </p:sp>
    </p:spTree>
    <p:extLst>
      <p:ext uri="{BB962C8B-B14F-4D97-AF65-F5344CB8AC3E}">
        <p14:creationId xmlns:p14="http://schemas.microsoft.com/office/powerpoint/2010/main" val="236727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Wounds &amp; bleeding / 4 / Dressings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4029" y="2254304"/>
            <a:ext cx="3221994" cy="32756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dirty="0"/>
              <a:t>Dressings: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dirty="0"/>
              <a:t>Absorb blood and other fluids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dirty="0"/>
              <a:t>Keep the wound clean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dirty="0"/>
              <a:t>Help protect from infection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dirty="0"/>
              <a:t>Reduce the 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AD8D1-2D92-49F1-B576-784CD4B83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63862"/>
            <a:ext cx="4842557" cy="62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0053"/>
      </p:ext>
    </p:extLst>
  </p:cSld>
  <p:clrMapOvr>
    <a:masterClrMapping/>
  </p:clrMapOvr>
  <p:transition spd="slow">
    <p:wip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5355771" cy="466107"/>
          </a:xfrm>
        </p:spPr>
        <p:txBody>
          <a:bodyPr>
            <a:normAutofit/>
          </a:bodyPr>
          <a:lstStyle/>
          <a:p>
            <a:r>
              <a:rPr lang="en-AU" dirty="0"/>
              <a:t>Wounds &amp; bleeding / 5 / Apply dressing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98DE2-E841-48FF-998F-1EDDE7ED8C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50737"/>
            <a:ext cx="457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3CD72D-9863-4724-B783-6D3CB9D7D25B}"/>
              </a:ext>
            </a:extLst>
          </p:cNvPr>
          <p:cNvSpPr/>
          <p:nvPr/>
        </p:nvSpPr>
        <p:spPr>
          <a:xfrm>
            <a:off x="369870" y="1304818"/>
            <a:ext cx="33051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/>
              <a:t>If minor, clean wound with sterile saline solution or clean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/>
              <a:t>Use a sterile dressing that extends about 20mm past the edge of the wound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/>
              <a:t>Replace at least once a day</a:t>
            </a:r>
            <a:r>
              <a:rPr lang="en-US" altLang="en-US" dirty="0"/>
              <a:t>,</a:t>
            </a:r>
            <a:r>
              <a:rPr lang="en-AU" altLang="en-US" dirty="0"/>
              <a:t> or if dressing becomes wet or soiled</a:t>
            </a:r>
          </a:p>
        </p:txBody>
      </p:sp>
    </p:spTree>
    <p:extLst>
      <p:ext uri="{BB962C8B-B14F-4D97-AF65-F5344CB8AC3E}">
        <p14:creationId xmlns:p14="http://schemas.microsoft.com/office/powerpoint/2010/main" val="25537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7323910" cy="466107"/>
          </a:xfrm>
        </p:spPr>
        <p:txBody>
          <a:bodyPr>
            <a:normAutofit/>
          </a:bodyPr>
          <a:lstStyle/>
          <a:p>
            <a:r>
              <a:rPr lang="en-AU" dirty="0"/>
              <a:t>Wounds &amp; bleeding / 6 / Embedded object management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4029" y="1335640"/>
            <a:ext cx="3221994" cy="419430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Control bleeding.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Do not remove object.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Use pads or doughnut bandage.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Bandage over padding only.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Seek medical aid.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6093B-53A1-4657-8999-43CEE158A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63862"/>
            <a:ext cx="4572000" cy="64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39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5355771" cy="466107"/>
          </a:xfrm>
        </p:spPr>
        <p:txBody>
          <a:bodyPr>
            <a:normAutofit fontScale="92500"/>
          </a:bodyPr>
          <a:lstStyle/>
          <a:p>
            <a:r>
              <a:rPr lang="en-AU" dirty="0"/>
              <a:t>Wounds &amp; bleeding / 7 / Bleeding scenario 1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CD72D-9863-4724-B783-6D3CB9D7D25B}"/>
              </a:ext>
            </a:extLst>
          </p:cNvPr>
          <p:cNvSpPr/>
          <p:nvPr/>
        </p:nvSpPr>
        <p:spPr>
          <a:xfrm>
            <a:off x="674914" y="2136338"/>
            <a:ext cx="30001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GB" dirty="0"/>
              <a:t>Colleague lacerated left forearm.  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GB" dirty="0"/>
              <a:t>Bleeding heavily.  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GB" dirty="0"/>
              <a:t>Casualty is conscious, pale, cold and clammy. 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GB" dirty="0"/>
              <a:t>Upset by the amount of blood. 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endParaRPr lang="en-GB" dirty="0"/>
          </a:p>
          <a:p>
            <a:pPr>
              <a:spcBef>
                <a:spcPct val="20000"/>
              </a:spcBef>
              <a:defRPr/>
            </a:pPr>
            <a:r>
              <a:rPr lang="en-GB" dirty="0"/>
              <a:t>Work in groups.</a:t>
            </a:r>
            <a:endParaRPr lang="en-US" dirty="0"/>
          </a:p>
        </p:txBody>
      </p:sp>
      <p:pic>
        <p:nvPicPr>
          <p:cNvPr id="6" name="Picture 3" descr="IMG0021">
            <a:extLst>
              <a:ext uri="{FF2B5EF4-FFF2-40B4-BE49-F238E27FC236}">
                <a16:creationId xmlns:a16="http://schemas.microsoft.com/office/drawing/2014/main" id="{21C50780-7EEB-4CED-8C46-47D693B35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985" y="1736615"/>
            <a:ext cx="2562960" cy="326204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00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01" y="1006868"/>
            <a:ext cx="3760342" cy="4500080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hlinkClick r:id="" action="ppaction://customshow?id=32&amp;return=true"/>
              </a:rPr>
              <a:t>Topics</a:t>
            </a:r>
            <a:endParaRPr lang="en-AU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&amp;return=true"/>
              </a:rPr>
              <a:t>Infection Control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4&amp;return=true"/>
              </a:rPr>
              <a:t>Unconscious breathing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5&amp;return=true"/>
              </a:rPr>
              <a:t>Resuscitation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6&amp;return=true"/>
              </a:rPr>
              <a:t>Defibrillation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5&amp;return=true"/>
              </a:rPr>
              <a:t>Medical Management Plans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8&amp;return=true"/>
              </a:rPr>
              <a:t>First aid kits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9&amp;return=true"/>
              </a:rPr>
              <a:t>Chest pain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0&amp;return=true"/>
              </a:rPr>
              <a:t>Stroke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3&amp;return=true"/>
              </a:rPr>
              <a:t>Shock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5&amp;return=true"/>
              </a:rPr>
              <a:t>Burns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Emergency First Aid with Asthma and Anaphylaxis – 1.5 day</a:t>
            </a: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5A128FEC-7E1A-45E7-A9BB-F44FE14A0E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888"/>
            <a:ext cx="4557712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819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7323910" cy="466107"/>
          </a:xfrm>
        </p:spPr>
        <p:txBody>
          <a:bodyPr>
            <a:normAutofit/>
          </a:bodyPr>
          <a:lstStyle/>
          <a:p>
            <a:r>
              <a:rPr lang="en-AU" dirty="0"/>
              <a:t>Wounds &amp; bleeding / 8 / Bleeding scenario 2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9937" y="1670829"/>
            <a:ext cx="4188040" cy="4172622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GB" dirty="0"/>
              <a:t>A worker severed a finger on their left hand.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GB" dirty="0"/>
              <a:t>Moderate amount of bleeding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GB" dirty="0"/>
              <a:t>Casualty is very pale and quiet.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GB" dirty="0"/>
              <a:t>They tell you they think they are going to faint.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GB" dirty="0"/>
              <a:t>Amputation occurred close to hand. The finger is located nearby.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  <a:defRPr/>
            </a:pPr>
            <a:endParaRPr lang="en-GB" dirty="0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dirty="0"/>
              <a:t>Work in groups.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AF52C-6D0E-4ADF-8008-84E9E37D94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12" y="1733907"/>
            <a:ext cx="3624750" cy="42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851"/>
      </p:ext>
    </p:extLst>
  </p:cSld>
  <p:clrMapOvr>
    <a:masterClrMapping/>
  </p:clrMapOvr>
  <p:transition spd="slow">
    <p:push dir="u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5355771" cy="466107"/>
          </a:xfrm>
        </p:spPr>
        <p:txBody>
          <a:bodyPr>
            <a:normAutofit fontScale="92500"/>
          </a:bodyPr>
          <a:lstStyle/>
          <a:p>
            <a:r>
              <a:rPr lang="en-AU"/>
              <a:t>Wounds </a:t>
            </a:r>
            <a:r>
              <a:rPr lang="en-AU" dirty="0"/>
              <a:t>&amp; bleeding </a:t>
            </a:r>
            <a:r>
              <a:rPr lang="en-AU"/>
              <a:t>/ 9 / Bleeding </a:t>
            </a:r>
            <a:r>
              <a:rPr lang="en-AU" dirty="0"/>
              <a:t>scenario 3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CD72D-9863-4724-B783-6D3CB9D7D25B}"/>
              </a:ext>
            </a:extLst>
          </p:cNvPr>
          <p:cNvSpPr/>
          <p:nvPr/>
        </p:nvSpPr>
        <p:spPr>
          <a:xfrm>
            <a:off x="388884" y="1713186"/>
            <a:ext cx="32861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altLang="en-US" dirty="0"/>
              <a:t>Your work colleague is using a whipper snipper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altLang="en-US" dirty="0"/>
              <a:t>A flying object becomes embedded in his lower leg. 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altLang="en-US" dirty="0"/>
              <a:t>They are trying to pull it 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altLang="en-US" dirty="0"/>
              <a:t>They are pale and breathing rapidly.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endParaRPr lang="en-GB" dirty="0"/>
          </a:p>
          <a:p>
            <a:pPr>
              <a:spcBef>
                <a:spcPct val="20000"/>
              </a:spcBef>
              <a:defRPr/>
            </a:pPr>
            <a:r>
              <a:rPr lang="en-GB" dirty="0"/>
              <a:t>Work in groups.</a:t>
            </a:r>
            <a:endParaRPr lang="en-US" dirty="0"/>
          </a:p>
        </p:txBody>
      </p:sp>
      <p:pic>
        <p:nvPicPr>
          <p:cNvPr id="7" name="Picture 3" descr="IMG0048">
            <a:extLst>
              <a:ext uri="{FF2B5EF4-FFF2-40B4-BE49-F238E27FC236}">
                <a16:creationId xmlns:a16="http://schemas.microsoft.com/office/drawing/2014/main" id="{0F6A8B26-2F7A-45C2-9C34-CF63B4081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376" y="750737"/>
            <a:ext cx="7118517" cy="610726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5257054"/>
      </p:ext>
    </p:extLst>
  </p:cSld>
  <p:clrMapOvr>
    <a:masterClrMapping/>
  </p:clrMapOvr>
  <p:transition spd="slow">
    <p:wip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Burns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287676" y="2517003"/>
            <a:ext cx="38425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000" kern="0" dirty="0"/>
              <a:t>Types of burns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altLang="en-US" sz="2000" kern="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000" kern="0" dirty="0"/>
              <a:t>Severity of a burn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altLang="en-US" sz="2000" kern="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000" kern="0" dirty="0"/>
              <a:t>Management of a burn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0776D-DF5C-43EB-8F5C-0C001DF67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160" y="750737"/>
            <a:ext cx="4815840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2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Burns / 2 / Early management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68809-F79C-4E94-A081-3AA57F274B58}"/>
              </a:ext>
            </a:extLst>
          </p:cNvPr>
          <p:cNvSpPr/>
          <p:nvPr/>
        </p:nvSpPr>
        <p:spPr>
          <a:xfrm>
            <a:off x="5551715" y="2523197"/>
            <a:ext cx="25037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dirty="0"/>
              <a:t>Early management</a:t>
            </a:r>
          </a:p>
          <a:p>
            <a:pPr>
              <a:defRPr/>
            </a:pPr>
            <a:r>
              <a:rPr lang="en-AU" sz="2000" dirty="0"/>
              <a:t>- reduces the effect of the burn and promotes recovery.</a:t>
            </a:r>
            <a:endParaRPr lang="en-US" sz="2000" dirty="0"/>
          </a:p>
          <a:p>
            <a:pPr marL="342900" indent="-342900">
              <a:buFont typeface="Times New Roman" pitchFamily="18" charset="0"/>
              <a:buChar char="•"/>
              <a:defRPr/>
            </a:pPr>
            <a:endParaRPr lang="en-US" sz="2000" kern="0" dirty="0"/>
          </a:p>
        </p:txBody>
      </p:sp>
      <p:pic>
        <p:nvPicPr>
          <p:cNvPr id="15" name="Picture 8" descr="S:\Android App Images\04 burns\4.7.jpg">
            <a:extLst>
              <a:ext uri="{FF2B5EF4-FFF2-40B4-BE49-F238E27FC236}">
                <a16:creationId xmlns:a16="http://schemas.microsoft.com/office/drawing/2014/main" id="{67C8D616-6F4E-4E77-8383-9FDFA2D25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763862"/>
            <a:ext cx="4223660" cy="60941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5355771" cy="466107"/>
          </a:xfrm>
        </p:spPr>
        <p:txBody>
          <a:bodyPr>
            <a:normAutofit/>
          </a:bodyPr>
          <a:lstStyle/>
          <a:p>
            <a:r>
              <a:rPr lang="en-AU" dirty="0"/>
              <a:t>Burn / 3 / Severity of a burn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B4F53-CB6B-410C-8B10-C0380AA2B3AE}"/>
              </a:ext>
            </a:extLst>
          </p:cNvPr>
          <p:cNvSpPr/>
          <p:nvPr/>
        </p:nvSpPr>
        <p:spPr>
          <a:xfrm>
            <a:off x="960119" y="1859339"/>
            <a:ext cx="30371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dirty="0"/>
              <a:t>The severity of a burn depends on: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/>
              <a:t>Extent of burn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/>
              <a:t>Part(s) of body burnt, especially airway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/>
              <a:t>Depth of burn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/>
              <a:t>Age and physical condition of patient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dirty="0"/>
              <a:t>Associated injuries sustained.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D6EC9D-4C7F-45C2-9E65-CAFAE65E9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4"/>
          <a:stretch/>
        </p:blipFill>
        <p:spPr>
          <a:xfrm>
            <a:off x="4572001" y="750737"/>
            <a:ext cx="4572000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49665"/>
      </p:ext>
    </p:extLst>
  </p:cSld>
  <p:clrMapOvr>
    <a:masterClrMapping/>
  </p:clrMapOvr>
  <p:transition spd="slow">
    <p:push dir="u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Burn / 4 / Depth of burns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8F79B70-ACCB-48C5-BC8E-86A04E1D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366" y="3871641"/>
            <a:ext cx="36607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5337C9C-2558-4237-970D-D8C29F01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947" y="1440749"/>
            <a:ext cx="3768815" cy="2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B1A1C83-EE49-4F95-A139-55300600D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1367518"/>
            <a:ext cx="352425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7289C8A-35E0-418A-BFFB-7852D7B2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3871641"/>
            <a:ext cx="36449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044680"/>
      </p:ext>
    </p:extLst>
  </p:cSld>
  <p:clrMapOvr>
    <a:masterClrMapping/>
  </p:clrMapOvr>
  <p:transition spd="slow">
    <p:wip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5355771" cy="466107"/>
          </a:xfrm>
        </p:spPr>
        <p:txBody>
          <a:bodyPr>
            <a:normAutofit/>
          </a:bodyPr>
          <a:lstStyle/>
          <a:p>
            <a:r>
              <a:rPr lang="en-AU" dirty="0"/>
              <a:t>Burn / 5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B4F53-CB6B-410C-8B10-C0380AA2B3AE}"/>
              </a:ext>
            </a:extLst>
          </p:cNvPr>
          <p:cNvSpPr/>
          <p:nvPr/>
        </p:nvSpPr>
        <p:spPr>
          <a:xfrm>
            <a:off x="609600" y="1702585"/>
            <a:ext cx="331796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z="2000" dirty="0"/>
              <a:t>DRSABCD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z="2000" dirty="0"/>
              <a:t>Cool, running water for 20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z="2000" dirty="0"/>
              <a:t>Remove clothing unless stuck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z="2000" dirty="0"/>
              <a:t>Remove jewellery unless stuck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z="2000" dirty="0"/>
              <a:t>Cover burnt area with a loose and light sterile dressing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5" name="Picture 7" descr="S:\Android App Images\04 burns\4.4.jpg">
            <a:extLst>
              <a:ext uri="{FF2B5EF4-FFF2-40B4-BE49-F238E27FC236}">
                <a16:creationId xmlns:a16="http://schemas.microsoft.com/office/drawing/2014/main" id="{79FA3AE8-F518-4BC7-BB2D-7691A8884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5912" y="759446"/>
            <a:ext cx="4946469" cy="614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5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Burns / 6 / DO NOT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68809-F79C-4E94-A081-3AA57F274B58}"/>
              </a:ext>
            </a:extLst>
          </p:cNvPr>
          <p:cNvSpPr/>
          <p:nvPr/>
        </p:nvSpPr>
        <p:spPr>
          <a:xfrm>
            <a:off x="5146766" y="1791677"/>
            <a:ext cx="32831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Apply lotions, ointments or oily dressings.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Prick or break blisters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Give alcohol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Overcool casualty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Use towels, cottonwool, blankets or adhesive dressings directly on wound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Remove clothing stuck to burnt area.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endParaRPr lang="en-US" sz="20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CA3D3-CA32-49EE-8B2F-CD59B90E3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16767"/>
            <a:ext cx="4935471" cy="49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91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5355771" cy="466107"/>
          </a:xfrm>
        </p:spPr>
        <p:txBody>
          <a:bodyPr>
            <a:normAutofit/>
          </a:bodyPr>
          <a:lstStyle/>
          <a:p>
            <a:r>
              <a:rPr lang="en-AU" dirty="0"/>
              <a:t>Burn / 7 / Types of burns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B4F53-CB6B-410C-8B10-C0380AA2B3AE}"/>
              </a:ext>
            </a:extLst>
          </p:cNvPr>
          <p:cNvSpPr/>
          <p:nvPr/>
        </p:nvSpPr>
        <p:spPr>
          <a:xfrm>
            <a:off x="890450" y="2197893"/>
            <a:ext cx="26278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Thermal heat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Radiation (sunburn)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Chemical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Hot liquids (plastic, tar, glue)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Electrical</a:t>
            </a:r>
            <a:endParaRPr lang="en-AU" altLang="en-US" sz="2000" dirty="0"/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0F962-C0D3-4F4A-9722-055ED73F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950" y="753291"/>
            <a:ext cx="4963886" cy="61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Burns / 8 / Seek medical aid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68809-F79C-4E94-A081-3AA57F274B58}"/>
              </a:ext>
            </a:extLst>
          </p:cNvPr>
          <p:cNvSpPr/>
          <p:nvPr/>
        </p:nvSpPr>
        <p:spPr>
          <a:xfrm>
            <a:off x="5468982" y="2212687"/>
            <a:ext cx="3039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000" dirty="0"/>
              <a:t>Seek medical aid if: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The burn involves airway, face, hands, groin or genitals or is deep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Unsure of severity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Larger than a twenty cent piece.</a:t>
            </a:r>
          </a:p>
        </p:txBody>
      </p:sp>
      <p:pic>
        <p:nvPicPr>
          <p:cNvPr id="6" name="Picture 8" descr="P:\!IMAGE LIBRARY\iStock Images\shutterstock_153766.jpg">
            <a:extLst>
              <a:ext uri="{FF2B5EF4-FFF2-40B4-BE49-F238E27FC236}">
                <a16:creationId xmlns:a16="http://schemas.microsoft.com/office/drawing/2014/main" id="{80A77928-47EB-494E-B2E1-91C166646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63862"/>
            <a:ext cx="4850210" cy="60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644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01" y="852755"/>
            <a:ext cx="3129148" cy="4654193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>
                <a:hlinkClick r:id="" action="ppaction://customshow?id=31&amp;return=true"/>
              </a:rPr>
              <a:t>Day One Topics</a:t>
            </a:r>
            <a:endParaRPr lang="en-AU" b="1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&amp;return=true"/>
              </a:rPr>
              <a:t>Infection Control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4&amp;return=true"/>
              </a:rPr>
              <a:t>Unconscious breathing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5&amp;return=true"/>
              </a:rPr>
              <a:t>Resuscitation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6&amp;return=true"/>
              </a:rPr>
              <a:t>Defibrillation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8&amp;return=true"/>
              </a:rPr>
              <a:t>First aid kits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9&amp;return=true"/>
              </a:rPr>
              <a:t>Chest pain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0&amp;return=true"/>
              </a:rPr>
              <a:t>Stroke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3&amp;return=true"/>
              </a:rPr>
              <a:t>Shock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5&amp;return=true"/>
              </a:rPr>
              <a:t>Burns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Provide First Aid – Two 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B7CC6-13F5-41D1-93A8-70CF8B827335}"/>
              </a:ext>
            </a:extLst>
          </p:cNvPr>
          <p:cNvSpPr txBox="1"/>
          <p:nvPr/>
        </p:nvSpPr>
        <p:spPr>
          <a:xfrm>
            <a:off x="4437776" y="878867"/>
            <a:ext cx="4582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hlinkClick r:id="" action="ppaction://customshow?id=33&amp;return=true"/>
              </a:rPr>
              <a:t>Day Two Topics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6&amp;return=true"/>
              </a:rPr>
              <a:t>Safety and Risk Management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7&amp;return=true"/>
              </a:rPr>
              <a:t>Fractures, sprains, strains, dislocations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8&amp;return=true"/>
              </a:rPr>
              <a:t>Head, neck and spinal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9&amp;return=true"/>
              </a:rPr>
              <a:t>Chest and abdominal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0&amp;return=true"/>
              </a:rPr>
              <a:t>Facial and eye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1&amp;return=true"/>
              </a:rPr>
              <a:t>Heat and Cold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2&amp;return=true"/>
              </a:rPr>
              <a:t>Poisons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3&amp;return=true"/>
              </a:rPr>
              <a:t>Bites and Stings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hlinkClick r:id="" action="ppaction://customshow?id=24&amp;return=true"/>
              </a:rPr>
              <a:t>Other medical emergencies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366283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5486400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733355" y="2796715"/>
            <a:ext cx="3242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sz="2000" kern="0" dirty="0"/>
              <a:t>Risk management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altLang="en-US" sz="2000" kern="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AU" altLang="en-US" sz="2000" kern="0" dirty="0"/>
              <a:t>C</a:t>
            </a:r>
            <a:r>
              <a:rPr lang="en-US" altLang="en-US" sz="2000" kern="0" dirty="0" err="1"/>
              <a:t>ontrol</a:t>
            </a:r>
            <a:r>
              <a:rPr lang="en-US" altLang="en-US" sz="2000" kern="0" dirty="0"/>
              <a:t> measures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altLang="en-US" sz="2000" kern="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AU" altLang="en-US" sz="2000" kern="0" dirty="0"/>
              <a:t>S</a:t>
            </a:r>
            <a:r>
              <a:rPr lang="en-US" altLang="en-US" sz="2000" kern="0" dirty="0" err="1"/>
              <a:t>afety</a:t>
            </a:r>
            <a:endParaRPr lang="en-US" altLang="en-US" sz="2000" dirty="0"/>
          </a:p>
        </p:txBody>
      </p:sp>
      <p:pic>
        <p:nvPicPr>
          <p:cNvPr id="5" name="Picture 10" descr="E:\shutterstock_62902345.jpg">
            <a:extLst>
              <a:ext uri="{FF2B5EF4-FFF2-40B4-BE49-F238E27FC236}">
                <a16:creationId xmlns:a16="http://schemas.microsoft.com/office/drawing/2014/main" id="{C29DF9E4-ECE7-4BEF-A822-372D29A7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468" y="1030838"/>
            <a:ext cx="5542532" cy="55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46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6209212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2 / Risk identification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68809-F79C-4E94-A081-3AA57F274B58}"/>
              </a:ext>
            </a:extLst>
          </p:cNvPr>
          <p:cNvSpPr/>
          <p:nvPr/>
        </p:nvSpPr>
        <p:spPr>
          <a:xfrm>
            <a:off x="5551715" y="2523197"/>
            <a:ext cx="26343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000" dirty="0"/>
              <a:t>A </a:t>
            </a:r>
            <a:r>
              <a:rPr lang="en-AU" altLang="en-US" sz="2000" b="1" dirty="0">
                <a:solidFill>
                  <a:srgbClr val="C00000"/>
                </a:solidFill>
              </a:rPr>
              <a:t>hazard</a:t>
            </a:r>
            <a:r>
              <a:rPr lang="en-AU" altLang="en-US" sz="2000" dirty="0"/>
              <a:t> = potential to injure someone or to damage property.</a:t>
            </a:r>
          </a:p>
          <a:p>
            <a:endParaRPr lang="en-AU" altLang="en-US" sz="2000" dirty="0"/>
          </a:p>
          <a:p>
            <a:r>
              <a:rPr lang="en-AU" altLang="en-US" sz="2000" dirty="0"/>
              <a:t>A </a:t>
            </a:r>
            <a:r>
              <a:rPr lang="en-AU" altLang="en-US" sz="2000" b="1" dirty="0">
                <a:solidFill>
                  <a:srgbClr val="C00000"/>
                </a:solidFill>
              </a:rPr>
              <a:t>risk</a:t>
            </a:r>
            <a:r>
              <a:rPr lang="en-AU" altLang="en-US" sz="2000" dirty="0"/>
              <a:t> = potential of the hazard to be realised.</a:t>
            </a:r>
          </a:p>
          <a:p>
            <a:pPr marL="342900" indent="-342900">
              <a:buFont typeface="Times New Roman" pitchFamily="18" charset="0"/>
              <a:buChar char="•"/>
              <a:defRPr/>
            </a:pPr>
            <a:endParaRPr lang="en-US" sz="2000" kern="0" dirty="0"/>
          </a:p>
        </p:txBody>
      </p:sp>
      <p:pic>
        <p:nvPicPr>
          <p:cNvPr id="5" name="Picture 10" descr="P:\IMAGE LIBRARY\iStock Images\Picture1.jpg">
            <a:extLst>
              <a:ext uri="{FF2B5EF4-FFF2-40B4-BE49-F238E27FC236}">
                <a16:creationId xmlns:a16="http://schemas.microsoft.com/office/drawing/2014/main" id="{12AB23DE-9EBC-4E11-933A-9C0AA42F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3"/>
          <a:stretch/>
        </p:blipFill>
        <p:spPr bwMode="auto">
          <a:xfrm>
            <a:off x="-1" y="755995"/>
            <a:ext cx="4664468" cy="610200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7872550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3 / The risk management process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19DDC-F1CB-4287-A014-BF12E5AF0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703" y="749730"/>
            <a:ext cx="5094297" cy="6108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1B4F53-CB6B-410C-8B10-C0380AA2B3AE}"/>
              </a:ext>
            </a:extLst>
          </p:cNvPr>
          <p:cNvSpPr/>
          <p:nvPr/>
        </p:nvSpPr>
        <p:spPr>
          <a:xfrm>
            <a:off x="411380" y="1463179"/>
            <a:ext cx="3759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AU" altLang="en-US" dirty="0"/>
              <a:t>Identify Hazards</a:t>
            </a:r>
          </a:p>
          <a:p>
            <a:pPr marL="342900" indent="-342900">
              <a:buAutoNum type="arabicPeriod"/>
            </a:pPr>
            <a:endParaRPr lang="en-AU" altLang="en-US" dirty="0"/>
          </a:p>
          <a:p>
            <a:pPr marL="342900" indent="-342900">
              <a:buFont typeface="Arial" charset="0"/>
              <a:buAutoNum type="arabicPeriod"/>
            </a:pPr>
            <a:r>
              <a:rPr lang="en-AU" altLang="en-US" dirty="0"/>
              <a:t>Assess Risks</a:t>
            </a:r>
          </a:p>
          <a:p>
            <a:pPr marL="342900" indent="-342900">
              <a:buFont typeface="Arial" charset="0"/>
              <a:buAutoNum type="arabicPeriod"/>
            </a:pPr>
            <a:endParaRPr lang="en-AU" altLang="en-US" dirty="0"/>
          </a:p>
          <a:p>
            <a:pPr marL="342900" indent="-342900">
              <a:buFont typeface="Arial" charset="0"/>
              <a:buAutoNum type="arabicPeriod"/>
            </a:pPr>
            <a:r>
              <a:rPr lang="en-AU" altLang="en-US" dirty="0"/>
              <a:t>Decide on Control Measures</a:t>
            </a:r>
          </a:p>
          <a:p>
            <a:pPr marL="342900" indent="-342900">
              <a:buFont typeface="Arial" charset="0"/>
              <a:buAutoNum type="arabicPeriod"/>
            </a:pPr>
            <a:endParaRPr lang="en-AU" altLang="en-US" dirty="0"/>
          </a:p>
          <a:p>
            <a:pPr marL="342900" indent="-342900">
              <a:buFont typeface="Arial" charset="0"/>
              <a:buAutoNum type="arabicPeriod"/>
            </a:pPr>
            <a:r>
              <a:rPr lang="en-AU" altLang="en-US" dirty="0"/>
              <a:t>Implement Control Measures</a:t>
            </a:r>
          </a:p>
          <a:p>
            <a:pPr marL="342900" indent="-342900">
              <a:buFont typeface="Arial" charset="0"/>
              <a:buAutoNum type="arabicPeriod"/>
            </a:pPr>
            <a:endParaRPr lang="en-AU" altLang="en-US" dirty="0"/>
          </a:p>
          <a:p>
            <a:pPr marL="342900" indent="-342900">
              <a:buFont typeface="Arial" charset="0"/>
              <a:buAutoNum type="arabicPeriod"/>
            </a:pPr>
            <a:r>
              <a:rPr lang="en-AU" altLang="en-US" dirty="0"/>
              <a:t>Monitor &amp; Review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566729"/>
      </p:ext>
    </p:extLst>
  </p:cSld>
  <p:clrMapOvr>
    <a:masterClrMapping/>
  </p:clrMapOvr>
  <p:transition spd="slow">
    <p:push dir="u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6209212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4 / Control measures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68809-F79C-4E94-A081-3AA57F274B58}"/>
              </a:ext>
            </a:extLst>
          </p:cNvPr>
          <p:cNvSpPr/>
          <p:nvPr/>
        </p:nvSpPr>
        <p:spPr>
          <a:xfrm>
            <a:off x="5320938" y="1626214"/>
            <a:ext cx="3291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dirty="0"/>
              <a:t>Control priorities in order of preference:</a:t>
            </a:r>
          </a:p>
          <a:p>
            <a:pPr marL="461963" lvl="1" indent="-461963">
              <a:buClrTx/>
              <a:buFont typeface="+mj-lt"/>
              <a:buAutoNum type="arabicPeriod"/>
              <a:defRPr/>
            </a:pPr>
            <a:r>
              <a:rPr lang="en-AU" sz="2000" b="1" dirty="0"/>
              <a:t>Eliminate</a:t>
            </a:r>
            <a:r>
              <a:rPr lang="en-AU" sz="2000" dirty="0"/>
              <a:t> the hazard</a:t>
            </a:r>
          </a:p>
          <a:p>
            <a:pPr marL="461963" lvl="1" indent="-461963">
              <a:buClrTx/>
              <a:buFont typeface="+mj-lt"/>
              <a:buAutoNum type="arabicPeriod"/>
              <a:defRPr/>
            </a:pPr>
            <a:r>
              <a:rPr lang="en-AU" sz="2000" b="1" dirty="0"/>
              <a:t>Substitute</a:t>
            </a:r>
            <a:r>
              <a:rPr lang="en-AU" sz="2000" dirty="0"/>
              <a:t> a less hazardous material, process or equipment</a:t>
            </a:r>
          </a:p>
          <a:p>
            <a:pPr marL="461963" lvl="1" indent="-461963">
              <a:buClrTx/>
              <a:buFont typeface="+mj-lt"/>
              <a:buAutoNum type="arabicPeriod"/>
              <a:defRPr/>
            </a:pPr>
            <a:r>
              <a:rPr lang="en-AU" sz="2000" b="1" dirty="0"/>
              <a:t>Redesign</a:t>
            </a:r>
            <a:r>
              <a:rPr lang="en-AU" sz="2000" dirty="0"/>
              <a:t> equipment or the work processes</a:t>
            </a:r>
          </a:p>
          <a:p>
            <a:pPr marL="461963" lvl="1" indent="-461963">
              <a:buClrTx/>
              <a:buFont typeface="+mj-lt"/>
              <a:buAutoNum type="arabicPeriod"/>
              <a:defRPr/>
            </a:pPr>
            <a:r>
              <a:rPr lang="en-AU" sz="2000" b="1" dirty="0"/>
              <a:t>Isolate</a:t>
            </a:r>
            <a:r>
              <a:rPr lang="en-AU" sz="2000" dirty="0"/>
              <a:t> the hazard</a:t>
            </a:r>
          </a:p>
          <a:p>
            <a:pPr marL="461963" lvl="1" indent="-461963">
              <a:buClrTx/>
              <a:buFont typeface="+mj-lt"/>
              <a:buAutoNum type="arabicPeriod"/>
              <a:defRPr/>
            </a:pPr>
            <a:r>
              <a:rPr lang="en-AU" sz="2000" b="1" dirty="0"/>
              <a:t>Administrative</a:t>
            </a:r>
            <a:r>
              <a:rPr lang="en-AU" sz="2000" dirty="0"/>
              <a:t> Controls</a:t>
            </a:r>
          </a:p>
          <a:p>
            <a:pPr marL="461963" lvl="1" indent="-461963">
              <a:buClrTx/>
              <a:buFont typeface="+mj-lt"/>
              <a:buAutoNum type="arabicPeriod"/>
              <a:defRPr/>
            </a:pPr>
            <a:r>
              <a:rPr lang="en-AU" sz="2000" b="1" dirty="0"/>
              <a:t>Personal Protective Equipment (PPE)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A9185-E33C-4868-8A95-6427D62A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47855" y="755153"/>
            <a:ext cx="7493728" cy="61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1037"/>
      </p:ext>
    </p:extLst>
  </p:cSld>
  <p:clrMapOvr>
    <a:masterClrMapping/>
  </p:clrMapOvr>
  <p:transition spd="slow">
    <p:wip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7872550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5 / Safety around the home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17-8">
            <a:extLst>
              <a:ext uri="{FF2B5EF4-FFF2-40B4-BE49-F238E27FC236}">
                <a16:creationId xmlns:a16="http://schemas.microsoft.com/office/drawing/2014/main" id="{F03A6FBD-AFB2-41A2-8764-AF1ACE80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073" y="885238"/>
            <a:ext cx="1903413" cy="225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  <p:pic>
        <p:nvPicPr>
          <p:cNvPr id="7" name="Picture 4" descr="17-10">
            <a:extLst>
              <a:ext uri="{FF2B5EF4-FFF2-40B4-BE49-F238E27FC236}">
                <a16:creationId xmlns:a16="http://schemas.microsoft.com/office/drawing/2014/main" id="{2BED210C-F30F-48AD-B7DA-73676C19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311" y="885237"/>
            <a:ext cx="1912439" cy="2274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  <p:pic>
        <p:nvPicPr>
          <p:cNvPr id="8" name="Picture 2" descr="17-9">
            <a:extLst>
              <a:ext uri="{FF2B5EF4-FFF2-40B4-BE49-F238E27FC236}">
                <a16:creationId xmlns:a16="http://schemas.microsoft.com/office/drawing/2014/main" id="{B2A2939A-1601-4D16-8C25-679C021F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56" y="3230109"/>
            <a:ext cx="1901825" cy="2265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  <p:pic>
        <p:nvPicPr>
          <p:cNvPr id="9" name="Picture 3" descr="17-14">
            <a:extLst>
              <a:ext uri="{FF2B5EF4-FFF2-40B4-BE49-F238E27FC236}">
                <a16:creationId xmlns:a16="http://schemas.microsoft.com/office/drawing/2014/main" id="{50E45B15-39F1-4F17-BB8B-63C2752B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706" y="3238818"/>
            <a:ext cx="1903413" cy="2265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149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654835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6 / Safety around the home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17-51">
            <a:extLst>
              <a:ext uri="{FF2B5EF4-FFF2-40B4-BE49-F238E27FC236}">
                <a16:creationId xmlns:a16="http://schemas.microsoft.com/office/drawing/2014/main" id="{EC68380F-3F2F-4B64-A6A0-2225BFC4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387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  <p:pic>
        <p:nvPicPr>
          <p:cNvPr id="7" name="Picture 3" descr="17-50">
            <a:extLst>
              <a:ext uri="{FF2B5EF4-FFF2-40B4-BE49-F238E27FC236}">
                <a16:creationId xmlns:a16="http://schemas.microsoft.com/office/drawing/2014/main" id="{AA00F6EA-B690-44D3-B5EF-2BF406BF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341688"/>
            <a:ext cx="2520950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  <p:pic>
        <p:nvPicPr>
          <p:cNvPr id="8" name="Picture 2" descr="17-12">
            <a:extLst>
              <a:ext uri="{FF2B5EF4-FFF2-40B4-BE49-F238E27FC236}">
                <a16:creationId xmlns:a16="http://schemas.microsoft.com/office/drawing/2014/main" id="{56C6875C-8FAA-44C1-BCC7-016836493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2519362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18943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7872550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7 / Safety around the home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3" descr="17-16">
            <a:extLst>
              <a:ext uri="{FF2B5EF4-FFF2-40B4-BE49-F238E27FC236}">
                <a16:creationId xmlns:a16="http://schemas.microsoft.com/office/drawing/2014/main" id="{175A2B11-D416-4A84-BFE5-BD33A0B4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737"/>
            <a:ext cx="9220553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5EADF5D6-47D8-4520-A4DD-D1FC42A63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307" y="1584960"/>
            <a:ext cx="1257981" cy="401006"/>
          </a:xfrm>
          <a:prstGeom prst="wedgeRectCallout">
            <a:avLst>
              <a:gd name="adj1" fmla="val -43750"/>
              <a:gd name="adj2" fmla="val 7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Close Gate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F7724616-498F-41AA-9AAD-EA5513FE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055" y="3344090"/>
            <a:ext cx="1950308" cy="412971"/>
          </a:xfrm>
          <a:prstGeom prst="wedgeRectCallout">
            <a:avLst>
              <a:gd name="adj1" fmla="val -10472"/>
              <a:gd name="adj2" fmla="val 70051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Remove Chemicals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479A01DA-A3EC-4A94-8D6E-550F5359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483" y="3344090"/>
            <a:ext cx="1585581" cy="640671"/>
          </a:xfrm>
          <a:prstGeom prst="wedgeRectCallout">
            <a:avLst>
              <a:gd name="adj1" fmla="val -17250"/>
              <a:gd name="adj2" fmla="val 70051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Remove 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Lid</a:t>
            </a: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F2758CBF-AA2A-47FE-98F6-C67E202EC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042" y="1579266"/>
            <a:ext cx="1257981" cy="401006"/>
          </a:xfrm>
          <a:prstGeom prst="wedgeRectCallout">
            <a:avLst>
              <a:gd name="adj1" fmla="val -150523"/>
              <a:gd name="adj2" fmla="val 91667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Cover BBQ</a:t>
            </a:r>
          </a:p>
        </p:txBody>
      </p:sp>
    </p:spTree>
    <p:extLst>
      <p:ext uri="{BB962C8B-B14F-4D97-AF65-F5344CB8AC3E}">
        <p14:creationId xmlns:p14="http://schemas.microsoft.com/office/powerpoint/2010/main" val="33240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7872550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8 / Safety around the home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3" descr="17-20">
            <a:extLst>
              <a:ext uri="{FF2B5EF4-FFF2-40B4-BE49-F238E27FC236}">
                <a16:creationId xmlns:a16="http://schemas.microsoft.com/office/drawing/2014/main" id="{7163566C-EBA6-4650-AB19-EAAA38A6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746560"/>
            <a:ext cx="9244915" cy="611143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25ADBC02-A703-4DF1-A444-5757A110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915" y="5525673"/>
            <a:ext cx="1208709" cy="466107"/>
          </a:xfrm>
          <a:prstGeom prst="wedgeRectCallout">
            <a:avLst>
              <a:gd name="adj1" fmla="val -52083"/>
              <a:gd name="adj2" fmla="val 72657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Cover Axe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A0F58CE7-5DFC-4328-A4FD-CFC336D4B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246" y="4352541"/>
            <a:ext cx="1271451" cy="649288"/>
          </a:xfrm>
          <a:prstGeom prst="wedgeRectCallout">
            <a:avLst>
              <a:gd name="adj1" fmla="val -73255"/>
              <a:gd name="adj2" fmla="val -189583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Remove Matches</a:t>
            </a: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C9FDBB2A-7364-4C09-BB6F-4B412277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60" y="4230243"/>
            <a:ext cx="1208709" cy="393347"/>
          </a:xfrm>
          <a:prstGeom prst="wedgeRectCallout">
            <a:avLst>
              <a:gd name="adj1" fmla="val 98787"/>
              <a:gd name="adj2" fmla="val 56509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Cover Bin</a:t>
            </a: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3398657D-69DD-4936-96E8-1A8F14762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1" y="5437498"/>
            <a:ext cx="1300512" cy="606593"/>
          </a:xfrm>
          <a:prstGeom prst="wedgeRectCallout">
            <a:avLst>
              <a:gd name="adj1" fmla="val 108727"/>
              <a:gd name="adj2" fmla="val -2343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Remove Chemicals</a:t>
            </a: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B663C13E-3F7D-429D-AE85-BD4AA036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486" y="4117178"/>
            <a:ext cx="1115253" cy="649288"/>
          </a:xfrm>
          <a:prstGeom prst="wedgeRectCallout">
            <a:avLst>
              <a:gd name="adj1" fmla="val 3931"/>
              <a:gd name="adj2" fmla="val 103384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Remove Petrol</a:t>
            </a:r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5FEE2496-407B-46DB-911F-F4300E663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15" y="2153705"/>
            <a:ext cx="1779486" cy="423157"/>
          </a:xfrm>
          <a:prstGeom prst="wedgeRectCallout">
            <a:avLst>
              <a:gd name="adj1" fmla="val 71106"/>
              <a:gd name="adj2" fmla="val 155208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Cover Chainsaw</a:t>
            </a: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04D01EA7-39B5-48B9-92DE-34F6BAE9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318" y="1837566"/>
            <a:ext cx="1115253" cy="632277"/>
          </a:xfrm>
          <a:prstGeom prst="wedgeRectCallout">
            <a:avLst>
              <a:gd name="adj1" fmla="val 5361"/>
              <a:gd name="adj2" fmla="val 184116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Remove Tools</a:t>
            </a: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F6410849-F2E6-4CF9-9339-7F81E86F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623" y="2051739"/>
            <a:ext cx="1705068" cy="466107"/>
          </a:xfrm>
          <a:prstGeom prst="wedgeRectCallout">
            <a:avLst>
              <a:gd name="adj1" fmla="val -46032"/>
              <a:gd name="adj2" fmla="val 183074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Disconnect Drill</a:t>
            </a: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A2D94E90-56C0-4AFF-B2FB-B53E8905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736" y="2663948"/>
            <a:ext cx="1208709" cy="423158"/>
          </a:xfrm>
          <a:prstGeom prst="wedgeRectCallout">
            <a:avLst>
              <a:gd name="adj1" fmla="val -143534"/>
              <a:gd name="adj2" fmla="val 137785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Put cap on</a:t>
            </a:r>
          </a:p>
        </p:txBody>
      </p:sp>
    </p:spTree>
    <p:extLst>
      <p:ext uri="{BB962C8B-B14F-4D97-AF65-F5344CB8AC3E}">
        <p14:creationId xmlns:p14="http://schemas.microsoft.com/office/powerpoint/2010/main" val="1768084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7872550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9 / Safety around the home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2" descr="17-18">
            <a:extLst>
              <a:ext uri="{FF2B5EF4-FFF2-40B4-BE49-F238E27FC236}">
                <a16:creationId xmlns:a16="http://schemas.microsoft.com/office/drawing/2014/main" id="{C5E54CB2-783D-4390-BC37-DDED39E8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90" y="750736"/>
            <a:ext cx="9278644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6836230" cy="466107"/>
          </a:xfrm>
        </p:spPr>
        <p:txBody>
          <a:bodyPr>
            <a:normAutofit fontScale="92500"/>
          </a:bodyPr>
          <a:lstStyle/>
          <a:p>
            <a:r>
              <a:rPr lang="en-AU" dirty="0"/>
              <a:t>Safety &amp; risk management / 10 / Safety when swimming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618F4-A0C7-451E-BB8F-31C3C1FD3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750610"/>
            <a:ext cx="9144002" cy="60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019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080" y="1294544"/>
            <a:ext cx="4021208" cy="4212404"/>
          </a:xfrm>
        </p:spPr>
        <p:txBody>
          <a:bodyPr>
            <a:normAutofit/>
          </a:bodyPr>
          <a:lstStyle/>
          <a:p>
            <a:r>
              <a:rPr lang="en-AU" dirty="0">
                <a:hlinkClick r:id="" action="ppaction://customshow?id=34&amp;return=true"/>
              </a:rPr>
              <a:t>Topics</a:t>
            </a:r>
            <a:endParaRPr lang="en-AU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DRSABCD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7&amp;return=true"/>
              </a:rPr>
              <a:t>Fractures, sprains, strains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3&amp;return=true"/>
              </a:rPr>
              <a:t>Bites and Stings</a:t>
            </a:r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Provide First Aid – One Day (with pre-work)</a:t>
            </a: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D83E7B8A-EB2D-4087-8206-577919D251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737"/>
            <a:ext cx="4557712" cy="6107262"/>
          </a:xfrm>
        </p:spPr>
      </p:pic>
    </p:spTree>
    <p:extLst>
      <p:ext uri="{BB962C8B-B14F-4D97-AF65-F5344CB8AC3E}">
        <p14:creationId xmlns:p14="http://schemas.microsoft.com/office/powerpoint/2010/main" val="410626212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6836230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11 / Safety when boating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82168-917B-4B1B-B1E1-CF180A64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862"/>
            <a:ext cx="9144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699"/>
      </p:ext>
    </p:extLst>
  </p:cSld>
  <p:clrMapOvr>
    <a:masterClrMapping/>
  </p:clrMapOvr>
  <p:transition spd="slow">
    <p:wip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6836230" cy="466107"/>
          </a:xfrm>
        </p:spPr>
        <p:txBody>
          <a:bodyPr>
            <a:normAutofit/>
          </a:bodyPr>
          <a:lstStyle/>
          <a:p>
            <a:r>
              <a:rPr lang="en-AU" dirty="0"/>
              <a:t>Safety &amp; risk management / 12 / Safety in remote area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6CD6-608B-4BC5-AB31-89B733B5E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763861"/>
            <a:ext cx="9144001" cy="61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6836230" cy="466107"/>
          </a:xfrm>
        </p:spPr>
        <p:txBody>
          <a:bodyPr>
            <a:normAutofit fontScale="92500"/>
          </a:bodyPr>
          <a:lstStyle/>
          <a:p>
            <a:r>
              <a:rPr lang="en-AU" dirty="0"/>
              <a:t>Safety &amp; risk management </a:t>
            </a:r>
            <a:r>
              <a:rPr lang="en-AU"/>
              <a:t>/ 13 / Safety </a:t>
            </a:r>
            <a:r>
              <a:rPr lang="en-AU" dirty="0"/>
              <a:t>in the workplace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17-53">
            <a:extLst>
              <a:ext uri="{FF2B5EF4-FFF2-40B4-BE49-F238E27FC236}">
                <a16:creationId xmlns:a16="http://schemas.microsoft.com/office/drawing/2014/main" id="{FC68C1A6-4840-4DFA-BDB6-C720BDE5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891" y="1832607"/>
            <a:ext cx="3933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:\!IMAGE LIBRARY\iStock Images\Stock images\shutterstock_69754387.jpg">
            <a:extLst>
              <a:ext uri="{FF2B5EF4-FFF2-40B4-BE49-F238E27FC236}">
                <a16:creationId xmlns:a16="http://schemas.microsoft.com/office/drawing/2014/main" id="{FA6FAE91-C276-423D-87FF-48453862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6313" y="1832607"/>
            <a:ext cx="5090914" cy="33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1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Fractures, sprains, strains &amp; dislocations / 1 / Introduction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7" descr="S:\Android App Images\09 fractures\9.3.jpg">
            <a:extLst>
              <a:ext uri="{FF2B5EF4-FFF2-40B4-BE49-F238E27FC236}">
                <a16:creationId xmlns:a16="http://schemas.microsoft.com/office/drawing/2014/main" id="{85976C24-312E-4A59-8E6A-400CD12C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7512" y="2887039"/>
            <a:ext cx="4423609" cy="2985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455756" y="1124759"/>
            <a:ext cx="45169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Fractures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Types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Signs and symptoms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Sprain, strain and dislocation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Signs and symptoms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Management </a:t>
            </a:r>
          </a:p>
        </p:txBody>
      </p:sp>
    </p:spTree>
    <p:extLst>
      <p:ext uri="{BB962C8B-B14F-4D97-AF65-F5344CB8AC3E}">
        <p14:creationId xmlns:p14="http://schemas.microsoft.com/office/powerpoint/2010/main" val="96412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Fractures / 2 / Types of fractures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99D0B-49B8-4E88-B4D9-EA3E534EC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428206"/>
            <a:ext cx="4820923" cy="45873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575661" y="2782669"/>
            <a:ext cx="30371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Closed fracture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Open fracture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Complicated fracture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6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Fractures / 3 /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64387" y="1260476"/>
            <a:ext cx="41115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History of incident.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Feels or hears the break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Grating sound is heard or felt-crepitus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Pain at or near the site of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Swelling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Tenderness at or near site of fracture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Redness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Loss of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Deformity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Bone protruding (open fracture)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5" name="Picture 7" descr="C:\Users\fcrozier\Downloads\iStock_000014111281Medium.jpg">
            <a:extLst>
              <a:ext uri="{FF2B5EF4-FFF2-40B4-BE49-F238E27FC236}">
                <a16:creationId xmlns:a16="http://schemas.microsoft.com/office/drawing/2014/main" id="{9B934ACC-1210-40E0-B970-F34FE8160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686" y="750737"/>
            <a:ext cx="4500314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39268"/>
      </p:ext>
    </p:extLst>
  </p:cSld>
  <p:clrMapOvr>
    <a:masterClrMapping/>
  </p:clrMapOvr>
  <p:transition spd="slow">
    <p:push dir="u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Fractures / 4 / Management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474EF-ECC4-44F4-A51F-59246BCE60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76386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054"/>
      </p:ext>
    </p:extLst>
  </p:cSld>
  <p:clrMapOvr>
    <a:masterClrMapping/>
  </p:clrMapOvr>
  <p:transition spd="slow">
    <p:wip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8220891" cy="466107"/>
          </a:xfrm>
        </p:spPr>
        <p:txBody>
          <a:bodyPr>
            <a:normAutofit/>
          </a:bodyPr>
          <a:lstStyle/>
          <a:p>
            <a:r>
              <a:rPr lang="en-AU" dirty="0"/>
              <a:t>Sprains, Strains &amp; Dislocations / 5 / What are they?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583474" y="2366465"/>
            <a:ext cx="32744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Sprains = ligaments holding a joint are stretched and torn.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Strains = </a:t>
            </a:r>
            <a:r>
              <a:rPr lang="en-US" altLang="en-US" sz="2000" dirty="0" err="1"/>
              <a:t>fibres</a:t>
            </a:r>
            <a:r>
              <a:rPr lang="en-US" altLang="en-US" sz="2000" dirty="0"/>
              <a:t> of a muscle or tendon are stretched and torn.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Dislocations = bones are displaced at a joint.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835F6-B89C-43B9-8489-B2AF66F1D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3029" y="750737"/>
            <a:ext cx="5050971" cy="61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9144002" cy="466107"/>
          </a:xfrm>
        </p:spPr>
        <p:txBody>
          <a:bodyPr>
            <a:normAutofit/>
          </a:bodyPr>
          <a:lstStyle/>
          <a:p>
            <a:r>
              <a:rPr lang="en-AU" dirty="0"/>
              <a:t>Strain &amp; sprain / 6 / Signs &amp; Symptoms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8" descr="S:\Android App Images\13 sprains and strains\13.1.jpg">
            <a:extLst>
              <a:ext uri="{FF2B5EF4-FFF2-40B4-BE49-F238E27FC236}">
                <a16:creationId xmlns:a16="http://schemas.microsoft.com/office/drawing/2014/main" id="{DF38B3DA-9503-4F64-8FA7-D06D7856A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" y="1407560"/>
            <a:ext cx="6080281" cy="480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410A54-956E-4F02-9945-AF025979DB2F}"/>
              </a:ext>
            </a:extLst>
          </p:cNvPr>
          <p:cNvSpPr/>
          <p:nvPr/>
        </p:nvSpPr>
        <p:spPr>
          <a:xfrm>
            <a:off x="6080279" y="2536729"/>
            <a:ext cx="18619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History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Pain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Swelling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Bruising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59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8874035" cy="466107"/>
          </a:xfrm>
        </p:spPr>
        <p:txBody>
          <a:bodyPr>
            <a:normAutofit/>
          </a:bodyPr>
          <a:lstStyle/>
          <a:p>
            <a:r>
              <a:rPr lang="en-AU" dirty="0"/>
              <a:t>Strain &amp; sprain / 7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045028" y="2688682"/>
            <a:ext cx="258174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dirty="0"/>
              <a:t>R.I.C.E.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Rest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Ice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Compression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Elevation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03F43-8EF3-486C-A9CF-5E50676A9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016" y="750737"/>
            <a:ext cx="4702629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60" y="852755"/>
            <a:ext cx="3815199" cy="4654193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>
                <a:hlinkClick r:id="" action="ppaction://customshow?id=35&amp;return=true"/>
              </a:rPr>
              <a:t>Day One Topics</a:t>
            </a:r>
            <a:endParaRPr lang="en-AU" b="1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&amp;return=true"/>
              </a:rPr>
              <a:t>Infection Control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4&amp;return=true"/>
              </a:rPr>
              <a:t>Unconscious breathing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5&amp;return=true"/>
              </a:rPr>
              <a:t>Resuscitation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6&amp;return=true"/>
              </a:rPr>
              <a:t>Defibrillation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5&amp;return=true"/>
              </a:rPr>
              <a:t>Medical Management plans</a:t>
            </a:r>
            <a:endParaRPr lang="en-AU" dirty="0">
              <a:hlinkClick r:id="" action="ppaction://customshow?id=8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8&amp;return=true"/>
              </a:rPr>
              <a:t>First aid kits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9&amp;return=true"/>
              </a:rPr>
              <a:t>Chest pain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0&amp;return=true"/>
              </a:rPr>
              <a:t>Stroke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3&amp;return=true"/>
              </a:rPr>
              <a:t>Shock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Provide First Aid with Asthma and Anaphylaxis – Two 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B7CC6-13F5-41D1-93A8-70CF8B827335}"/>
              </a:ext>
            </a:extLst>
          </p:cNvPr>
          <p:cNvSpPr txBox="1"/>
          <p:nvPr/>
        </p:nvSpPr>
        <p:spPr>
          <a:xfrm>
            <a:off x="4395831" y="878867"/>
            <a:ext cx="46248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hlinkClick r:id="" action="ppaction://customshow?id=36&amp;return=true"/>
              </a:rPr>
              <a:t>Day Two Topics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5&amp;return=true"/>
              </a:rPr>
              <a:t>Burns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6&amp;return=true"/>
              </a:rPr>
              <a:t>Safety and Risk Management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7&amp;return=true"/>
              </a:rPr>
              <a:t>Fractures, sprains, strains, dislocations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8&amp;return=true"/>
              </a:rPr>
              <a:t>Head, neck and spinal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9&amp;return=true"/>
              </a:rPr>
              <a:t>Chest and abdominal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0&amp;return=true"/>
              </a:rPr>
              <a:t>Facial and eye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1&amp;return=true"/>
              </a:rPr>
              <a:t>Heat and Cold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2&amp;return=true"/>
              </a:rPr>
              <a:t>Poisons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3&amp;return=true"/>
              </a:rPr>
              <a:t>Bites and Stings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4&amp;return=true"/>
              </a:rPr>
              <a:t>Other medical emergencies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947444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9474928" cy="466107"/>
          </a:xfrm>
        </p:spPr>
        <p:txBody>
          <a:bodyPr>
            <a:normAutofit/>
          </a:bodyPr>
          <a:lstStyle/>
          <a:p>
            <a:r>
              <a:rPr lang="en-AU" dirty="0"/>
              <a:t>Dislocation / 8 /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3276A-F81B-4D16-9F72-1F86F21BC5D8}"/>
              </a:ext>
            </a:extLst>
          </p:cNvPr>
          <p:cNvSpPr/>
          <p:nvPr/>
        </p:nvSpPr>
        <p:spPr>
          <a:xfrm>
            <a:off x="5543006" y="2186179"/>
            <a:ext cx="31220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History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Pain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Difficult to move joint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Loss of power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Deformity or abnormal mobility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Tenderness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Swelling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A9A41-E1D5-49EA-8387-E6669CC0E0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665229"/>
            <a:ext cx="5482943" cy="369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4070"/>
      </p:ext>
    </p:extLst>
  </p:cSld>
  <p:clrMapOvr>
    <a:masterClrMapping/>
  </p:clrMapOvr>
  <p:transition spd="slow">
    <p:push dir="u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8874035" cy="466107"/>
          </a:xfrm>
        </p:spPr>
        <p:txBody>
          <a:bodyPr>
            <a:normAutofit/>
          </a:bodyPr>
          <a:lstStyle/>
          <a:p>
            <a:r>
              <a:rPr lang="en-AU" dirty="0"/>
              <a:t>Dislocations / 9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003932" y="1579073"/>
            <a:ext cx="2900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000" dirty="0"/>
              <a:t>Check circulation</a:t>
            </a:r>
          </a:p>
          <a:p>
            <a:pPr>
              <a:buFont typeface="Arial" charset="0"/>
              <a:buChar char="•"/>
            </a:pPr>
            <a:endParaRPr lang="en-AU" altLang="en-US" sz="2000" dirty="0"/>
          </a:p>
          <a:p>
            <a:r>
              <a:rPr lang="en-AU" altLang="en-US" sz="2000" dirty="0"/>
              <a:t>Rest</a:t>
            </a:r>
          </a:p>
          <a:p>
            <a:pPr>
              <a:buFont typeface="Arial" charset="0"/>
              <a:buChar char="•"/>
            </a:pPr>
            <a:endParaRPr lang="en-AU" altLang="en-US" sz="2000" dirty="0"/>
          </a:p>
          <a:p>
            <a:r>
              <a:rPr lang="en-AU" altLang="en-US" sz="2000" dirty="0"/>
              <a:t>Ice</a:t>
            </a:r>
          </a:p>
          <a:p>
            <a:pPr>
              <a:buFont typeface="Arial" charset="0"/>
              <a:buChar char="•"/>
            </a:pPr>
            <a:endParaRPr lang="en-AU" altLang="en-US" sz="2000" dirty="0"/>
          </a:p>
          <a:p>
            <a:r>
              <a:rPr lang="en-AU" altLang="en-US" sz="2000" dirty="0"/>
              <a:t>Immobilise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1026B-40B3-46D8-A115-C63E338E1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280" y="750737"/>
            <a:ext cx="4998720" cy="69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40910"/>
      </p:ext>
    </p:extLst>
  </p:cSld>
  <p:clrMapOvr>
    <a:masterClrMapping/>
  </p:clrMapOvr>
  <p:transition spd="slow">
    <p:wip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9474928" cy="466107"/>
          </a:xfrm>
        </p:spPr>
        <p:txBody>
          <a:bodyPr>
            <a:normAutofit/>
          </a:bodyPr>
          <a:lstStyle/>
          <a:p>
            <a:r>
              <a:rPr lang="en-AU"/>
              <a:t>Fractures / 10 / Scenario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3276A-F81B-4D16-9F72-1F86F21BC5D8}"/>
              </a:ext>
            </a:extLst>
          </p:cNvPr>
          <p:cNvSpPr/>
          <p:nvPr/>
        </p:nvSpPr>
        <p:spPr>
          <a:xfrm>
            <a:off x="5255623" y="1863962"/>
            <a:ext cx="312202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/>
              <a:t>A bicyclist has fallen from their bike, they put their arm out to break their fall.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/>
              <a:t>The are complaining the their left arm is painful and you observe swelling and tenderness. They are unable to lift their arm.</a:t>
            </a:r>
          </a:p>
          <a:p>
            <a:pPr>
              <a:spcBef>
                <a:spcPct val="20000"/>
              </a:spcBef>
            </a:pPr>
            <a:endParaRPr lang="en-AU" sz="2000" dirty="0"/>
          </a:p>
          <a:p>
            <a:pPr>
              <a:spcBef>
                <a:spcPct val="20000"/>
              </a:spcBef>
            </a:pPr>
            <a:r>
              <a:rPr lang="en-AU" sz="2000" dirty="0"/>
              <a:t>W</a:t>
            </a:r>
            <a:r>
              <a:rPr lang="en-US" sz="2000" dirty="0" err="1"/>
              <a:t>ork</a:t>
            </a:r>
            <a:r>
              <a:rPr lang="en-US" sz="2000" dirty="0"/>
              <a:t> in small groups.</a:t>
            </a:r>
          </a:p>
        </p:txBody>
      </p:sp>
      <p:pic>
        <p:nvPicPr>
          <p:cNvPr id="5" name="Picture 4" descr="MED0044">
            <a:extLst>
              <a:ext uri="{FF2B5EF4-FFF2-40B4-BE49-F238E27FC236}">
                <a16:creationId xmlns:a16="http://schemas.microsoft.com/office/drawing/2014/main" id="{F57180DA-CC37-4544-9614-FF86225B0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879" y="2143529"/>
            <a:ext cx="2483514" cy="299925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466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Head, neck &amp; spinal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755469" y="2009413"/>
            <a:ext cx="28585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Head Injuries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Causes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/>
              <a:t>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Neck/spinal injuries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Causes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Management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C63D5-88AC-4CED-9885-92103ED791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750737"/>
            <a:ext cx="4572000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9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Head, neck &amp; spinal / 2 / Causes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688873" y="2205038"/>
            <a:ext cx="303711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Car accidents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Diving accidents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Surfing accidents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Football injuries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Falls from height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Fall from horse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Direct blow to head or spine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8" name="Picture 10" descr="P:\!IMAGE LIBRARY\iStock Images\Stock images\shutterstock_190913369 (1).jpg">
            <a:extLst>
              <a:ext uri="{FF2B5EF4-FFF2-40B4-BE49-F238E27FC236}">
                <a16:creationId xmlns:a16="http://schemas.microsoft.com/office/drawing/2014/main" id="{B6B22B96-5ACE-4ADB-8014-0156DA5D9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763861"/>
            <a:ext cx="3413762" cy="61005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8-5_Vertebrae_post">
            <a:extLst>
              <a:ext uri="{FF2B5EF4-FFF2-40B4-BE49-F238E27FC236}">
                <a16:creationId xmlns:a16="http://schemas.microsoft.com/office/drawing/2014/main" id="{A20AE2DB-8739-4B0B-B21E-57778E97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570" y="2205038"/>
            <a:ext cx="95726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78553089-A5B2-48F7-A65D-ED3723FE5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11" y="2276475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800">
                <a:solidFill>
                  <a:schemeClr val="tx1"/>
                </a:solidFill>
              </a:rPr>
              <a:t>cervical vertebrae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535C0795-574C-4D79-89BC-02BB0179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11" y="3103563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800">
                <a:solidFill>
                  <a:schemeClr val="tx1"/>
                </a:solidFill>
              </a:rPr>
              <a:t>thoracic vertebrae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42FC471-E713-415D-AD50-E4D499F07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832" y="5013325"/>
            <a:ext cx="9366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800" dirty="0">
                <a:solidFill>
                  <a:schemeClr val="tx1"/>
                </a:solidFill>
              </a:rPr>
              <a:t>Sacrum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F78A5538-5EE9-41C9-8F1F-741AEE2D1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757" y="5410200"/>
            <a:ext cx="7921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800" dirty="0">
                <a:solidFill>
                  <a:schemeClr val="tx1"/>
                </a:solidFill>
              </a:rPr>
              <a:t>coccyx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3DFDFDF-BCD3-4C5C-8554-B7ED06419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343" y="4170363"/>
            <a:ext cx="936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800" dirty="0">
                <a:solidFill>
                  <a:schemeClr val="tx1"/>
                </a:solidFill>
              </a:rPr>
              <a:t>Lumbar vertebrae</a:t>
            </a:r>
          </a:p>
        </p:txBody>
      </p:sp>
    </p:spTree>
    <p:extLst>
      <p:ext uri="{BB962C8B-B14F-4D97-AF65-F5344CB8AC3E}">
        <p14:creationId xmlns:p14="http://schemas.microsoft.com/office/powerpoint/2010/main" val="36486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Head injuries / 3 /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246581" y="1530849"/>
            <a:ext cx="4078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Headache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Loss of memory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Confusion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Altered state of consciousness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Wounds to scalp or face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Nausea, vomiting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Dizziness.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704DD18-AA2F-470B-94C1-A3663C68F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8455" y="750737"/>
            <a:ext cx="5688184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627508"/>
      </p:ext>
    </p:extLst>
  </p:cSld>
  <p:clrMapOvr>
    <a:masterClrMapping/>
  </p:clrMapOvr>
  <p:transition spd="slow">
    <p:push dir="u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Head injuries / 4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157649" y="1626648"/>
            <a:ext cx="38733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DRSABCD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Conscious – comfortable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Unconscious – recovery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Support head and neck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Control bleeding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If blood or fluid is coming from the ear, cover with dressing (injured side down)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Call Triple Zero (000).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2B8E9-436B-4C3D-98D2-9FDC7C04DA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3862"/>
            <a:ext cx="441524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7917"/>
      </p:ext>
    </p:extLst>
  </p:cSld>
  <p:clrMapOvr>
    <a:masterClrMapping/>
  </p:clrMapOvr>
  <p:transition spd="slow">
    <p:wip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Neck or spinal injuries / 5 /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711927" y="2070373"/>
            <a:ext cx="4137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History e.g. motor vehicle accident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Pain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Tenderness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Loss of movement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Absent or altered sensation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Unconscious as a result of a head injury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endParaRPr lang="en-US" altLang="en-US" sz="2000" dirty="0"/>
          </a:p>
        </p:txBody>
      </p:sp>
      <p:pic>
        <p:nvPicPr>
          <p:cNvPr id="6" name="Picture 7" descr="P:\!IMAGE LIBRARY\iStock Images\Stock images\shutterstock_46773817.jpg">
            <a:extLst>
              <a:ext uri="{FF2B5EF4-FFF2-40B4-BE49-F238E27FC236}">
                <a16:creationId xmlns:a16="http://schemas.microsoft.com/office/drawing/2014/main" id="{628A5B96-8DAF-4C1D-A2FF-5423F574C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"/>
          <a:stretch/>
        </p:blipFill>
        <p:spPr bwMode="auto">
          <a:xfrm>
            <a:off x="4298731" y="759446"/>
            <a:ext cx="4845269" cy="60985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D42F8-5A7F-487B-98DC-940B380E59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2782"/>
            <a:ext cx="5412294" cy="360819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Neck or spinal injuries / 6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157649" y="1626648"/>
            <a:ext cx="330708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DRSABCD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Conscious – comfortable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Unconscious – recovery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Hold head and spine in a neutral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Call triple zero.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738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Chest &amp; abdominal injuries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647150" y="1257960"/>
            <a:ext cx="38426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Fractured ribs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Penetrating chest 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Abdominal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Abdominal emergency</a:t>
            </a:r>
          </a:p>
        </p:txBody>
      </p:sp>
      <p:pic>
        <p:nvPicPr>
          <p:cNvPr id="5" name="Picture 8" descr="P:\!IMAGE LIBRARY\iStock Images\Stock images\shutterstock_163532927.jpg">
            <a:extLst>
              <a:ext uri="{FF2B5EF4-FFF2-40B4-BE49-F238E27FC236}">
                <a16:creationId xmlns:a16="http://schemas.microsoft.com/office/drawing/2014/main" id="{26CC1531-41DB-40CB-99AD-93CD72B84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9120" y="759447"/>
            <a:ext cx="4754880" cy="609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21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080" y="1294544"/>
            <a:ext cx="4021208" cy="4212404"/>
          </a:xfrm>
        </p:spPr>
        <p:txBody>
          <a:bodyPr>
            <a:normAutofit/>
          </a:bodyPr>
          <a:lstStyle/>
          <a:p>
            <a:r>
              <a:rPr lang="en-AU" dirty="0">
                <a:hlinkClick r:id="" action="ppaction://customshow?id=37&amp;return=true"/>
              </a:rPr>
              <a:t>Topics</a:t>
            </a:r>
            <a:endParaRPr lang="en-AU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DRSABCD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5&amp;return=true"/>
              </a:rPr>
              <a:t>Medical Management Plans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7&amp;return=true"/>
              </a:rPr>
              <a:t>Fractures, sprains, strains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3&amp;return=true"/>
              </a:rPr>
              <a:t>Bites and Stings</a:t>
            </a:r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940800" cy="750737"/>
          </a:xfrm>
        </p:spPr>
        <p:txBody>
          <a:bodyPr>
            <a:normAutofit/>
          </a:bodyPr>
          <a:lstStyle/>
          <a:p>
            <a:r>
              <a:rPr lang="en-AU" dirty="0"/>
              <a:t>Provide First Aid with Asthma and Anaphylaxis </a:t>
            </a:r>
          </a:p>
          <a:p>
            <a:r>
              <a:rPr lang="en-AU" dirty="0"/>
              <a:t>– One Day (with pre-work)</a:t>
            </a: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6EFEC050-19C0-4D0D-8036-8C82A105BA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288" y="750888"/>
            <a:ext cx="4557712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0807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Fractured ribs / 2 /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688873" y="2205038"/>
            <a:ext cx="303711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Pain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Tenderness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Short, rapid breaths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Frothy, bloodstained sputum.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15" name="Picture 8" descr="P:\!IMAGE LIBRARY\iStock Images\Stock images\shutterstock_158327297.jpg">
            <a:extLst>
              <a:ext uri="{FF2B5EF4-FFF2-40B4-BE49-F238E27FC236}">
                <a16:creationId xmlns:a16="http://schemas.microsoft.com/office/drawing/2014/main" id="{B77BE48E-A82E-48A5-9520-3E2C469F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755152"/>
            <a:ext cx="4577136" cy="61028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Fractured ribs / 3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325226" y="1216844"/>
            <a:ext cx="38200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DRSABCD.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Comfortable position.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Short breaths.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Gently place padding over the injured area.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Call triple zero (000).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CBACE-76B9-4C31-9962-307944226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7473" y="750737"/>
            <a:ext cx="4916527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70847"/>
      </p:ext>
    </p:extLst>
  </p:cSld>
  <p:clrMapOvr>
    <a:masterClrMapping/>
  </p:clrMapOvr>
  <p:transition spd="slow">
    <p:push dir="u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8926288" cy="466107"/>
          </a:xfrm>
        </p:spPr>
        <p:txBody>
          <a:bodyPr>
            <a:normAutofit/>
          </a:bodyPr>
          <a:lstStyle/>
          <a:p>
            <a:r>
              <a:rPr lang="en-AU" dirty="0"/>
              <a:t>Penetrating chest wound / 4 / Signs &amp; symptoms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11B14-E418-421D-8A9F-66390AE18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763862"/>
            <a:ext cx="4754880" cy="609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7E3048-D022-4E30-A203-11E4AB506E9D}"/>
              </a:ext>
            </a:extLst>
          </p:cNvPr>
          <p:cNvSpPr/>
          <p:nvPr/>
        </p:nvSpPr>
        <p:spPr>
          <a:xfrm>
            <a:off x="5198799" y="1042342"/>
            <a:ext cx="35117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Pain at site of wound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Unconsciousness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Open wound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Difficult and painful breathing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Bloodstained bubbles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Sound of air being sucked into chest as the patient inhales.</a:t>
            </a:r>
          </a:p>
        </p:txBody>
      </p:sp>
    </p:spTree>
    <p:extLst>
      <p:ext uri="{BB962C8B-B14F-4D97-AF65-F5344CB8AC3E}">
        <p14:creationId xmlns:p14="http://schemas.microsoft.com/office/powerpoint/2010/main" val="4106089690"/>
      </p:ext>
    </p:extLst>
  </p:cSld>
  <p:clrMapOvr>
    <a:masterClrMapping/>
  </p:clrMapOvr>
  <p:transition spd="slow">
    <p:wip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9013371" cy="466107"/>
          </a:xfrm>
        </p:spPr>
        <p:txBody>
          <a:bodyPr>
            <a:normAutofit/>
          </a:bodyPr>
          <a:lstStyle/>
          <a:p>
            <a:r>
              <a:rPr lang="en-AU" dirty="0"/>
              <a:t>Penetrating chest wound / 5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23290" y="1225642"/>
            <a:ext cx="47980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DRSABCD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Call triple zero (000)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Sit in a comfortable position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Stop any bleeding - apply pressure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Cover wound with a sterile or clean dressing and secure loosely with tape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Continue to check the casualty’s breathing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Casualty suddenly deteriorates: remove dressing immediately.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Check for an exit wound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19489B-CA85-4B81-8F07-FA87DEC13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244" y="1666955"/>
            <a:ext cx="3985756" cy="51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8926288" cy="466107"/>
          </a:xfrm>
        </p:spPr>
        <p:txBody>
          <a:bodyPr>
            <a:normAutofit/>
          </a:bodyPr>
          <a:lstStyle/>
          <a:p>
            <a:r>
              <a:rPr lang="en-AU" dirty="0"/>
              <a:t>Abdominal injuries / 6 /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E3048-D022-4E30-A203-11E4AB506E9D}"/>
              </a:ext>
            </a:extLst>
          </p:cNvPr>
          <p:cNvSpPr/>
          <p:nvPr/>
        </p:nvSpPr>
        <p:spPr>
          <a:xfrm>
            <a:off x="5116530" y="1997839"/>
            <a:ext cx="39041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ct val="10000"/>
              </a:spcBef>
              <a:buFontTx/>
              <a:buChar char="•"/>
              <a:defRPr/>
            </a:pPr>
            <a:r>
              <a:rPr lang="en-AU" sz="2000" dirty="0"/>
              <a:t>Nausea/vomiting</a:t>
            </a:r>
          </a:p>
          <a:p>
            <a:pPr marL="361950" indent="-361950">
              <a:spcBef>
                <a:spcPct val="10000"/>
              </a:spcBef>
              <a:buFontTx/>
              <a:buChar char="•"/>
              <a:defRPr/>
            </a:pPr>
            <a:r>
              <a:rPr lang="en-AU" sz="2000" dirty="0"/>
              <a:t>Severe </a:t>
            </a:r>
            <a:r>
              <a:rPr lang="en-US" sz="2000" dirty="0"/>
              <a:t>pain</a:t>
            </a:r>
            <a:endParaRPr lang="en-AU" sz="2000" dirty="0"/>
          </a:p>
          <a:p>
            <a:pPr marL="361950" indent="-361950">
              <a:spcBef>
                <a:spcPct val="10000"/>
              </a:spcBef>
              <a:buFontTx/>
              <a:buChar char="•"/>
              <a:defRPr/>
            </a:pPr>
            <a:r>
              <a:rPr lang="en-AU" sz="2000" dirty="0"/>
              <a:t>Unnatural paleness</a:t>
            </a:r>
          </a:p>
          <a:p>
            <a:pPr marL="361950" indent="-361950">
              <a:spcBef>
                <a:spcPct val="10000"/>
              </a:spcBef>
              <a:buFontTx/>
              <a:buChar char="•"/>
              <a:defRPr/>
            </a:pPr>
            <a:r>
              <a:rPr lang="en-US" sz="2000" dirty="0"/>
              <a:t>Bruising, swelling, local tenderness</a:t>
            </a:r>
          </a:p>
          <a:p>
            <a:pPr marL="361950" indent="-361950">
              <a:spcBef>
                <a:spcPct val="10000"/>
              </a:spcBef>
              <a:buFontTx/>
              <a:buChar char="•"/>
              <a:defRPr/>
            </a:pPr>
            <a:r>
              <a:rPr lang="en-AU" sz="2000" dirty="0"/>
              <a:t>Blood in urine</a:t>
            </a:r>
          </a:p>
          <a:p>
            <a:pPr marL="361950" indent="-361950">
              <a:spcBef>
                <a:spcPct val="10000"/>
              </a:spcBef>
              <a:buFontTx/>
              <a:buChar char="•"/>
              <a:defRPr/>
            </a:pPr>
            <a:r>
              <a:rPr lang="en-AU" sz="2000" dirty="0"/>
              <a:t>Distension/swelling</a:t>
            </a:r>
          </a:p>
          <a:p>
            <a:pPr marL="361950" indent="-361950">
              <a:spcBef>
                <a:spcPct val="10000"/>
              </a:spcBef>
              <a:buFontTx/>
              <a:buChar char="•"/>
              <a:defRPr/>
            </a:pPr>
            <a:r>
              <a:rPr lang="en-US" sz="2000" dirty="0"/>
              <a:t>Protrusion of intestines</a:t>
            </a:r>
          </a:p>
          <a:p>
            <a:pPr marL="361950" indent="-361950">
              <a:spcBef>
                <a:spcPct val="10000"/>
              </a:spcBef>
              <a:buFontTx/>
              <a:buChar char="•"/>
              <a:defRPr/>
            </a:pPr>
            <a:r>
              <a:rPr lang="en-AU" sz="2000" dirty="0"/>
              <a:t>Shock.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E6310-C601-483F-AA1E-69650777D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337" y="755152"/>
            <a:ext cx="4868093" cy="61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1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9013371" cy="466107"/>
          </a:xfrm>
        </p:spPr>
        <p:txBody>
          <a:bodyPr>
            <a:normAutofit/>
          </a:bodyPr>
          <a:lstStyle/>
          <a:p>
            <a:r>
              <a:rPr lang="en-AU" dirty="0"/>
              <a:t>Abdominal injuries / 7 / Management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A592A-FA96-481D-91F4-FB57E91C6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620" y="2820499"/>
            <a:ext cx="4876800" cy="39253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327683" y="967498"/>
            <a:ext cx="64943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DRSABCD.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Conscious: on back with knees slightly bent and head supported on pillows.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Loosen clothing.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Cover protruding organs with aluminium foil or a large wet, non-stick dressing.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Secure with broad bandage.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Call triple zero (000).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1913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Facial &amp; eye injuries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303996" y="1187611"/>
            <a:ext cx="37977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/>
              <a:t>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Bleeding from the 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Foreign body in the 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/>
              <a:t>Knocked out tooth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/>
              <a:t>Nose bleed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/>
              <a:t>Eye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Foreign object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Wounds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Penetrating objects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Burns</a:t>
            </a:r>
          </a:p>
        </p:txBody>
      </p:sp>
      <p:pic>
        <p:nvPicPr>
          <p:cNvPr id="6" name="Picture 8" descr="P:\!IMAGE LIBRARY\iStock Images\Stock images\shutterstock_96827812.jpg">
            <a:extLst>
              <a:ext uri="{FF2B5EF4-FFF2-40B4-BE49-F238E27FC236}">
                <a16:creationId xmlns:a16="http://schemas.microsoft.com/office/drawing/2014/main" id="{D8BA7261-56E0-475D-9448-6FB07D484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1740" y="759446"/>
            <a:ext cx="5042260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94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Bleeding from the ear / 2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4664467" y="1243173"/>
            <a:ext cx="415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000" dirty="0"/>
              <a:t>DRSABCD.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000" dirty="0"/>
              <a:t>Do not plug ear canal.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000" dirty="0"/>
              <a:t>Do not administer drops.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000" dirty="0"/>
              <a:t>Place casualty on side – affected ear down.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000" dirty="0"/>
              <a:t>Place pad between ear and ground.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000" dirty="0"/>
              <a:t>Allow fluid to drain.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000" dirty="0"/>
              <a:t>Call triple zero (000).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E2268-22CE-4A5B-B6BC-08F168F463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755153"/>
            <a:ext cx="4267202" cy="61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Foreign object in the ear / 3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650967" y="2613392"/>
            <a:ext cx="2945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Get medical aid.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Insect – warmed vegetable oil in 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E09F7-BEF3-4177-812C-3D4A58F45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949" y="759446"/>
            <a:ext cx="4929051" cy="67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1129"/>
      </p:ext>
    </p:extLst>
  </p:cSld>
  <p:clrMapOvr>
    <a:masterClrMapping/>
  </p:clrMapOvr>
  <p:transition spd="slow">
    <p:push dir="u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Knocked out tooth / 4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070564" y="1752192"/>
            <a:ext cx="39809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sz="2000" dirty="0"/>
              <a:t>Clean tooth with saliva or milk.</a:t>
            </a:r>
            <a:endParaRPr lang="en-US" alt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Tooth back in the open socket.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Ask casualty to hold</a:t>
            </a:r>
            <a:r>
              <a:rPr lang="en-AU" altLang="en-US" sz="2000" dirty="0"/>
              <a:t> tooth in its original position.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sz="2000" dirty="0"/>
              <a:t>See dentist</a:t>
            </a:r>
            <a:r>
              <a:rPr lang="en-US" altLang="en-US" sz="2000" dirty="0"/>
              <a:t> ASAP.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If tooth </a:t>
            </a:r>
            <a:r>
              <a:rPr lang="en-AU" altLang="en-US" sz="2000" dirty="0"/>
              <a:t>can’t be replaced send to dentist </a:t>
            </a:r>
            <a:r>
              <a:rPr lang="en-US" altLang="en-US" sz="2000" dirty="0"/>
              <a:t>wrapped in plastic.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72CAE-888C-4C0B-AB03-7E35088DBB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2" y="763861"/>
            <a:ext cx="4423964" cy="61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9829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01" y="852755"/>
            <a:ext cx="3129148" cy="4654193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>
                <a:hlinkClick r:id="" action="ppaction://customshow?id=38&amp;return=true"/>
              </a:rPr>
              <a:t>Day One Topics</a:t>
            </a:r>
            <a:endParaRPr lang="en-AU" b="1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6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7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&amp;return=true"/>
              </a:rPr>
              <a:t>Infection Control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4&amp;return=true"/>
              </a:rPr>
              <a:t>Unconscious breathing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5&amp;return=true"/>
              </a:rPr>
              <a:t>Resuscitation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6&amp;return=true"/>
              </a:rPr>
              <a:t>Defibrillation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8&amp;return=true"/>
              </a:rPr>
              <a:t>First aid kits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9&amp;return=true"/>
              </a:rPr>
              <a:t>Chest pain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0&amp;return=true"/>
              </a:rPr>
              <a:t>Stroke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3&amp;return=true"/>
              </a:rPr>
              <a:t>Shock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5&amp;return=true"/>
              </a:rPr>
              <a:t>Burns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Education and Care First Aid – Two 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B7CC6-13F5-41D1-93A8-70CF8B827335}"/>
              </a:ext>
            </a:extLst>
          </p:cNvPr>
          <p:cNvSpPr txBox="1"/>
          <p:nvPr/>
        </p:nvSpPr>
        <p:spPr>
          <a:xfrm>
            <a:off x="4311941" y="878867"/>
            <a:ext cx="4708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hlinkClick r:id="" action="ppaction://customshow?id=33&amp;return=true"/>
              </a:rPr>
              <a:t>Day Two Topics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6&amp;return=true"/>
              </a:rPr>
              <a:t>Safety and Risk Management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7&amp;return=true"/>
              </a:rPr>
              <a:t>Fractures, sprains, strains, dislocations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8&amp;return=true"/>
              </a:rPr>
              <a:t>Head, neck and spinal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9&amp;return=true"/>
              </a:rPr>
              <a:t>Chest and abdominal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0&amp;return=true"/>
              </a:rPr>
              <a:t>Facial and eye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1&amp;return=true"/>
              </a:rPr>
              <a:t>Heat and Cold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2&amp;return=true"/>
              </a:rPr>
              <a:t>Poisons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3&amp;return=true"/>
              </a:rPr>
              <a:t>Bites and Stings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hlinkClick r:id="" action="ppaction://customshow?id=24&amp;return=true"/>
              </a:rPr>
              <a:t>Other medical emergencies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5045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Nose bleed / 5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95208" y="1489986"/>
            <a:ext cx="43767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Breathe through mouth.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Spit out blood.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Sit casualty up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Head slightly forward.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Apply finger &amp; thumb on soft part of nostrils for 10 minutes.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Loosen tight clothing around neck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Seek medical aid if bleeding persists.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Optional: Ice packs on neck and forehead.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0CED0-79EF-494C-89F2-581C7B54DF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59446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Eye injuries / 6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207726" y="1752192"/>
            <a:ext cx="39362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000" b="1" dirty="0"/>
              <a:t>DO NOT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Remove any embedded object.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Put direct pressure on eyeball.</a:t>
            </a:r>
          </a:p>
          <a:p>
            <a:pPr>
              <a:lnSpc>
                <a:spcPct val="90000"/>
              </a:lnSpc>
              <a:defRPr/>
            </a:pPr>
            <a:endParaRPr lang="en-AU" sz="2000" b="1" dirty="0"/>
          </a:p>
          <a:p>
            <a:pPr>
              <a:lnSpc>
                <a:spcPct val="90000"/>
              </a:lnSpc>
              <a:defRPr/>
            </a:pPr>
            <a:r>
              <a:rPr lang="en-AU" sz="2000" b="1" dirty="0"/>
              <a:t>DO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Wash hands and use gloves.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Cover injured eye with a sterile pad.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Seek medical aid quickly.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5B94B-7E2E-4611-8237-4EEDDB2FA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751113"/>
            <a:ext cx="4572002" cy="61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37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Foreign object in eye / 7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277402" y="1489986"/>
            <a:ext cx="39350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b="1" dirty="0"/>
              <a:t>If object is visible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Remove using corner of clean, moist cloth.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b="1" dirty="0"/>
              <a:t>If object is not visible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Ask casualty look down.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Gently grasp lashes of upper lid.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Pull lid down and over bottom lid.  This may dislodge the foreign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AFF62-6D86-476C-BAE7-85DCAB093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503" y="750737"/>
            <a:ext cx="4467497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Foreign object in eye / 8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207726" y="1752192"/>
            <a:ext cx="38643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b="1" dirty="0"/>
              <a:t>If  unsuccessful </a:t>
            </a:r>
            <a:endParaRPr lang="en-AU" sz="20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Wash eye with gentle stream of sterile saline or clean water.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b="1" dirty="0"/>
              <a:t>If all unsuccessful- treat as an embedded object</a:t>
            </a:r>
            <a:endParaRPr lang="en-AU" sz="20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Cover injured eye, with an eye pad or clean dressing.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Seek medical aid.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BB096-2227-4E55-8C83-7BDFB9C5D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3861"/>
            <a:ext cx="4572000" cy="61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10240"/>
      </p:ext>
    </p:extLst>
  </p:cSld>
  <p:clrMapOvr>
    <a:masterClrMapping/>
  </p:clrMapOvr>
  <p:transition spd="slow">
    <p:push dir="u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Eye wound / 9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82192" y="1212351"/>
            <a:ext cx="44898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DRSABCD.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Calm the casualty.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Place dressing over injured eye.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Ask the casualty not to move their eyes.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Lie casualty on back.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Call triple Zero (000).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5EB9F-B43A-4BD9-9808-91692D621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617" y="750737"/>
            <a:ext cx="4859383" cy="69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6373"/>
      </p:ext>
    </p:extLst>
  </p:cSld>
  <p:clrMapOvr>
    <a:masterClrMapping/>
  </p:clrMapOvr>
  <p:transition spd="slow">
    <p:wip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Penetrating eye injuries / 10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4839128" y="1752192"/>
            <a:ext cx="4191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Follow DRSABCD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Lie casualty on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Do not attempt to remove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Place pads around the object or paper cup over it and bandage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Ensure there is no pressure on eye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Call triple zero (000)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Nil by mouth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8BED5-9636-485D-9003-246B2AA14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55152"/>
            <a:ext cx="4578535" cy="61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8421189" cy="466107"/>
          </a:xfrm>
        </p:spPr>
        <p:txBody>
          <a:bodyPr>
            <a:normAutofit/>
          </a:bodyPr>
          <a:lstStyle/>
          <a:p>
            <a:r>
              <a:rPr lang="en-AU" dirty="0"/>
              <a:t>Welders flash &amp; sunburnt eyes / 11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713016" y="1820912"/>
            <a:ext cx="32678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b="1" dirty="0"/>
              <a:t>Signs and Symptoms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Painful, red and very watery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Eyelids swollen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Sensitive to light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Eyes will feel gritty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b="1" dirty="0"/>
              <a:t>Management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Place eye pads or light clean dressings over injured eyes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Seek medical aid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915D33A7-581F-4494-982B-D519A68EC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5279" y="1594049"/>
            <a:ext cx="4998721" cy="5270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822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8438608" cy="466107"/>
          </a:xfrm>
        </p:spPr>
        <p:txBody>
          <a:bodyPr>
            <a:normAutofit/>
          </a:bodyPr>
          <a:lstStyle/>
          <a:p>
            <a:r>
              <a:rPr lang="en-AU" dirty="0"/>
              <a:t>Chemical or heat burns to eyes / 12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4767210" y="1456440"/>
            <a:ext cx="4232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b="1" dirty="0"/>
              <a:t>Signs and Symptoms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Painful, red and very watery.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Eyelids swollen.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Sensitive to light.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b="1" dirty="0"/>
              <a:t>Management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DRSABCD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Tilt head back and turn to side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Wash eye gently with cool running water for 20 minutes.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Place eye pad over eye.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Call triple zero (000).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AU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32AAC-D9EB-4F0D-89BD-AA1DF4E15F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763862"/>
            <a:ext cx="449362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598714" y="1736519"/>
            <a:ext cx="318080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Heat stroke</a:t>
            </a:r>
          </a:p>
          <a:p>
            <a:pPr marL="7429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Heat exhaustion</a:t>
            </a:r>
          </a:p>
          <a:p>
            <a:pPr marL="7429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Heat cramps</a:t>
            </a:r>
          </a:p>
          <a:p>
            <a:pPr marL="7429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Heat induced swelling</a:t>
            </a:r>
          </a:p>
          <a:p>
            <a:pPr marL="7429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7429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Hypothermia</a:t>
            </a:r>
          </a:p>
          <a:p>
            <a:pPr marL="7429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Superficial frostbite</a:t>
            </a:r>
          </a:p>
          <a:p>
            <a:pPr marL="7429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Deep frostbite</a:t>
            </a:r>
          </a:p>
          <a:p>
            <a:pPr marL="7429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id="{3122F962-3B63-4989-BE35-E61BC56135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98714" y="1820092"/>
            <a:ext cx="215900" cy="1662410"/>
          </a:xfrm>
          <a:prstGeom prst="downArrow">
            <a:avLst>
              <a:gd name="adj1" fmla="val 50000"/>
              <a:gd name="adj2" fmla="val 50084"/>
            </a:avLst>
          </a:prstGeom>
          <a:gradFill rotWithShape="1">
            <a:gsLst>
              <a:gs pos="0">
                <a:srgbClr val="EA8C8C"/>
              </a:gs>
              <a:gs pos="50000">
                <a:srgbClr val="F0BABA"/>
              </a:gs>
              <a:gs pos="100000">
                <a:srgbClr val="F7DEDE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 dirty="0"/>
          </a:p>
        </p:txBody>
      </p:sp>
      <p:sp>
        <p:nvSpPr>
          <p:cNvPr id="7" name="Down Arrow 9">
            <a:extLst>
              <a:ext uri="{FF2B5EF4-FFF2-40B4-BE49-F238E27FC236}">
                <a16:creationId xmlns:a16="http://schemas.microsoft.com/office/drawing/2014/main" id="{D1092A5A-EFEB-47F7-A99A-D9B0C168E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4" y="3915366"/>
            <a:ext cx="215900" cy="1139619"/>
          </a:xfrm>
          <a:prstGeom prst="downArrow">
            <a:avLst>
              <a:gd name="adj1" fmla="val 50000"/>
              <a:gd name="adj2" fmla="val 50065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8" name="Picture 11" descr="P:\!IMAGE LIBRARY\iStock Images\Stock images\shutterstock_89391631.jpg">
            <a:extLst>
              <a:ext uri="{FF2B5EF4-FFF2-40B4-BE49-F238E27FC236}">
                <a16:creationId xmlns:a16="http://schemas.microsoft.com/office/drawing/2014/main" id="{6EAD2FE1-E09F-418D-8F7B-9EC21038B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4578" y="750737"/>
            <a:ext cx="4589422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5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2 / Heat induced swelling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192485" y="1969906"/>
            <a:ext cx="38795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b="1" dirty="0"/>
              <a:t>Signs and Symptoms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Hands/feet become swollen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b="1" dirty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Raise casualty’s legs/arms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Encourage gentle exercise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Keep the casualty cool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560A9-48ED-417D-88FB-9A2EC858F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92" y="763862"/>
            <a:ext cx="4577392" cy="60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080" y="1294544"/>
            <a:ext cx="4021208" cy="4212404"/>
          </a:xfrm>
        </p:spPr>
        <p:txBody>
          <a:bodyPr>
            <a:normAutofit/>
          </a:bodyPr>
          <a:lstStyle/>
          <a:p>
            <a:r>
              <a:rPr lang="en-AU" dirty="0">
                <a:hlinkClick r:id="" action="ppaction://customshow?id=39&amp;return=true"/>
              </a:rPr>
              <a:t>Topics</a:t>
            </a:r>
            <a:endParaRPr lang="en-AU" dirty="0">
              <a:hlinkClick r:id="" action="ppaction://customshow?id=26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6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DRSABCD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7&amp;return=true"/>
              </a:rPr>
              <a:t>Fractures, sprains, strains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3&amp;return=true"/>
              </a:rPr>
              <a:t>Bites and Stings</a:t>
            </a:r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Education and Care First Aid – One Day (with pre-work)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B217591A-571E-4B3B-A515-36F6D52169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888"/>
            <a:ext cx="4557712" cy="6107112"/>
          </a:xfrm>
        </p:spPr>
      </p:pic>
    </p:spTree>
    <p:extLst>
      <p:ext uri="{BB962C8B-B14F-4D97-AF65-F5344CB8AC3E}">
        <p14:creationId xmlns:p14="http://schemas.microsoft.com/office/powerpoint/2010/main" val="209589701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3 / Heat cramps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2" descr="P:\IMAGE LIBRARY\iStock Images\iStock_000005325898Small.jpg">
            <a:extLst>
              <a:ext uri="{FF2B5EF4-FFF2-40B4-BE49-F238E27FC236}">
                <a16:creationId xmlns:a16="http://schemas.microsoft.com/office/drawing/2014/main" id="{E686368E-4334-4DF9-BB1F-49A1921FE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5177" y="749435"/>
            <a:ext cx="3579223" cy="610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990599" y="2767280"/>
            <a:ext cx="4906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spcBef>
                <a:spcPct val="20000"/>
              </a:spcBef>
            </a:pPr>
            <a:r>
              <a:rPr lang="en-AU" altLang="en-US" sz="2000" dirty="0"/>
              <a:t>Dehydration = </a:t>
            </a:r>
          </a:p>
          <a:p>
            <a:pPr marL="400050" lvl="1">
              <a:spcBef>
                <a:spcPct val="20000"/>
              </a:spcBef>
            </a:pPr>
            <a:r>
              <a:rPr lang="en-AU" altLang="en-US" sz="2000" dirty="0"/>
              <a:t>losing more fluid than is being taken in by the body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6306443"/>
      </p:ext>
    </p:extLst>
  </p:cSld>
  <p:clrMapOvr>
    <a:masterClrMapping/>
  </p:clrMapOvr>
  <p:transition spd="slow">
    <p:push dir="u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4 / Heat cramps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4754882" y="1778317"/>
            <a:ext cx="42452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AU" altLang="en-US" sz="2000" b="1" dirty="0"/>
              <a:t>Signs and Symptoms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sz="2000" dirty="0"/>
              <a:t>Painful muscle cramps </a:t>
            </a:r>
          </a:p>
          <a:p>
            <a:pPr>
              <a:spcBef>
                <a:spcPct val="20000"/>
              </a:spcBef>
            </a:pPr>
            <a:endParaRPr lang="en-AU" altLang="en-US" sz="2000" b="1" dirty="0"/>
          </a:p>
          <a:p>
            <a:pPr>
              <a:spcBef>
                <a:spcPct val="20000"/>
              </a:spcBef>
            </a:pPr>
            <a:r>
              <a:rPr lang="en-AU" altLang="en-US" sz="2000" b="1" dirty="0"/>
              <a:t>Management</a:t>
            </a:r>
            <a:endParaRPr lang="en-AU" alt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sz="2000" dirty="0"/>
              <a:t>Place in a cool place and rest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sz="2000" dirty="0"/>
              <a:t>Massage gently if assists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sz="2000" dirty="0"/>
              <a:t>Gently stretch muscles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sz="2000" dirty="0"/>
              <a:t>Apply an ice pack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sz="2000" dirty="0"/>
              <a:t>Replace lost fluid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BB33E-9C51-486F-BF15-AB3F294B7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5153"/>
            <a:ext cx="4389120" cy="61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5616"/>
      </p:ext>
    </p:extLst>
  </p:cSld>
  <p:clrMapOvr>
    <a:masterClrMapping/>
  </p:clrMapOvr>
  <p:transition spd="slow">
    <p:wip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9144000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5 / Heat exhaustion –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84083" y="1806250"/>
            <a:ext cx="42251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Feeling hot, exhausted and weak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Persistent headache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Thirst and nausea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Giddiness and faintness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Rapid breathing and shortness of breath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Pale, cool and clammy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Rapid, weak pulse</a:t>
            </a:r>
            <a:endParaRPr lang="en-AU" altLang="en-US" sz="2000" dirty="0"/>
          </a:p>
        </p:txBody>
      </p:sp>
      <p:pic>
        <p:nvPicPr>
          <p:cNvPr id="5" name="Picture 7" descr="P:\!IMAGE LIBRARY\iStock Images\Stock images\shutterstock_89732731.jpg">
            <a:extLst>
              <a:ext uri="{FF2B5EF4-FFF2-40B4-BE49-F238E27FC236}">
                <a16:creationId xmlns:a16="http://schemas.microsoft.com/office/drawing/2014/main" id="{8B78BC15-70E0-4688-BFA5-292C5752A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50737"/>
            <a:ext cx="6812355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8998228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6 / Heat exhaustion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4572000" y="1882820"/>
            <a:ext cx="43302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Move to a cool place with circulating air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Loosen tight clothing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Sponge with cool water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Replace lost fluid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Seek medical assistance if casualty does not recover promptly, vomits or cannot keep fluid down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BBE15-5BE5-4B8A-B73B-AE68A0855C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3863"/>
            <a:ext cx="4572000" cy="60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83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9144000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7 / Heat stroke –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23290" y="1536174"/>
            <a:ext cx="39697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Headache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Nausea/vomiting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Dizziness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Visual disturbances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Irritability/ mental confusion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Altered mental state – seizures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Unconsciousness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Temperature 40</a:t>
            </a:r>
            <a:r>
              <a:rPr lang="en-US" altLang="en-US" sz="2000" baseline="30000" dirty="0"/>
              <a:t>o</a:t>
            </a:r>
            <a:r>
              <a:rPr lang="en-US" altLang="en-US" sz="2000" dirty="0"/>
              <a:t>C or more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Strong pounding rapid pulse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Flushed, dry skin</a:t>
            </a:r>
          </a:p>
        </p:txBody>
      </p:sp>
      <p:pic>
        <p:nvPicPr>
          <p:cNvPr id="6" name="Picture 7" descr="P:\!IMAGE LIBRARY\iStock Images\Stock images\shutterstock_134259092.jpg">
            <a:extLst>
              <a:ext uri="{FF2B5EF4-FFF2-40B4-BE49-F238E27FC236}">
                <a16:creationId xmlns:a16="http://schemas.microsoft.com/office/drawing/2014/main" id="{362BE253-2631-4F30-8C74-33D032B11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4914" y="750737"/>
            <a:ext cx="4659086" cy="65694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8 / Heat stroke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453742" y="2039574"/>
            <a:ext cx="34025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DRSABCD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Casualty to a cool place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Remove almost all clothing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Apply cold packs to large blood vessels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Cover with a wet sheet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Call triple zero (000)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When conscious give fluids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2D98F-849F-4BA9-9E96-FCC5FA510C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62000"/>
            <a:ext cx="46590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80272"/>
      </p:ext>
    </p:extLst>
  </p:cSld>
  <p:clrMapOvr>
    <a:masterClrMapping/>
  </p:clrMapOvr>
  <p:transition spd="slow">
    <p:push dir="u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9144000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9 / Cold induced illness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3744689" y="1722397"/>
            <a:ext cx="3483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AU" altLang="en-US" sz="2000" dirty="0"/>
              <a:t>Normal body temperature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17AEB-EA4D-474B-8F49-63015B50CB3B}"/>
              </a:ext>
            </a:extLst>
          </p:cNvPr>
          <p:cNvSpPr/>
          <p:nvPr/>
        </p:nvSpPr>
        <p:spPr>
          <a:xfrm>
            <a:off x="3770810" y="2432508"/>
            <a:ext cx="2545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AU" altLang="en-US" sz="2000" dirty="0"/>
              <a:t>Hypothermia develops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73B247E-C794-49DF-A847-25CC0F3B5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032" y="3080110"/>
            <a:ext cx="227594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AU" altLang="en-US" sz="2000" dirty="0">
                <a:solidFill>
                  <a:schemeClr val="tx1"/>
                </a:solidFill>
                <a:latin typeface="+mn-lt"/>
              </a:rPr>
              <a:t>Cardiac malfunction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00AF929-87A1-4836-8C05-79AB44262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249" y="3825007"/>
            <a:ext cx="150150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AU" altLang="en-US" sz="2000" dirty="0">
                <a:solidFill>
                  <a:schemeClr val="tx1"/>
                </a:solidFill>
                <a:latin typeface="+mn-lt"/>
              </a:rPr>
              <a:t>Unconscious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59B04-B2CF-4752-A0B1-EAF7DDAB6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249" y="4569904"/>
            <a:ext cx="136223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AU" altLang="en-US" sz="2000" dirty="0">
                <a:solidFill>
                  <a:schemeClr val="tx1"/>
                </a:solidFill>
                <a:latin typeface="+mn-lt"/>
              </a:rPr>
              <a:t>Irreversible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71DCE63-6D84-4E33-83A6-CBBE9AE3721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883" y="1592698"/>
            <a:ext cx="1151844" cy="39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74828"/>
      </p:ext>
    </p:extLst>
  </p:cSld>
  <p:clrMapOvr>
    <a:masterClrMapping/>
  </p:clrMapOvr>
  <p:transition spd="slow">
    <p:wip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9144002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10 / Hypothermia –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479868" y="2376233"/>
            <a:ext cx="35100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Feeling cold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Shivering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Slow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Slow, shallow breathing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DAC4C-7B51-482A-B4B4-E331E49FA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762000"/>
            <a:ext cx="489421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9144000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11 / Hypothermia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23290" y="1449088"/>
            <a:ext cx="48494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DRSABCD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Protect from environment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Remove wet clothing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Maintain in a horizontal position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Place in blankets and cover head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If conscious, give warm fluids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Provide warmth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If severe, call triple zero (000)</a:t>
            </a: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F1CB4-CC18-488A-923A-9AC75984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89" y="762000"/>
            <a:ext cx="499001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2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9144002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12 / Frostbite –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193634" y="2376233"/>
            <a:ext cx="38578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b="1" dirty="0"/>
              <a:t>Superficial frostbite</a:t>
            </a:r>
            <a:r>
              <a:rPr lang="en-AU" sz="2000" dirty="0"/>
              <a:t>: </a:t>
            </a:r>
          </a:p>
          <a:p>
            <a:pPr>
              <a:defRPr/>
            </a:pPr>
            <a:r>
              <a:rPr lang="en-AU" sz="2000" dirty="0"/>
              <a:t>Skin is frozen but can still be moved.  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b="1" dirty="0"/>
              <a:t>Deep frostbite</a:t>
            </a:r>
            <a:r>
              <a:rPr lang="en-AU" sz="2000" dirty="0"/>
              <a:t>: </a:t>
            </a:r>
          </a:p>
          <a:p>
            <a:pPr>
              <a:defRPr/>
            </a:pPr>
            <a:r>
              <a:rPr lang="en-AU" sz="2000" dirty="0"/>
              <a:t>The skin and tissue underneath are frozen.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6" name="Picture 8" descr="P:\!IMAGE LIBRARY\iStock Images\Stock images\shutterstock_144438052 (1).jpg">
            <a:extLst>
              <a:ext uri="{FF2B5EF4-FFF2-40B4-BE49-F238E27FC236}">
                <a16:creationId xmlns:a16="http://schemas.microsoft.com/office/drawing/2014/main" id="{FE73BEBE-659A-4EA2-A718-6039DCE9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64" y="1007702"/>
            <a:ext cx="3857900" cy="53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60" y="852755"/>
            <a:ext cx="3835747" cy="4654193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>
                <a:hlinkClick r:id="" action="ppaction://customshow?id=40"/>
              </a:rPr>
              <a:t>Day One Topics</a:t>
            </a:r>
            <a:endParaRPr lang="en-AU" b="1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6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7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&amp;return=true"/>
              </a:rPr>
              <a:t>Infection Control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4&amp;return=true"/>
              </a:rPr>
              <a:t>Unconscious breathing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5&amp;return=true"/>
              </a:rPr>
              <a:t>Resuscitation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6&amp;return=true"/>
              </a:rPr>
              <a:t>Defibrillation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5&amp;return=true"/>
              </a:rPr>
              <a:t>Medical Management Plans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8&amp;return=true"/>
              </a:rPr>
              <a:t>First aid kits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9&amp;return=true"/>
              </a:rPr>
              <a:t>Chest pain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0&amp;return=true"/>
              </a:rPr>
              <a:t>Stroke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3&amp;return=true"/>
              </a:rPr>
              <a:t>Shock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Education and Care First Aid with Asthma and Anaphylaxis – Two 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B7CC6-13F5-41D1-93A8-70CF8B827335}"/>
              </a:ext>
            </a:extLst>
          </p:cNvPr>
          <p:cNvSpPr txBox="1"/>
          <p:nvPr/>
        </p:nvSpPr>
        <p:spPr>
          <a:xfrm>
            <a:off x="4420998" y="878867"/>
            <a:ext cx="4599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hlinkClick r:id="" action="ppaction://customshow?id=36&amp;return=true"/>
              </a:rPr>
              <a:t>Day Two Topics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5&amp;return=true"/>
              </a:rPr>
              <a:t>Burns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6&amp;return=true"/>
              </a:rPr>
              <a:t>Safety and Risk Management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7&amp;return=true"/>
              </a:rPr>
              <a:t>Fractures, sprains, strains, dislocations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8&amp;return=true"/>
              </a:rPr>
              <a:t>Head, neck and spinal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9&amp;return=true"/>
              </a:rPr>
              <a:t>Chest and abdominal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0&amp;return=true"/>
              </a:rPr>
              <a:t>Facial and eye injuries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1&amp;return=true"/>
              </a:rPr>
              <a:t>Heat and Cold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2&amp;return=true"/>
              </a:rPr>
              <a:t>Poisons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3&amp;return=true"/>
              </a:rPr>
              <a:t>Bites and Stings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hlinkClick r:id="" action="ppaction://customshow?id=24&amp;return=true"/>
              </a:rPr>
              <a:t>Other medical emergencies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25978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9144000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13 / Superficial frost bite –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256854" y="2151727"/>
            <a:ext cx="38836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White, waxy-looking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Skin is firm to touch, but tissue underneath is soft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May feel pain at first, followed by numbness.</a:t>
            </a:r>
          </a:p>
        </p:txBody>
      </p:sp>
      <p:pic>
        <p:nvPicPr>
          <p:cNvPr id="5" name="Picture 7" descr="P:\!IMAGE LIBRARY\iStock Images\Stock images\shutterstock_126269039.jpg">
            <a:extLst>
              <a:ext uri="{FF2B5EF4-FFF2-40B4-BE49-F238E27FC236}">
                <a16:creationId xmlns:a16="http://schemas.microsoft.com/office/drawing/2014/main" id="{A3ED08F6-A99B-45C4-A0B2-BBECC22AF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90" y="750737"/>
            <a:ext cx="4687410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54950"/>
      </p:ext>
    </p:extLst>
  </p:cSld>
  <p:clrMapOvr>
    <a:masterClrMapping/>
  </p:clrMapOvr>
  <p:transition spd="slow">
    <p:push dir="u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9144002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14 / Superficial frostbite –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4572000" y="1228983"/>
            <a:ext cx="4572000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DRSABCD 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Remove to a warm dry place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Rewarm with body heat 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Prevent affected areas from freezing </a:t>
            </a:r>
          </a:p>
          <a:p>
            <a:pPr>
              <a:spcBef>
                <a:spcPts val="300"/>
              </a:spcBef>
              <a:defRPr/>
            </a:pPr>
            <a:endParaRPr lang="en-AU" sz="1200" b="1" dirty="0"/>
          </a:p>
          <a:p>
            <a:pPr>
              <a:spcBef>
                <a:spcPts val="300"/>
              </a:spcBef>
              <a:defRPr/>
            </a:pPr>
            <a:r>
              <a:rPr lang="en-AU" sz="2000" b="1" dirty="0"/>
              <a:t>DO NOT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Rub the frozen area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Rewarm with radiant heat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Apply snow or cold water to area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Give a person alcohol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AB783-0B85-4B5B-B0CF-D97637B95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3862"/>
            <a:ext cx="4305670" cy="60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66587"/>
      </p:ext>
    </p:extLst>
  </p:cSld>
  <p:clrMapOvr>
    <a:masterClrMapping/>
  </p:clrMapOvr>
  <p:transition spd="slow">
    <p:wip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9144000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15 / Deep frost bite – signs &amp; symptoms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304800" y="2151727"/>
            <a:ext cx="39413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White, waxy-looking skin that turns greyish-blue as frostbite progresses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Skin feels cold and hard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There is no feeling in the area.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F86A27B-630E-49C5-83E7-E33D6A76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093" y="750737"/>
            <a:ext cx="8304530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9144002" cy="466107"/>
          </a:xfrm>
        </p:spPr>
        <p:txBody>
          <a:bodyPr>
            <a:normAutofit/>
          </a:bodyPr>
          <a:lstStyle/>
          <a:p>
            <a:r>
              <a:rPr lang="en-AU" dirty="0"/>
              <a:t>Heat and cold / 16 / Deep frostbite –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4884072" y="1368321"/>
            <a:ext cx="4259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DRSABCD.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Casualty dry and warm.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Protect injured area from further injury.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Call triple zero (000).</a:t>
            </a:r>
          </a:p>
          <a:p>
            <a:pPr>
              <a:lnSpc>
                <a:spcPct val="90000"/>
              </a:lnSpc>
              <a:defRPr/>
            </a:pPr>
            <a:endParaRPr lang="en-AU" sz="2000" dirty="0"/>
          </a:p>
          <a:p>
            <a:pPr>
              <a:lnSpc>
                <a:spcPct val="90000"/>
              </a:lnSpc>
              <a:defRPr/>
            </a:pPr>
            <a:r>
              <a:rPr lang="en-AU" sz="2000" dirty="0"/>
              <a:t>If medical aid is delayed.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Gently remove any clothing or jewellery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Place whole part in warm water (40</a:t>
            </a:r>
            <a:r>
              <a:rPr lang="en-AU" sz="2000" baseline="30000" dirty="0"/>
              <a:t>o</a:t>
            </a:r>
            <a:r>
              <a:rPr lang="en-AU" sz="2000" dirty="0"/>
              <a:t>C).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Add warm water to maintain temperature.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Keep part in the water until it is pink or does not improve.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Keep part elevated and warm.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D1FAD-5984-4840-8963-E62D70D85B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763862"/>
            <a:ext cx="4519749" cy="60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04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Poisons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13016" y="1676929"/>
            <a:ext cx="42021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How poisons enter the body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Poisons information line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Management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Poisons and safety</a:t>
            </a:r>
            <a:endParaRPr lang="en-AU" altLang="en-US" sz="2000" dirty="0"/>
          </a:p>
          <a:p>
            <a:pPr marL="7429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10" name="Picture 8" descr="E:\shutterstock_89205574.jpg">
            <a:extLst>
              <a:ext uri="{FF2B5EF4-FFF2-40B4-BE49-F238E27FC236}">
                <a16:creationId xmlns:a16="http://schemas.microsoft.com/office/drawing/2014/main" id="{4CC3AD7B-9982-4E1E-9905-50B50AC60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1" y="750737"/>
            <a:ext cx="4572000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21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Poisons / 2 / Poisoning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4705565" y="1425662"/>
            <a:ext cx="42535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AU" altLang="en-US" sz="2000" b="1" dirty="0"/>
              <a:t>How Poisons Enter the Body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AU" altLang="en-US" sz="2000" dirty="0"/>
              <a:t>Absorbed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AU" altLang="en-US" sz="2000" dirty="0"/>
              <a:t>Inhaled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AU" altLang="en-US" sz="2000" dirty="0"/>
              <a:t>Ingested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AU" altLang="en-US" sz="2000" dirty="0"/>
              <a:t>Injected</a:t>
            </a:r>
          </a:p>
          <a:p>
            <a:pPr>
              <a:lnSpc>
                <a:spcPct val="100000"/>
              </a:lnSpc>
              <a:buClrTx/>
              <a:buSzTx/>
              <a:defRPr/>
            </a:pPr>
            <a:endParaRPr lang="en-AU" sz="2000" b="1" dirty="0"/>
          </a:p>
          <a:p>
            <a:pPr>
              <a:lnSpc>
                <a:spcPct val="100000"/>
              </a:lnSpc>
              <a:buClrTx/>
              <a:buSzTx/>
              <a:defRPr/>
            </a:pPr>
            <a:r>
              <a:rPr lang="en-AU" sz="2000" b="1" dirty="0"/>
              <a:t>Where Poisons Affect the Body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/>
              <a:t>Brain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/>
              <a:t>Eyes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/>
              <a:t>Lips, mouth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/>
              <a:t>Respiratory tract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/>
              <a:t>Heart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/>
              <a:t>Liver, Kidneys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/>
              <a:t>Digestive System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/>
              <a:t>Blood </a:t>
            </a: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8F98D546-4CB6-426D-9F2E-FE0FB7D2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63862"/>
            <a:ext cx="4571797" cy="60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Poisons / 3 / Poisons information centre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438270" y="1731159"/>
            <a:ext cx="3924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z="2000" dirty="0"/>
              <a:t>Available 24 hours a day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z="2000" dirty="0"/>
              <a:t>Australia wide</a:t>
            </a:r>
          </a:p>
          <a:p>
            <a:endParaRPr lang="en-AU" altLang="en-US" dirty="0"/>
          </a:p>
          <a:p>
            <a:r>
              <a:rPr lang="en-AU" altLang="en-US" sz="4400" b="1" dirty="0"/>
              <a:t>13  11  26</a:t>
            </a:r>
          </a:p>
          <a:p>
            <a:endParaRPr lang="en-AU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z="2000" dirty="0"/>
              <a:t>Give specific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sz="2000" dirty="0"/>
              <a:t>In a possible life threatening situation call 000.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F8534-206E-497D-ADAD-9C64F7B53E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998" y="768155"/>
            <a:ext cx="4781006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36680"/>
      </p:ext>
    </p:extLst>
  </p:cSld>
  <p:clrMapOvr>
    <a:masterClrMapping/>
  </p:clrMapOvr>
  <p:transition spd="slow">
    <p:push dir="u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Poisons / 4 / Ingested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148942" y="1525769"/>
            <a:ext cx="386149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DRSABCD.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Call triple zero (000).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Give nil by mouth.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Clean any substance.</a:t>
            </a:r>
            <a:br>
              <a:rPr lang="en-AU" sz="2000" dirty="0"/>
            </a:br>
            <a:r>
              <a:rPr lang="en-AU" sz="2000" dirty="0"/>
              <a:t>from mouth and face.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en-AU" sz="2000" dirty="0"/>
              <a:t>Record the names of substances taken.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All containers, notes and vomitus should be sent with casualty to hospital.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Contact poisons information centre for specific information.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164F5-0707-4393-92FC-34C37D74B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3862"/>
            <a:ext cx="4572000" cy="60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94800"/>
      </p:ext>
    </p:extLst>
  </p:cSld>
  <p:clrMapOvr>
    <a:masterClrMapping/>
  </p:clrMapOvr>
  <p:transition spd="slow">
    <p:wip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Poisons / 5 / Inhaled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516644" y="1447387"/>
            <a:ext cx="3364541" cy="244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DRSABCD.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Move to fresh air.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Loosen tight clothing.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Call triple zero (000).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3D8B2-8E44-4D7C-ABFE-B99773499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829" y="750737"/>
            <a:ext cx="4946468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Poisons / 6 / Absorbed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157649" y="2344374"/>
            <a:ext cx="37808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DRSABCD.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Ask the casualty to remove all clothing.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Shower the skin </a:t>
            </a:r>
            <a:r>
              <a:rPr lang="en-AU" altLang="en-US" sz="2000"/>
              <a:t>clean.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Call triple zero (000).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A325D-2053-4DC7-9110-EF70F2CA4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746444"/>
            <a:ext cx="4572002" cy="68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16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080" y="1294544"/>
            <a:ext cx="4021208" cy="4212404"/>
          </a:xfrm>
        </p:spPr>
        <p:txBody>
          <a:bodyPr>
            <a:normAutofit/>
          </a:bodyPr>
          <a:lstStyle/>
          <a:p>
            <a:r>
              <a:rPr lang="en-AU" dirty="0">
                <a:hlinkClick r:id="" action="ppaction://customshow?id=41&amp;return=true"/>
              </a:rPr>
              <a:t>Topics</a:t>
            </a:r>
            <a:endParaRPr lang="en-AU" dirty="0">
              <a:hlinkClick r:id="" action="ppaction://customshow?id=26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6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DRSABCD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4&amp;return=true"/>
              </a:rPr>
              <a:t>Wounds and Bleeding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5&amp;return=true"/>
              </a:rPr>
              <a:t>Medical Management Plans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7&amp;return=true"/>
              </a:rPr>
              <a:t>Fractures, sprains, strains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3&amp;return=true"/>
              </a:rPr>
              <a:t>Bites and Stings</a:t>
            </a:r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940800" cy="750737"/>
          </a:xfrm>
        </p:spPr>
        <p:txBody>
          <a:bodyPr>
            <a:normAutofit/>
          </a:bodyPr>
          <a:lstStyle/>
          <a:p>
            <a:r>
              <a:rPr lang="en-AU" dirty="0"/>
              <a:t>Education and Care First Aid with Asthma and Anaphylaxis </a:t>
            </a:r>
          </a:p>
          <a:p>
            <a:r>
              <a:rPr lang="en-AU" dirty="0"/>
              <a:t>– One Day (with pre-work)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B217591A-571E-4B3B-A515-36F6D52169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888"/>
            <a:ext cx="4557712" cy="6107112"/>
          </a:xfrm>
        </p:spPr>
      </p:pic>
    </p:spTree>
    <p:extLst>
      <p:ext uri="{BB962C8B-B14F-4D97-AF65-F5344CB8AC3E}">
        <p14:creationId xmlns:p14="http://schemas.microsoft.com/office/powerpoint/2010/main" val="30900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1 / Introduction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8" descr="S:\Android App Images\!bites and stings\25 catfish sting\25.1.jpg">
            <a:extLst>
              <a:ext uri="{FF2B5EF4-FFF2-40B4-BE49-F238E27FC236}">
                <a16:creationId xmlns:a16="http://schemas.microsoft.com/office/drawing/2014/main" id="{CC2CF2C5-74E9-4DE2-9134-7392111EE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4618" y="1526701"/>
            <a:ext cx="4859382" cy="478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A98C1-0EE8-4ED8-BE1D-C2E152CCC1C7}"/>
              </a:ext>
            </a:extLst>
          </p:cNvPr>
          <p:cNvSpPr/>
          <p:nvPr/>
        </p:nvSpPr>
        <p:spPr>
          <a:xfrm>
            <a:off x="622246" y="1144635"/>
            <a:ext cx="3037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AU" altLang="en-US" sz="2000" dirty="0"/>
              <a:t>What not to do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AU" altLang="en-US" sz="2000" dirty="0"/>
              <a:t>Allergic reaction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AU" altLang="en-US" sz="2000" dirty="0"/>
              <a:t>Pressure bandaging with immobilisation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Vinegar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Hot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AU" altLang="en-US" sz="2000" dirty="0"/>
              <a:t>Ice compress</a:t>
            </a:r>
          </a:p>
        </p:txBody>
      </p:sp>
    </p:spTree>
    <p:extLst>
      <p:ext uri="{BB962C8B-B14F-4D97-AF65-F5344CB8AC3E}">
        <p14:creationId xmlns:p14="http://schemas.microsoft.com/office/powerpoint/2010/main" val="3492733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2 / DO NOT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290039" y="1428597"/>
            <a:ext cx="343271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Do not try to catch the creature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Do not cut the bitten or stung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Do not try to suck venom out of a wound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Do not use a constrictive bandage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76F5-2AED-459E-B1C2-D5740B2D52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3" y="1308463"/>
            <a:ext cx="4683034" cy="46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3 / Severe allergic reaction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256855" y="1613340"/>
            <a:ext cx="36750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DRSABCD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Call triple zero for an ambulance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Sit or lie in a comfortable position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Reassure the casualty and ask them to stay still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Assist the casualty to use their EpiPen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Stay with the casualty until medical aid arrives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8DEEA-2AA3-4B26-81CC-8301F889DE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9548" y="1128713"/>
            <a:ext cx="4845745" cy="54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1187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4 / Pressure bandage with immobilisation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462337" y="914400"/>
            <a:ext cx="34623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/>
              <a:t>Treatment for: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Snake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Funnel-web spider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Mouse spider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Blue ring octopus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Cone shell</a:t>
            </a:r>
          </a:p>
          <a:p>
            <a:pPr lvl="0"/>
            <a:endParaRPr lang="en-AU" sz="2000" dirty="0"/>
          </a:p>
          <a:p>
            <a:pPr lvl="0"/>
            <a:r>
              <a:rPr lang="en-AU" sz="2000" b="1" dirty="0"/>
              <a:t>Signs and symptoms: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Bite mark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Copious tears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Breathing difficulties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Progressive Paralysis</a:t>
            </a:r>
          </a:p>
          <a:p>
            <a:pPr lvl="0"/>
            <a:endParaRPr lang="en-AU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AE872-E443-42D6-BD97-DB2BF66D5E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8580" y="1092999"/>
            <a:ext cx="2640833" cy="2026081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83222A64-B9FC-47C7-A928-F80D49736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4728" y="3738537"/>
            <a:ext cx="1904386" cy="259273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D66C5-5014-4CF6-A78A-DA2145A0CF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411" y="3738920"/>
            <a:ext cx="1808252" cy="25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7268"/>
      </p:ext>
    </p:extLst>
  </p:cSld>
  <p:clrMapOvr>
    <a:masterClrMapping/>
  </p:clrMapOvr>
  <p:transition spd="slow">
    <p:push dir="u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8640568" cy="466107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Bites and stings / 5 / Pressure bandage with immobilisation / Management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8" descr="S:\Android App Images\!bites and stings\14 snake bite\14.5.jpg">
            <a:extLst>
              <a:ext uri="{FF2B5EF4-FFF2-40B4-BE49-F238E27FC236}">
                <a16:creationId xmlns:a16="http://schemas.microsoft.com/office/drawing/2014/main" id="{0B8F18D7-F120-4DDF-9685-44F392C29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9085" y="787570"/>
            <a:ext cx="7445829" cy="607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390955-EA4E-4E0D-A0D3-7768EDC5695F}"/>
              </a:ext>
            </a:extLst>
          </p:cNvPr>
          <p:cNvSpPr/>
          <p:nvPr/>
        </p:nvSpPr>
        <p:spPr>
          <a:xfrm>
            <a:off x="214286" y="1770598"/>
            <a:ext cx="5302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/>
              <a:t>Management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DRSABCD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Ring triple zero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Pressure bandage with immobilisation</a:t>
            </a:r>
          </a:p>
        </p:txBody>
      </p:sp>
    </p:spTree>
    <p:extLst>
      <p:ext uri="{BB962C8B-B14F-4D97-AF65-F5344CB8AC3E}">
        <p14:creationId xmlns:p14="http://schemas.microsoft.com/office/powerpoint/2010/main" val="104307309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6 / Vinegar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3935002" y="991062"/>
            <a:ext cx="432943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/>
              <a:t>Treatment for: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Box jellyfish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Irukandji jellyfish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Other tropical jellyfish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lvl="0"/>
            <a:r>
              <a:rPr lang="en-AU" sz="2000" b="1" dirty="0"/>
              <a:t>Signs and Symptoms: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Tentacles or tentacle marks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Severe muscle, back or abdominal pain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Nausea or vomiting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Profuse sweating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E4C414-EFD4-4BC5-827B-A86BCCEE5285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996" y="991061"/>
            <a:ext cx="1982913" cy="22144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B5E5D-4003-4649-8590-59719B9E6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8" y="3484052"/>
            <a:ext cx="2080351" cy="29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243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7 / Vinegar / Management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8" descr="S:\Android App Images\!bites and stings\22 jellyfish - box\22.3.jpg">
            <a:extLst>
              <a:ext uri="{FF2B5EF4-FFF2-40B4-BE49-F238E27FC236}">
                <a16:creationId xmlns:a16="http://schemas.microsoft.com/office/drawing/2014/main" id="{60A5C49B-2CF6-4E82-A356-E4F17A09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737"/>
            <a:ext cx="7078893" cy="477878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53FD57-B60B-431E-9056-B088A8AF1A48}"/>
              </a:ext>
            </a:extLst>
          </p:cNvPr>
          <p:cNvSpPr/>
          <p:nvPr/>
        </p:nvSpPr>
        <p:spPr>
          <a:xfrm>
            <a:off x="6330149" y="1010311"/>
            <a:ext cx="2300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/>
              <a:t>Management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DRSABCD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Call triple zero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Apply vinegar</a:t>
            </a:r>
          </a:p>
        </p:txBody>
      </p:sp>
    </p:spTree>
    <p:extLst>
      <p:ext uri="{BB962C8B-B14F-4D97-AF65-F5344CB8AC3E}">
        <p14:creationId xmlns:p14="http://schemas.microsoft.com/office/powerpoint/2010/main" val="1381354337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8 / Hot fluids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3914500" y="1103188"/>
            <a:ext cx="52294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/>
              <a:t>Treatment for: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Stingray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Stinging fish including stonefish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Crown-of-thorns starfish or sea urchin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Blue bottle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Platypus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lvl="0"/>
            <a:r>
              <a:rPr lang="en-AU" sz="2000" b="1" dirty="0"/>
              <a:t>Signs and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Embedded sting or spine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Severe local pain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ECB46-2A22-45BC-A85D-95B11BEE206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5765" y="1237661"/>
            <a:ext cx="2986205" cy="2038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9" name="Picture 8" descr="C:\Users\cstrickland\Downloads\shutterstock_237306868.jpg">
            <a:extLst>
              <a:ext uri="{FF2B5EF4-FFF2-40B4-BE49-F238E27FC236}">
                <a16:creationId xmlns:a16="http://schemas.microsoft.com/office/drawing/2014/main" id="{9B47D867-A5F4-4966-8B5D-E519EEB4F43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51" y="4058292"/>
            <a:ext cx="2572942" cy="229963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6511053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9 / Hot fluids / Management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8" descr="S:\Android App Images\!bites and stings\bullrout sting\25.3.jpg">
            <a:extLst>
              <a:ext uri="{FF2B5EF4-FFF2-40B4-BE49-F238E27FC236}">
                <a16:creationId xmlns:a16="http://schemas.microsoft.com/office/drawing/2014/main" id="{72263B64-2CA2-4777-9ADC-8718D77B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622" y="763862"/>
            <a:ext cx="7569378" cy="51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2A4DA8-29B1-41D8-A14B-48273940FBB2}"/>
              </a:ext>
            </a:extLst>
          </p:cNvPr>
          <p:cNvSpPr/>
          <p:nvPr/>
        </p:nvSpPr>
        <p:spPr>
          <a:xfrm>
            <a:off x="323636" y="149853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AU" sz="2000" b="1" dirty="0"/>
              <a:t>Management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DRSABCD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Call triple zero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Control bleeding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Use hot water</a:t>
            </a:r>
          </a:p>
        </p:txBody>
      </p:sp>
    </p:spTree>
    <p:extLst>
      <p:ext uri="{BB962C8B-B14F-4D97-AF65-F5344CB8AC3E}">
        <p14:creationId xmlns:p14="http://schemas.microsoft.com/office/powerpoint/2010/main" val="67076676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10 / Ice compress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986317" y="955497"/>
            <a:ext cx="34726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/>
              <a:t>Treatment for: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/>
              <a:t>Red </a:t>
            </a:r>
            <a:r>
              <a:rPr lang="en-AU" sz="2000" dirty="0"/>
              <a:t>back spider bite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Other spider bite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Bee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Tick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Scorpion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Other jellyfish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lvl="0"/>
            <a:r>
              <a:rPr lang="en-AU" sz="2000" b="1" dirty="0"/>
              <a:t>Signs and Symptoms: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Local pain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Swelling and redness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Paralysis – tick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6335FD-223D-4FDA-AF1B-654B95C5D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844731"/>
            <a:ext cx="1411738" cy="2032033"/>
          </a:xfrm>
          <a:prstGeom prst="rect">
            <a:avLst/>
          </a:prstGeom>
        </p:spPr>
      </p:pic>
      <p:pic>
        <p:nvPicPr>
          <p:cNvPr id="6" name="Picture 5" descr="C:\Users\cstrickland\Downloads\shutterstock_94611658.jpg">
            <a:extLst>
              <a:ext uri="{FF2B5EF4-FFF2-40B4-BE49-F238E27FC236}">
                <a16:creationId xmlns:a16="http://schemas.microsoft.com/office/drawing/2014/main" id="{DE36730D-AA95-462F-8D02-7F4EBE55991E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829304" y="3951653"/>
            <a:ext cx="2673846" cy="198291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324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BE36CDE8-434B-4F5B-9E96-B655DFDC3365}"/>
              </a:ext>
            </a:extLst>
          </p:cNvPr>
          <p:cNvSpPr/>
          <p:nvPr/>
        </p:nvSpPr>
        <p:spPr>
          <a:xfrm>
            <a:off x="2979506" y="1736333"/>
            <a:ext cx="2568539" cy="75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CPR – half day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366C86D5-CDC0-498C-AAAB-9F9013E1B97F}"/>
              </a:ext>
            </a:extLst>
          </p:cNvPr>
          <p:cNvSpPr/>
          <p:nvPr/>
        </p:nvSpPr>
        <p:spPr>
          <a:xfrm>
            <a:off x="2979505" y="3950414"/>
            <a:ext cx="2568539" cy="84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CPR with Asthma and Anaphylaxis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5467D5CF-7B63-4337-A1B1-D9FFEAC7AE9D}"/>
              </a:ext>
            </a:extLst>
          </p:cNvPr>
          <p:cNvSpPr/>
          <p:nvPr/>
        </p:nvSpPr>
        <p:spPr>
          <a:xfrm>
            <a:off x="2979504" y="2843373"/>
            <a:ext cx="2568539" cy="75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CPR– 2 hours (with pre-work) </a:t>
            </a:r>
          </a:p>
        </p:txBody>
      </p:sp>
    </p:spTree>
    <p:extLst>
      <p:ext uri="{BB962C8B-B14F-4D97-AF65-F5344CB8AC3E}">
        <p14:creationId xmlns:p14="http://schemas.microsoft.com/office/powerpoint/2010/main" val="1952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348" y="2264124"/>
            <a:ext cx="3667635" cy="2541587"/>
          </a:xfrm>
        </p:spPr>
        <p:txBody>
          <a:bodyPr/>
          <a:lstStyle/>
          <a:p>
            <a:r>
              <a:rPr lang="en-AU" dirty="0">
                <a:hlinkClick r:id="" action="ppaction://customshow?id=42&amp;return=true"/>
              </a:rPr>
              <a:t>Topics</a:t>
            </a:r>
            <a:endParaRPr lang="en-AU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5&amp;return=true"/>
              </a:rPr>
              <a:t>Medical Management Plan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Asthma and Anaphylaxis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F0D0950-4F94-4E8C-B871-380DA711F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888"/>
            <a:ext cx="4557712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11 / Ice compress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8" descr="S:\Android App Images\!bites and stings\18 tick bite\18.3.jpg">
            <a:extLst>
              <a:ext uri="{FF2B5EF4-FFF2-40B4-BE49-F238E27FC236}">
                <a16:creationId xmlns:a16="http://schemas.microsoft.com/office/drawing/2014/main" id="{98338B38-CCBB-4567-8AC5-24CA3520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5" y="1206100"/>
            <a:ext cx="6587505" cy="44457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908B27-77F1-4F1C-8FE3-7B9DE90F1775}"/>
              </a:ext>
            </a:extLst>
          </p:cNvPr>
          <p:cNvSpPr/>
          <p:nvPr/>
        </p:nvSpPr>
        <p:spPr>
          <a:xfrm>
            <a:off x="5779213" y="1000439"/>
            <a:ext cx="2830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/>
              <a:t>Management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DRSABCD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Remove tick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Wash bite area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Apply cold pack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Seek medical aid</a:t>
            </a:r>
          </a:p>
        </p:txBody>
      </p:sp>
    </p:spTree>
    <p:extLst>
      <p:ext uri="{BB962C8B-B14F-4D97-AF65-F5344CB8AC3E}">
        <p14:creationId xmlns:p14="http://schemas.microsoft.com/office/powerpoint/2010/main" val="3601246091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Bites and stings / 12 / Summary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66745-D8BF-4476-87D0-351EB3222BC5}"/>
              </a:ext>
            </a:extLst>
          </p:cNvPr>
          <p:cNvSpPr txBox="1"/>
          <p:nvPr/>
        </p:nvSpPr>
        <p:spPr>
          <a:xfrm>
            <a:off x="287676" y="1150706"/>
            <a:ext cx="239103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Pressure Bandage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Snake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Funnel Web Spider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Mouse Spider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Blue-ringed Octopus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Cone Shell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0B5C4-2B5C-4C1F-A33A-EC67A0611018}"/>
              </a:ext>
            </a:extLst>
          </p:cNvPr>
          <p:cNvSpPr txBox="1"/>
          <p:nvPr/>
        </p:nvSpPr>
        <p:spPr>
          <a:xfrm>
            <a:off x="3072991" y="1150706"/>
            <a:ext cx="25702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Vinegar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Box Jellyfish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Irukandji Jellyfish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Other tropical Jellyfish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BF5-6E11-4EEC-A2A6-3BF075A3BC29}"/>
              </a:ext>
            </a:extLst>
          </p:cNvPr>
          <p:cNvSpPr txBox="1"/>
          <p:nvPr/>
        </p:nvSpPr>
        <p:spPr>
          <a:xfrm>
            <a:off x="6071010" y="1150706"/>
            <a:ext cx="27853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Hot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Stingray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Stonefish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Crown-of-thorns Starfish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Bluebottle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Platypus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45769-5CCE-47BB-95BC-237BCB4D32E3}"/>
              </a:ext>
            </a:extLst>
          </p:cNvPr>
          <p:cNvSpPr txBox="1"/>
          <p:nvPr/>
        </p:nvSpPr>
        <p:spPr>
          <a:xfrm>
            <a:off x="3020602" y="3349375"/>
            <a:ext cx="257025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/>
              <a:t>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Redback Spider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Other Spider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Scorpion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48F2F1-82EF-482D-8650-FC1C63A4F76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97210" y="3765676"/>
            <a:ext cx="2986205" cy="2038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F7177-BF71-49F3-9A8C-8ED322A9F1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78" y="3681213"/>
            <a:ext cx="2640833" cy="20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68703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Other medical emergencies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A98C1-0EE8-4ED8-BE1D-C2E152CCC1C7}"/>
              </a:ext>
            </a:extLst>
          </p:cNvPr>
          <p:cNvSpPr/>
          <p:nvPr/>
        </p:nvSpPr>
        <p:spPr>
          <a:xfrm>
            <a:off x="550326" y="1360393"/>
            <a:ext cx="3037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Diabetes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Seizures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Febrile Convulsions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Fainting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Hyperventilation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1EE37-BC33-42B2-8DA7-2DE6BE048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6229" y="759614"/>
            <a:ext cx="4877771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3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Other / 2 / Diabetes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392782" y="2209433"/>
            <a:ext cx="3037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Diabetes = lack of insulin available for use by the body.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2000" dirty="0"/>
              <a:t>Insulin = a hormone produced by the pancreas that regulates the amount of glucose in the blood stream.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endParaRPr lang="en-AU" dirty="0"/>
          </a:p>
        </p:txBody>
      </p:sp>
      <p:pic>
        <p:nvPicPr>
          <p:cNvPr id="5" name="Picture 13" descr="imgRI-blood-sugar-levels">
            <a:extLst>
              <a:ext uri="{FF2B5EF4-FFF2-40B4-BE49-F238E27FC236}">
                <a16:creationId xmlns:a16="http://schemas.microsoft.com/office/drawing/2014/main" id="{E6CB2DD7-90CB-4A2A-8F2D-2A2A5EC3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07" y="1233456"/>
            <a:ext cx="4384593" cy="474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Other / 3 / Diabetes - Types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241738" y="1228397"/>
            <a:ext cx="41410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000" b="1" dirty="0"/>
              <a:t>Types:</a:t>
            </a:r>
          </a:p>
          <a:p>
            <a:r>
              <a:rPr lang="en-AU" altLang="en-US" sz="2000" dirty="0"/>
              <a:t>Type 1 – thought to be caused by an auto-immune response.</a:t>
            </a:r>
          </a:p>
          <a:p>
            <a:endParaRPr lang="en-AU" altLang="en-US" sz="2000" dirty="0"/>
          </a:p>
          <a:p>
            <a:r>
              <a:rPr lang="en-AU" altLang="en-US" sz="2000" dirty="0"/>
              <a:t>Type 2 – is associated with obesity, lifestyles and genetic factors.</a:t>
            </a:r>
          </a:p>
          <a:p>
            <a:endParaRPr lang="en-AU" altLang="en-US" sz="2000" dirty="0"/>
          </a:p>
          <a:p>
            <a:pPr>
              <a:defRPr/>
            </a:pPr>
            <a:r>
              <a:rPr lang="en-AU" sz="2000" b="1" dirty="0"/>
              <a:t>Types of diabetic emergencies: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very low blood sugar (hypoglycaemia).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very high blood sugar (hyperglycaemia).</a:t>
            </a:r>
          </a:p>
          <a:p>
            <a:endParaRPr lang="en-AU" altLang="en-US" sz="2000" dirty="0"/>
          </a:p>
        </p:txBody>
      </p:sp>
      <p:pic>
        <p:nvPicPr>
          <p:cNvPr id="5" name="Picture 8" descr="P:\!IMAGE LIBRARY\iStock Images\Stock images\shutterstock_121404583.jpg">
            <a:extLst>
              <a:ext uri="{FF2B5EF4-FFF2-40B4-BE49-F238E27FC236}">
                <a16:creationId xmlns:a16="http://schemas.microsoft.com/office/drawing/2014/main" id="{8A23C3A4-E7BF-4CE6-957E-0A8FA64DC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759446"/>
            <a:ext cx="8716804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02924"/>
      </p:ext>
    </p:extLst>
  </p:cSld>
  <p:clrMapOvr>
    <a:masterClrMapping/>
  </p:clrMapOvr>
  <p:transition spd="slow">
    <p:push dir="u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Other / 4 / Diabetes – low blood sugar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375365" y="2013228"/>
            <a:ext cx="30371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AU" altLang="en-US" sz="2000" b="1" dirty="0"/>
              <a:t>Hypoglycaemia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altLang="en-US" sz="2000" b="1" dirty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1" dirty="0"/>
              <a:t>Signs and Symptoms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Paleness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Sweating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Rapid pulse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Appears confused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May appear drunk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Unconsciousness.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B7651-24DA-464F-A016-2BC20E65E5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5" y="755152"/>
            <a:ext cx="4456614" cy="61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58415"/>
      </p:ext>
    </p:extLst>
  </p:cSld>
  <p:clrMapOvr>
    <a:masterClrMapping/>
  </p:clrMapOvr>
  <p:transition spd="slow">
    <p:wipe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8769533" cy="466107"/>
          </a:xfrm>
        </p:spPr>
        <p:txBody>
          <a:bodyPr>
            <a:normAutofit/>
          </a:bodyPr>
          <a:lstStyle/>
          <a:p>
            <a:r>
              <a:rPr lang="en-AU" dirty="0"/>
              <a:t>Other / 5 / Diabetes – low blood sugar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003515" y="1705451"/>
            <a:ext cx="400692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AU" altLang="en-US" sz="2000" b="1" dirty="0"/>
              <a:t>Hypoglycaemia management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altLang="en-US" sz="2000" b="1" dirty="0"/>
          </a:p>
          <a:p>
            <a:pPr>
              <a:defRPr/>
            </a:pPr>
            <a:r>
              <a:rPr lang="en-AU" sz="2000" b="1" dirty="0"/>
              <a:t>If conscious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Give sugar or sweetened drink every 15 minutes until casualty recovers.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If no improvement, call triple zero (000).</a:t>
            </a:r>
          </a:p>
          <a:p>
            <a:pPr>
              <a:defRPr/>
            </a:pPr>
            <a:r>
              <a:rPr lang="en-AU" sz="2000" b="1" dirty="0"/>
              <a:t>If unconscious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DRSABCD.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5" name="Picture 8" descr="S:\Android App Images\07 diabetic emergency\7.1.jpg">
            <a:extLst>
              <a:ext uri="{FF2B5EF4-FFF2-40B4-BE49-F238E27FC236}">
                <a16:creationId xmlns:a16="http://schemas.microsoft.com/office/drawing/2014/main" id="{61EE4D27-C92F-46A3-8CB3-F562EB303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909454"/>
            <a:ext cx="4685212" cy="594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4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Other / 6 / Diabetes – high blood sugar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273269" y="1690062"/>
            <a:ext cx="3846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000" b="1" dirty="0"/>
              <a:t>Hyperglycaemia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Signs and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Excessive thirst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Frequent need to urinate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Hot dry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Rapid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Smell of acetone on breath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Drowsiness.</a:t>
            </a:r>
          </a:p>
        </p:txBody>
      </p:sp>
      <p:pic>
        <p:nvPicPr>
          <p:cNvPr id="6" name="Picture 8" descr="P:\!IMAGE LIBRARY\iStock Images\Stock images\shutterstock_165930575.jpg">
            <a:extLst>
              <a:ext uri="{FF2B5EF4-FFF2-40B4-BE49-F238E27FC236}">
                <a16:creationId xmlns:a16="http://schemas.microsoft.com/office/drawing/2014/main" id="{AF69738E-F1B7-49A4-A018-44EF9567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935" y="759446"/>
            <a:ext cx="8334004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8699863" cy="466107"/>
          </a:xfrm>
        </p:spPr>
        <p:txBody>
          <a:bodyPr>
            <a:normAutofit/>
          </a:bodyPr>
          <a:lstStyle/>
          <a:p>
            <a:r>
              <a:rPr lang="en-AU" dirty="0"/>
              <a:t>Other / 7 / Diabetes – high blood sugar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318499" y="1620393"/>
            <a:ext cx="413593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AU" altLang="en-US" sz="2000" b="1" dirty="0"/>
              <a:t>If conscious</a:t>
            </a:r>
            <a:endParaRPr lang="en-AU" alt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Allow the casualty to self administer insulin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Seek medical assistance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/>
              <a:t>If assistance is delayed encourage the casualty to drink sugar free fluids.</a:t>
            </a:r>
          </a:p>
          <a:p>
            <a:pPr>
              <a:defRPr/>
            </a:pPr>
            <a:endParaRPr lang="en-AU" sz="2000" b="1" dirty="0"/>
          </a:p>
          <a:p>
            <a:pPr>
              <a:defRPr/>
            </a:pPr>
            <a:r>
              <a:rPr lang="en-AU" sz="2000" b="1" dirty="0"/>
              <a:t>If unconscious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DRSABCD.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7885F-AED7-4F8D-8A99-314ED3ADE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65" y="750737"/>
            <a:ext cx="4454435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Other / 8 / Seizures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192484" y="2321004"/>
            <a:ext cx="371520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000" dirty="0"/>
              <a:t>Seizures = </a:t>
            </a:r>
          </a:p>
          <a:p>
            <a:r>
              <a:rPr lang="en-AU" altLang="en-US" sz="2000" dirty="0"/>
              <a:t>sudden, usually brief, excessive electrical discharges in a group of brain cells which cause shaking, fitting (or no visible) muscle activity.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601C9-882F-4B5C-B988-91166E4E7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62000"/>
            <a:ext cx="478971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3638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348" y="2264124"/>
            <a:ext cx="3667635" cy="2541587"/>
          </a:xfrm>
        </p:spPr>
        <p:txBody>
          <a:bodyPr/>
          <a:lstStyle/>
          <a:p>
            <a:r>
              <a:rPr lang="en-AU" dirty="0">
                <a:hlinkClick r:id="" action="ppaction://customshow?id=43&amp;return=true"/>
              </a:rPr>
              <a:t>Topics</a:t>
            </a:r>
            <a:endParaRPr lang="en-AU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5&amp;return=true"/>
              </a:rPr>
              <a:t>Medical Management Plan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Anaphylaxis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F0D0950-4F94-4E8C-B871-380DA711F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888"/>
            <a:ext cx="4557712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Other / 9 / Epileptic seizures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328773" y="1074509"/>
            <a:ext cx="42954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Protect from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Do not restrain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Place casualty on their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Do not put anything in mouth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Manage any 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Casualty asleep - do not disturb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Continue to monitor casualty</a:t>
            </a:r>
          </a:p>
          <a:p>
            <a:endParaRPr lang="en-AU" altLang="en-US" sz="2000" b="1" dirty="0"/>
          </a:p>
          <a:p>
            <a:r>
              <a:rPr lang="en-AU" altLang="en-US" sz="2000" b="1" dirty="0"/>
              <a:t>Call triple zero (000) if: </a:t>
            </a:r>
          </a:p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AU" altLang="en-US" sz="2000" dirty="0"/>
              <a:t>a known epileptic has a seizure that is longer than </a:t>
            </a:r>
            <a:r>
              <a:rPr lang="en-US" altLang="en-US" sz="2000" dirty="0"/>
              <a:t>5 </a:t>
            </a:r>
            <a:r>
              <a:rPr lang="en-AU" altLang="en-US" sz="2000" dirty="0"/>
              <a:t>minutes </a:t>
            </a:r>
          </a:p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AU" altLang="en-US" sz="2000" dirty="0"/>
              <a:t>has repeated seizures </a:t>
            </a:r>
          </a:p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altLang="en-US" sz="2000" dirty="0"/>
              <a:t>person has been injured </a:t>
            </a:r>
          </a:p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altLang="en-US" sz="2000" dirty="0"/>
              <a:t>person has diabetes or is pregnant.</a:t>
            </a:r>
            <a:endParaRPr lang="en-AU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1C6F7-611D-4FE8-9465-86786057D5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252" y="762000"/>
            <a:ext cx="451974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21905"/>
      </p:ext>
    </p:extLst>
  </p:cSld>
  <p:clrMapOvr>
    <a:masterClrMapping/>
  </p:clrMapOvr>
  <p:transition spd="slow">
    <p:wipe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Other / 10 / Febrile convulsions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4890499" y="1335640"/>
            <a:ext cx="418158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b="1" dirty="0"/>
              <a:t>Cause:</a:t>
            </a:r>
          </a:p>
          <a:p>
            <a:pPr>
              <a:spcBef>
                <a:spcPct val="20000"/>
              </a:spcBef>
              <a:defRPr/>
            </a:pPr>
            <a:r>
              <a:rPr lang="en-AU" sz="2000" dirty="0"/>
              <a:t>A rapid rise in body temperature.</a:t>
            </a:r>
            <a:endParaRPr lang="en-US" sz="2000" dirty="0"/>
          </a:p>
          <a:p>
            <a:pPr marL="342900" indent="-342900">
              <a:buFont typeface="Times New Roman" pitchFamily="18" charset="0"/>
              <a:buChar char="•"/>
            </a:pPr>
            <a:endParaRPr lang="en-AU" altLang="en-US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b="1" dirty="0"/>
              <a:t>Signs and symptoms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Fever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Muscle stiffening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Twitching or jerking of face or limbs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Eyes rolling upwards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Blue face and lips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Unconscious.</a:t>
            </a:r>
            <a:endParaRPr lang="en-AU" sz="2000" dirty="0"/>
          </a:p>
          <a:p>
            <a:endParaRPr lang="en-US" altLang="en-US" dirty="0"/>
          </a:p>
        </p:txBody>
      </p:sp>
      <p:pic>
        <p:nvPicPr>
          <p:cNvPr id="6" name="Picture 8" descr="P:\!IMAGE LIBRARY\iStock Images\Stock images\shutterstock_159265778.jpg">
            <a:extLst>
              <a:ext uri="{FF2B5EF4-FFF2-40B4-BE49-F238E27FC236}">
                <a16:creationId xmlns:a16="http://schemas.microsoft.com/office/drawing/2014/main" id="{029A92A4-E038-4560-A423-C5503A81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755152"/>
            <a:ext cx="4572002" cy="61884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Other / 11 / Febrile convulsions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95209" y="1571945"/>
            <a:ext cx="41713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Place child on side on floor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Do not restrain the child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Remove clothing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</a:t>
            </a:r>
            <a:r>
              <a:rPr lang="en-AU" altLang="en-US" sz="2000" dirty="0"/>
              <a:t>eek medical aid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07DDA-D5CC-4E6D-82DF-5CF7C14F8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1215" y="798632"/>
            <a:ext cx="5032457" cy="60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5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7829007" cy="466107"/>
          </a:xfrm>
        </p:spPr>
        <p:txBody>
          <a:bodyPr>
            <a:normAutofit/>
          </a:bodyPr>
          <a:lstStyle/>
          <a:p>
            <a:r>
              <a:rPr lang="en-AU" dirty="0"/>
              <a:t>Other / 12 / Fainting – Signs and symptoms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024063" y="1437471"/>
            <a:ext cx="389390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Light headed.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Dizziness.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Nauseated.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Pale cool skin.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Numbness in fingers and toes.</a:t>
            </a:r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9" name="Picture 8" descr="P:\!IMAGE LIBRARY\iStock Images\Chris_Shay_staff FA\fainting clair.jpg">
            <a:extLst>
              <a:ext uri="{FF2B5EF4-FFF2-40B4-BE49-F238E27FC236}">
                <a16:creationId xmlns:a16="http://schemas.microsoft.com/office/drawing/2014/main" id="{11E9F687-DF9A-4414-8494-15749C29C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755152"/>
            <a:ext cx="4632962" cy="61753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Other / 13 / Fainting - Management 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13016" y="1839764"/>
            <a:ext cx="3627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DRSABCD.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Loosen any tight clothing.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Ensure plenty of fresh air.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When conscious, lie casualty on back and support legs.</a:t>
            </a:r>
            <a:endParaRPr lang="en-US" alt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D783A-5F0B-4282-9E37-B4DBD9643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234" y="1306378"/>
            <a:ext cx="5199020" cy="46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12490"/>
      </p:ext>
    </p:extLst>
  </p:cSld>
  <p:clrMapOvr>
    <a:masterClrMapping/>
  </p:clrMapOvr>
  <p:transition spd="slow">
    <p:push dir="u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8786951" cy="466107"/>
          </a:xfrm>
        </p:spPr>
        <p:txBody>
          <a:bodyPr>
            <a:normAutofit/>
          </a:bodyPr>
          <a:lstStyle/>
          <a:p>
            <a:r>
              <a:rPr lang="en-AU" dirty="0"/>
              <a:t>Other / 14 / Hyperventilation – Signs and symptoms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9EF40-0D0C-434E-9045-31C583D12DFC}"/>
              </a:ext>
            </a:extLst>
          </p:cNvPr>
          <p:cNvSpPr/>
          <p:nvPr/>
        </p:nvSpPr>
        <p:spPr>
          <a:xfrm>
            <a:off x="5082894" y="1396375"/>
            <a:ext cx="37040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Shallow, rapid breathing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Rapid pulse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Feeling of suffocating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Dizziness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sz="2000" dirty="0"/>
              <a:t>Tingling to hands and feet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2000" dirty="0"/>
          </a:p>
          <a:p>
            <a:pPr marL="342900" indent="-342900">
              <a:buFont typeface="Times New Roman" pitchFamily="18" charset="0"/>
              <a:buChar char="•"/>
            </a:pPr>
            <a:endParaRPr lang="en-US" altLang="en-US" dirty="0"/>
          </a:p>
        </p:txBody>
      </p:sp>
      <p:pic>
        <p:nvPicPr>
          <p:cNvPr id="11" name="Picture 7" descr="P:\!IMAGE LIBRARY\iStock Images\Stock images\feeling sick.jpg">
            <a:extLst>
              <a:ext uri="{FF2B5EF4-FFF2-40B4-BE49-F238E27FC236}">
                <a16:creationId xmlns:a16="http://schemas.microsoft.com/office/drawing/2014/main" id="{FA4A8D18-3360-4DF8-9EF1-68B9FF48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11" y="755153"/>
            <a:ext cx="4572002" cy="680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72089"/>
      </p:ext>
    </p:extLst>
  </p:cSld>
  <p:clrMapOvr>
    <a:masterClrMapping/>
  </p:clrMapOvr>
  <p:transition spd="slow">
    <p:wipe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63840" cy="466107"/>
          </a:xfrm>
        </p:spPr>
        <p:txBody>
          <a:bodyPr>
            <a:normAutofit/>
          </a:bodyPr>
          <a:lstStyle/>
          <a:p>
            <a:r>
              <a:rPr lang="en-AU" dirty="0"/>
              <a:t>Other / 15 / Hyperventilation - Management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168166" y="1324304"/>
            <a:ext cx="409903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DRSABCD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Calm casualty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Move to a qui</a:t>
            </a:r>
            <a:r>
              <a:rPr lang="en-US" altLang="en-US" sz="2000" dirty="0"/>
              <a:t>e</a:t>
            </a:r>
            <a:r>
              <a:rPr lang="en-AU" altLang="en-US" sz="2000" dirty="0"/>
              <a:t>t private place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Encourage slow regular </a:t>
            </a:r>
            <a:r>
              <a:rPr lang="en-US" altLang="en-US" sz="2000" dirty="0"/>
              <a:t>breathing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2000" dirty="0"/>
              <a:t>Seek medical aid.</a:t>
            </a:r>
            <a:endParaRPr lang="en-US" alt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96018-6ED2-4B48-BF77-DA516FB20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268" y="759614"/>
            <a:ext cx="9142609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407D-9C8C-4D2D-B429-FBF06DD03B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904" y="1662004"/>
            <a:ext cx="3730978" cy="2658532"/>
          </a:xfrm>
        </p:spPr>
        <p:txBody>
          <a:bodyPr>
            <a:normAutofit lnSpcReduction="10000"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Medical Management Plan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Individual Action Plan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Risk assessment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Communication Plan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Post Incident procedures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8455631" cy="466107"/>
          </a:xfrm>
        </p:spPr>
        <p:txBody>
          <a:bodyPr>
            <a:normAutofit/>
          </a:bodyPr>
          <a:lstStyle/>
          <a:p>
            <a:r>
              <a:rPr lang="en-AU" dirty="0"/>
              <a:t>Medical Plans / 1 / What is it?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0DA24-1497-4B8D-8646-AEC6F03F472A}"/>
              </a:ext>
            </a:extLst>
          </p:cNvPr>
          <p:cNvSpPr txBox="1"/>
          <p:nvPr/>
        </p:nvSpPr>
        <p:spPr>
          <a:xfrm>
            <a:off x="8264436" y="6611779"/>
            <a:ext cx="94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July 2018</a:t>
            </a:r>
            <a:endParaRPr lang="en-US" sz="1000" dirty="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AB475BA0-931D-47AC-A7C7-C47879C1AC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3811588" y="1525588"/>
            <a:ext cx="6107112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0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022" y="1800577"/>
            <a:ext cx="3738397" cy="3742267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First Aid Code of Practice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Risk Management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Prevention Strategies 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Information / Communication</a:t>
            </a:r>
          </a:p>
          <a:p>
            <a:pPr marL="0" lvl="1" indent="0">
              <a:lnSpc>
                <a:spcPct val="10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0" lvl="1" indent="0">
              <a:lnSpc>
                <a:spcPct val="10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Asthma/Anaphylaxis Specific</a:t>
            </a:r>
          </a:p>
          <a:p>
            <a:pPr marL="0" lvl="1" indent="0">
              <a:lnSpc>
                <a:spcPct val="10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e.g. Ministerial Order (Victoria)</a:t>
            </a:r>
          </a:p>
          <a:p>
            <a:pPr marL="0" lvl="1" indent="0">
              <a:lnSpc>
                <a:spcPct val="10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8804954" cy="466107"/>
          </a:xfrm>
        </p:spPr>
        <p:txBody>
          <a:bodyPr>
            <a:normAutofit/>
          </a:bodyPr>
          <a:lstStyle/>
          <a:p>
            <a:r>
              <a:rPr lang="en-AU" dirty="0"/>
              <a:t>Medical Plans / 2 / State &amp; Territory Legislation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26D7158-2082-4616-BCFD-999AF79BBE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6" b="2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28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407D-9C8C-4D2D-B429-FBF06DD03B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178" y="2144890"/>
            <a:ext cx="4284908" cy="26585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Potential Triggers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Action – remove or minimise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Timeline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Follow up actions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8650840" cy="466107"/>
          </a:xfrm>
        </p:spPr>
        <p:txBody>
          <a:bodyPr>
            <a:normAutofit/>
          </a:bodyPr>
          <a:lstStyle/>
          <a:p>
            <a:r>
              <a:rPr lang="en-AU" dirty="0"/>
              <a:t>Medical Plans / 3 / Risk Assessment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2" descr="Risk Assessment">
            <a:extLst>
              <a:ext uri="{FF2B5EF4-FFF2-40B4-BE49-F238E27FC236}">
                <a16:creationId xmlns:a16="http://schemas.microsoft.com/office/drawing/2014/main" id="{6F16A4A1-4547-45BF-A548-B972AE89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1081483"/>
            <a:ext cx="4284909" cy="36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36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348" y="2264124"/>
            <a:ext cx="3667635" cy="2541587"/>
          </a:xfrm>
        </p:spPr>
        <p:txBody>
          <a:bodyPr/>
          <a:lstStyle/>
          <a:p>
            <a:r>
              <a:rPr lang="en-AU" dirty="0">
                <a:hlinkClick r:id="" action="ppaction://customshow?id=44&amp;return=true"/>
              </a:rPr>
              <a:t>Topics</a:t>
            </a:r>
            <a:endParaRPr lang="en-AU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5&amp;return=true"/>
              </a:rPr>
              <a:t>Medical Management Plan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Asthma</a:t>
            </a: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3F4457CA-3200-4606-BC8A-8FCFA986A0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288" y="750888"/>
            <a:ext cx="4557712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650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1AEEAF2-46E3-4B7A-991C-C6810BA63F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CD9036-54CA-4E56-BCBF-029D263B1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5160" y="1099335"/>
            <a:ext cx="3226314" cy="37900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Remove triggers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Practice runs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Medication checks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D1CFCB-E385-4F6F-A5EF-FE241D75B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Medical Plans / 4 / Risk Minimisation</a:t>
            </a:r>
          </a:p>
        </p:txBody>
      </p:sp>
    </p:spTree>
    <p:extLst>
      <p:ext uri="{BB962C8B-B14F-4D97-AF65-F5344CB8AC3E}">
        <p14:creationId xmlns:p14="http://schemas.microsoft.com/office/powerpoint/2010/main" val="3147340148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B840A-C7E6-4B5E-964A-C44341AFE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071" y="1428109"/>
            <a:ext cx="3410075" cy="3459796"/>
          </a:xfrm>
        </p:spPr>
        <p:txBody>
          <a:bodyPr/>
          <a:lstStyle/>
          <a:p>
            <a:r>
              <a:rPr lang="en-AU" dirty="0"/>
              <a:t>What information</a:t>
            </a:r>
          </a:p>
          <a:p>
            <a:endParaRPr lang="en-AU" dirty="0"/>
          </a:p>
          <a:p>
            <a:r>
              <a:rPr lang="en-AU" dirty="0"/>
              <a:t>How distributed: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Posters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Staff meetings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480DF-F40F-41B9-8BE2-D32F027BCB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Medical Plans / 5 / Communication plan</a:t>
            </a:r>
          </a:p>
        </p:txBody>
      </p:sp>
      <p:pic>
        <p:nvPicPr>
          <p:cNvPr id="5" name="Picture 2" descr="C:\Users\cstrickland\Downloads\shutterstock_64084213.jpg">
            <a:extLst>
              <a:ext uri="{FF2B5EF4-FFF2-40B4-BE49-F238E27FC236}">
                <a16:creationId xmlns:a16="http://schemas.microsoft.com/office/drawing/2014/main" id="{0C35175E-0B7C-482A-940E-16F459B2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146" y="1208977"/>
            <a:ext cx="4651880" cy="46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50427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5490835-D9AF-45C4-A94E-BCD87DBD85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CD9036-54CA-4E56-BCBF-029D263B1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2692" y="1787704"/>
            <a:ext cx="3318782" cy="31016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Psychological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Upset staff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Upset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Upset first aider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D1CFCB-E385-4F6F-A5EF-FE241D75B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Medical Plans / 6 / Post Incident</a:t>
            </a:r>
          </a:p>
        </p:txBody>
      </p:sp>
    </p:spTree>
    <p:extLst>
      <p:ext uri="{BB962C8B-B14F-4D97-AF65-F5344CB8AC3E}">
        <p14:creationId xmlns:p14="http://schemas.microsoft.com/office/powerpoint/2010/main" val="303541796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B840A-C7E6-4B5E-964A-C44341AFE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723" y="1058238"/>
            <a:ext cx="3986158" cy="3747473"/>
          </a:xfrm>
        </p:spPr>
        <p:txBody>
          <a:bodyPr>
            <a:normAutofit/>
          </a:bodyPr>
          <a:lstStyle/>
          <a:p>
            <a:r>
              <a:rPr lang="en-AU" dirty="0"/>
              <a:t>Review 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Medical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New individual action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Anaphylaxis: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12-18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New adrenaline auto injector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480DF-F40F-41B9-8BE2-D32F027BCB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Medical Plans / 7 / Review</a:t>
            </a:r>
          </a:p>
        </p:txBody>
      </p:sp>
      <p:pic>
        <p:nvPicPr>
          <p:cNvPr id="6" name="Picture 2" descr="EpiPen 3 second">
            <a:extLst>
              <a:ext uri="{FF2B5EF4-FFF2-40B4-BE49-F238E27FC236}">
                <a16:creationId xmlns:a16="http://schemas.microsoft.com/office/drawing/2014/main" id="{4353D796-3AF1-4585-900C-63AE09FB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120" y="2418793"/>
            <a:ext cx="39861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3269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023" y="978795"/>
            <a:ext cx="3307644" cy="491973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“Flat”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Restless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Flushed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Loss of appetite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Excessive whining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Glassy eyes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Runny nose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Lethargy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High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Headache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Vomiting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Diarrhoea</a:t>
            </a:r>
          </a:p>
          <a:p>
            <a:pPr marL="0" lvl="1" indent="0">
              <a:lnSpc>
                <a:spcPct val="10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Unwell Child / 3 / Signs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648EFAB-5340-4280-A454-5C0170AD1B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D2BC6B-B0A2-4BFD-9F6E-C445348B6C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EE251-0A51-40ED-A6F6-9D27034F5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348" y="2264124"/>
            <a:ext cx="3400507" cy="25415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Infant   100 – 160 beats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Child    70 -110 beats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Adult    60 – 90 beats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6D9CA-11AF-4489-9237-215FD9338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Unwell child / 4 / normal pulse</a:t>
            </a:r>
          </a:p>
        </p:txBody>
      </p:sp>
    </p:spTree>
    <p:extLst>
      <p:ext uri="{BB962C8B-B14F-4D97-AF65-F5344CB8AC3E}">
        <p14:creationId xmlns:p14="http://schemas.microsoft.com/office/powerpoint/2010/main" val="186972787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7C4A333-C99F-4BCB-BFC1-A574CB8B97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3F89B-D468-48E3-9618-C235804E3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36.1 – 37.1 Degrees Celsius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69305-AFB2-45C3-A6B0-6FFC82C4B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Unwell child / 5 / normal temperature</a:t>
            </a:r>
          </a:p>
        </p:txBody>
      </p:sp>
    </p:spTree>
    <p:extLst>
      <p:ext uri="{BB962C8B-B14F-4D97-AF65-F5344CB8AC3E}">
        <p14:creationId xmlns:p14="http://schemas.microsoft.com/office/powerpoint/2010/main" val="240680572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B78E2BE-13C4-4E1B-8E9D-0E462B0644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428BD-865F-4BD6-A2CC-952B48F5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Infant  30 – 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Child   20 – 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Adult   10 –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3FC29-5CD7-4965-99A9-D6275A50E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Unwell child </a:t>
            </a:r>
            <a:r>
              <a:rPr lang="en-AU"/>
              <a:t>/ 6 / Normal </a:t>
            </a:r>
            <a:r>
              <a:rPr lang="en-AU" dirty="0"/>
              <a:t>respiration</a:t>
            </a:r>
          </a:p>
        </p:txBody>
      </p:sp>
    </p:spTree>
    <p:extLst>
      <p:ext uri="{BB962C8B-B14F-4D97-AF65-F5344CB8AC3E}">
        <p14:creationId xmlns:p14="http://schemas.microsoft.com/office/powerpoint/2010/main" val="1024937833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74A843-AA60-4DCA-B81B-1B06080DA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580" y="1596980"/>
            <a:ext cx="3570921" cy="3208731"/>
          </a:xfrm>
        </p:spPr>
        <p:txBody>
          <a:bodyPr>
            <a:normAutofit/>
          </a:bodyPr>
          <a:lstStyle/>
          <a:p>
            <a:r>
              <a:rPr lang="en-AU" dirty="0"/>
              <a:t>Approved provider / family day care: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Incident – child turns 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Medication – 3 years after child’s last attendance</a:t>
            </a:r>
          </a:p>
          <a:p>
            <a:endParaRPr lang="en-AU" dirty="0"/>
          </a:p>
          <a:p>
            <a:r>
              <a:rPr lang="en-AU" dirty="0"/>
              <a:t>Approved provider: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Death: 7 years after death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6C74A5-E26F-4A10-95EB-287DBB55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Legal Issues / 5 / Keeping Records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8FB7C-451A-4DC3-B0D9-1AA59E8E8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81" y="754944"/>
            <a:ext cx="4643919" cy="61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19447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181F7-5F6F-4107-B6AB-35F0D0F32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348" y="2264124"/>
            <a:ext cx="3503249" cy="2541587"/>
          </a:xfrm>
        </p:spPr>
        <p:txBody>
          <a:bodyPr/>
          <a:lstStyle/>
          <a:p>
            <a:r>
              <a:rPr lang="en-AU" dirty="0"/>
              <a:t>Parents: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As soon as practicable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Within 24 hours</a:t>
            </a:r>
          </a:p>
          <a:p>
            <a:endParaRPr lang="en-AU" dirty="0"/>
          </a:p>
          <a:p>
            <a:r>
              <a:rPr lang="en-AU" dirty="0"/>
              <a:t>Regulatory Authority: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Serious incident – within 24 hours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280F1-8611-4AA4-AEFE-251D6EEE0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Legal Issues / 6 / Reporting requirements</a:t>
            </a:r>
          </a:p>
        </p:txBody>
      </p:sp>
      <p:pic>
        <p:nvPicPr>
          <p:cNvPr id="3074" name="Picture 2" descr="WPR Sept 2017_Page_1">
            <a:extLst>
              <a:ext uri="{FF2B5EF4-FFF2-40B4-BE49-F238E27FC236}">
                <a16:creationId xmlns:a16="http://schemas.microsoft.com/office/drawing/2014/main" id="{283B3762-A995-4BD5-BB3A-2AEB1082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038" y="750736"/>
            <a:ext cx="4395962" cy="610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02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1DFCCF4-1E33-4FCE-B41C-DBB62E5A46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6468" y="750888"/>
            <a:ext cx="4557712" cy="610711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407D-9C8C-4D2D-B429-FBF06DD03B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178" y="2144890"/>
            <a:ext cx="3939822" cy="26585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Housekeeping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Course content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Organisation policy and procedures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WHS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Access and equity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Assessment requirements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7818634" cy="466107"/>
          </a:xfrm>
        </p:spPr>
        <p:txBody>
          <a:bodyPr>
            <a:normAutofit/>
          </a:bodyPr>
          <a:lstStyle/>
          <a:p>
            <a:r>
              <a:rPr lang="en-AU" dirty="0"/>
              <a:t>Introduction / 1 / Course information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51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163A9DC-2ABA-4C88-A9B2-2BB943ACC3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ECD8-80EE-45A2-9753-D8212E65F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676" y="1284270"/>
            <a:ext cx="4161034" cy="35214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Death of a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Urgent medical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Ambulance attended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Ambulance should have attended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Child missing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Child appears to have been taken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Mistakenly locked in or locked 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0E3AD-ECCC-4BFA-929F-9BFCB5E834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Legal Issues / 7 / Serious Incident</a:t>
            </a:r>
          </a:p>
        </p:txBody>
      </p:sp>
    </p:spTree>
    <p:extLst>
      <p:ext uri="{BB962C8B-B14F-4D97-AF65-F5344CB8AC3E}">
        <p14:creationId xmlns:p14="http://schemas.microsoft.com/office/powerpoint/2010/main" val="364329378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ED8E9-F5E4-4875-9B50-872F403DC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2144" y="1982912"/>
            <a:ext cx="3678148" cy="30411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Policy – managing medical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Child specific health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Risk minimisation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Communications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EAD40-5A48-45C2-AA8B-F45E85347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Legal Issues / 8 / Medical conditions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2FD0484-5B01-4D96-952A-3E1650981B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659658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00C233E-3A46-4273-9317-F0873E1290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7A0A9B-BFA0-4FB5-B9CB-6B1DB5902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950" y="1263722"/>
            <a:ext cx="4557712" cy="35419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Authorised by parent/guardian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Emergency: </a:t>
            </a:r>
          </a:p>
          <a:p>
            <a:pPr marL="685800" lvl="1"/>
            <a:r>
              <a:rPr lang="en-AU" dirty="0"/>
              <a:t>verbal consent from parent/guardian or</a:t>
            </a:r>
          </a:p>
          <a:p>
            <a:pPr marL="685800" lvl="1"/>
            <a:r>
              <a:rPr lang="en-AU" dirty="0"/>
              <a:t>doctor/paramedic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Asthma/anaphylaxis – can administer without authorisation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56E1C5-D1D7-4882-B177-1A168AF9A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Legal Issues / 9 / Medications</a:t>
            </a:r>
          </a:p>
        </p:txBody>
      </p:sp>
    </p:spTree>
    <p:extLst>
      <p:ext uri="{BB962C8B-B14F-4D97-AF65-F5344CB8AC3E}">
        <p14:creationId xmlns:p14="http://schemas.microsoft.com/office/powerpoint/2010/main" val="413452441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30DC6F-711A-49EF-9A87-5159C5B8C7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A442-4719-48CC-B7FA-348060734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62418" y="1428108"/>
            <a:ext cx="3820974" cy="34612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Storage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Staff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Risk minimisation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Communication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Recording medication 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C7B86-D142-4B39-956B-A25D6BFA8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8640567" cy="466107"/>
          </a:xfrm>
        </p:spPr>
        <p:txBody>
          <a:bodyPr>
            <a:normAutofit/>
          </a:bodyPr>
          <a:lstStyle/>
          <a:p>
            <a:r>
              <a:rPr lang="en-AU" dirty="0"/>
              <a:t>Legal Issues / 10 / Asthma &amp; Anaphylaxis Policy </a:t>
            </a:r>
          </a:p>
        </p:txBody>
      </p:sp>
    </p:spTree>
    <p:extLst>
      <p:ext uri="{BB962C8B-B14F-4D97-AF65-F5344CB8AC3E}">
        <p14:creationId xmlns:p14="http://schemas.microsoft.com/office/powerpoint/2010/main" val="288624386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1CAAE7-F2DF-4501-8AD0-AAB95B7923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7B120-989F-4D06-9319-43EDA8C215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3515" y="1695236"/>
            <a:ext cx="3287959" cy="31941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Centre – number of first aid kits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Family day care – a suitable first </a:t>
            </a:r>
            <a:r>
              <a:rPr lang="en-AU"/>
              <a:t>aid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Leaving premises – take a first aid kit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A20F1-9E65-4ADD-8B4A-16865E231C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297755"/>
            <a:ext cx="8373439" cy="466107"/>
          </a:xfrm>
        </p:spPr>
        <p:txBody>
          <a:bodyPr>
            <a:normAutofit/>
          </a:bodyPr>
          <a:lstStyle/>
          <a:p>
            <a:r>
              <a:rPr lang="en-AU" dirty="0"/>
              <a:t>Legal Issues / 11 / First Aid Kit requirements</a:t>
            </a:r>
          </a:p>
        </p:txBody>
      </p:sp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AC8C091F-91BE-4342-93C4-E215D97598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30" y="755153"/>
            <a:ext cx="4557712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09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023" y="1800577"/>
            <a:ext cx="3307644" cy="3742267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650"/>
              </a:spcBef>
              <a:buClr>
                <a:srgbClr val="A5002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dirty="0"/>
              <a:t>‘Initial care  provided for an acute illness or injury.’</a:t>
            </a:r>
          </a:p>
          <a:p>
            <a:pPr marL="0" lvl="1" indent="0">
              <a:lnSpc>
                <a:spcPct val="10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Casualty: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Signs 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Symptoms </a:t>
            </a:r>
          </a:p>
          <a:p>
            <a:pPr marL="0" lvl="1" indent="0">
              <a:lnSpc>
                <a:spcPct val="10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Aims: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 safe environment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preserve life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alleviate suffering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prevent from getting worse</a:t>
            </a:r>
          </a:p>
          <a:p>
            <a:pPr lvl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help promote recovery</a:t>
            </a:r>
          </a:p>
          <a:p>
            <a:pPr marL="0" lvl="1" indent="0">
              <a:lnSpc>
                <a:spcPct val="100000"/>
              </a:lnSpc>
              <a:spcBef>
                <a:spcPts val="5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Introduction / 2 / First aid</a:t>
            </a:r>
            <a:endParaRPr lang="en-US" dirty="0"/>
          </a:p>
          <a:p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858653B-C0A9-4470-8C56-1DABAEAF8E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750737"/>
            <a:ext cx="4557712" cy="6107263"/>
          </a:xfrm>
        </p:spPr>
      </p:pic>
    </p:spTree>
    <p:extLst>
      <p:ext uri="{BB962C8B-B14F-4D97-AF65-F5344CB8AC3E}">
        <p14:creationId xmlns:p14="http://schemas.microsoft.com/office/powerpoint/2010/main" val="32034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586288" cy="466107"/>
          </a:xfrm>
        </p:spPr>
        <p:txBody>
          <a:bodyPr>
            <a:normAutofit/>
          </a:bodyPr>
          <a:lstStyle/>
          <a:p>
            <a:r>
              <a:rPr lang="en-AU" dirty="0"/>
              <a:t>Legal issues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Duty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Documentation</a:t>
            </a:r>
          </a:p>
          <a:p>
            <a:endParaRPr lang="en-US" dirty="0"/>
          </a:p>
        </p:txBody>
      </p:sp>
      <p:pic>
        <p:nvPicPr>
          <p:cNvPr id="11" name="Picture 8" descr="P:\!IMAGE LIBRARY\iStock Images\shutterstock_90266317.jpg">
            <a:extLst>
              <a:ext uri="{FF2B5EF4-FFF2-40B4-BE49-F238E27FC236}">
                <a16:creationId xmlns:a16="http://schemas.microsoft.com/office/drawing/2014/main" id="{365FECB4-78F0-46C5-BEF1-D53707CD869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06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8534" y="2020710"/>
            <a:ext cx="3307644" cy="307057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Applies where one person owes a duty to another person.</a:t>
            </a:r>
          </a:p>
          <a:p>
            <a:pPr marL="342900" indent="-342900"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Once you commence first aid, you have a duty of care.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Legal issues / 2 / Duty of care</a:t>
            </a:r>
            <a:endParaRPr lang="en-US" dirty="0"/>
          </a:p>
          <a:p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858653B-C0A9-4470-8C56-1DABAEAF8E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750737"/>
            <a:ext cx="4557712" cy="6107263"/>
          </a:xfrm>
        </p:spPr>
      </p:pic>
    </p:spTree>
    <p:extLst>
      <p:ext uri="{BB962C8B-B14F-4D97-AF65-F5344CB8AC3E}">
        <p14:creationId xmlns:p14="http://schemas.microsoft.com/office/powerpoint/2010/main" val="4729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586288" cy="466107"/>
          </a:xfrm>
        </p:spPr>
        <p:txBody>
          <a:bodyPr>
            <a:normAutofit/>
          </a:bodyPr>
          <a:lstStyle/>
          <a:p>
            <a:r>
              <a:rPr lang="en-AU" dirty="0"/>
              <a:t>Legal issues / 3 / Consent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032" y="893852"/>
            <a:ext cx="4063746" cy="47466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Obtain consent: implied or expressed.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Casualty under 18 years: consent of a parent/legal guardian.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Unconscious casualty: necessity.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r>
              <a:rPr lang="en-GB" altLang="en-US" b="1" dirty="0">
                <a:solidFill>
                  <a:srgbClr val="A50021"/>
                </a:solidFill>
                <a:cs typeface="Arial" charset="0"/>
              </a:rPr>
              <a:t>If consent is refused, you may be charged with assault if you proceed to provide first aid.</a:t>
            </a:r>
            <a:endParaRPr lang="en-AU" altLang="en-US" dirty="0"/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CA68F06-2F33-48FB-85C9-FC80349AF6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71819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6935" y="1551399"/>
            <a:ext cx="3709732" cy="399144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Record details of any treatment.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May be used as evidence in court.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Record in ink, not pencil.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Record facts not opinion.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Sign and date the record.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Maintain confidentiality.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Store in a secure locked cabinet.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Legal issues / 4 / Document recording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AD08AC4-D672-4221-A2CD-49579307BB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44" y="763862"/>
            <a:ext cx="4557712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0108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586288" cy="466107"/>
          </a:xfrm>
        </p:spPr>
        <p:txBody>
          <a:bodyPr>
            <a:normAutofit/>
          </a:bodyPr>
          <a:lstStyle/>
          <a:p>
            <a:r>
              <a:rPr lang="en-AU" dirty="0"/>
              <a:t>Infection control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7EDE2-4EAE-43AC-ACC3-390702C07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225" y="1150706"/>
            <a:ext cx="3416824" cy="36550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Infectious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Transmission of infectious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Protect yourself and your casualty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Protective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Protective devices</a:t>
            </a:r>
          </a:p>
        </p:txBody>
      </p:sp>
      <p:pic>
        <p:nvPicPr>
          <p:cNvPr id="9" name="Picture Placeholder 8" descr="P:\!IMAGE LIBRARY\iStock Images\shutterstock_105902354.jpg">
            <a:extLst>
              <a:ext uri="{FF2B5EF4-FFF2-40B4-BE49-F238E27FC236}">
                <a16:creationId xmlns:a16="http://schemas.microsoft.com/office/drawing/2014/main" id="{DA17F017-8CEF-404A-9D6C-F2EBF53481B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288" y="750888"/>
            <a:ext cx="4557712" cy="61071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57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BE36CDE8-434B-4F5B-9E96-B655DFDC3365}"/>
              </a:ext>
            </a:extLst>
          </p:cNvPr>
          <p:cNvSpPr/>
          <p:nvPr/>
        </p:nvSpPr>
        <p:spPr>
          <a:xfrm>
            <a:off x="2979506" y="1736333"/>
            <a:ext cx="2568539" cy="75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Emergency First Aid – one day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366C86D5-CDC0-498C-AAAB-9F9013E1B97F}"/>
              </a:ext>
            </a:extLst>
          </p:cNvPr>
          <p:cNvSpPr/>
          <p:nvPr/>
        </p:nvSpPr>
        <p:spPr>
          <a:xfrm>
            <a:off x="2979506" y="2938409"/>
            <a:ext cx="2568539" cy="84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Emergency First Aid with Asthma and Anaphylaxis</a:t>
            </a:r>
          </a:p>
        </p:txBody>
      </p:sp>
    </p:spTree>
    <p:extLst>
      <p:ext uri="{BB962C8B-B14F-4D97-AF65-F5344CB8AC3E}">
        <p14:creationId xmlns:p14="http://schemas.microsoft.com/office/powerpoint/2010/main" val="29892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7423" y="2015065"/>
            <a:ext cx="3595510" cy="307057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What are infectious diseases?</a:t>
            </a:r>
          </a:p>
          <a:p>
            <a:pPr marL="342900" indent="-3429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May be passed on via:</a:t>
            </a:r>
          </a:p>
          <a:p>
            <a:pPr marL="685800" lvl="1">
              <a:spcBef>
                <a:spcPts val="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blood and other body fluids.</a:t>
            </a:r>
          </a:p>
          <a:p>
            <a:pPr marL="685800" lvl="1">
              <a:spcBef>
                <a:spcPts val="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infected needles or sharp objects.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Always take precautions</a:t>
            </a:r>
            <a:r>
              <a:rPr lang="en-GB" altLang="en-US" dirty="0"/>
              <a:t>.</a:t>
            </a:r>
            <a:endParaRPr lang="en-AU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 fontScale="92500"/>
          </a:bodyPr>
          <a:lstStyle/>
          <a:p>
            <a:r>
              <a:rPr lang="en-AU" dirty="0"/>
              <a:t>Infection control / 2 / Infectious diseases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9" descr="P:\!IMAGE LIBRARY\iStock Images\shutterstock_134993201.jpg">
            <a:extLst>
              <a:ext uri="{FF2B5EF4-FFF2-40B4-BE49-F238E27FC236}">
                <a16:creationId xmlns:a16="http://schemas.microsoft.com/office/drawing/2014/main" id="{D2289A28-93B0-4689-B064-5E501A2DF2E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586288" cy="466107"/>
          </a:xfrm>
        </p:spPr>
        <p:txBody>
          <a:bodyPr>
            <a:normAutofit/>
          </a:bodyPr>
          <a:lstStyle/>
          <a:p>
            <a:r>
              <a:rPr lang="en-AU" dirty="0"/>
              <a:t>Infection control / 3 / Before first aid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954" y="2291645"/>
            <a:ext cx="3618089" cy="22747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Wash hands 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Cover exposed cuts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Wear disposable gloves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Face mask, eye protection</a:t>
            </a:r>
          </a:p>
        </p:txBody>
      </p:sp>
      <p:pic>
        <p:nvPicPr>
          <p:cNvPr id="9" name="Picture Placeholder 8" descr="P:\IMAGE LIBRARY\iStock Images\!From Darryl Clare\Injuries and symptoms\shutterstock_63053491.jpg">
            <a:extLst>
              <a:ext uri="{FF2B5EF4-FFF2-40B4-BE49-F238E27FC236}">
                <a16:creationId xmlns:a16="http://schemas.microsoft.com/office/drawing/2014/main" id="{73A2C517-F1ED-46AD-BD81-4072D200013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4738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8474" y="1030015"/>
            <a:ext cx="3563737" cy="437419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Disinfect/wash:</a:t>
            </a:r>
          </a:p>
          <a:p>
            <a:pPr marL="685800" lvl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blood splashed clothing</a:t>
            </a:r>
          </a:p>
          <a:p>
            <a:pPr marL="685800" lvl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contaminated surfaces</a:t>
            </a:r>
          </a:p>
          <a:p>
            <a:pPr marL="685800" lvl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equipment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Dispose waste carefully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Wash hands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Infection control / 4 / After first aid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126F5B6-ED8C-45FE-8F4B-85354FC332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576" y="763862"/>
            <a:ext cx="4557712" cy="6107263"/>
          </a:xfrm>
        </p:spPr>
      </p:pic>
    </p:spTree>
    <p:extLst>
      <p:ext uri="{BB962C8B-B14F-4D97-AF65-F5344CB8AC3E}">
        <p14:creationId xmlns:p14="http://schemas.microsoft.com/office/powerpoint/2010/main" val="232461634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 fontScale="92500"/>
          </a:bodyPr>
          <a:lstStyle/>
          <a:p>
            <a:r>
              <a:rPr lang="en-AU" dirty="0"/>
              <a:t>Infection control </a:t>
            </a:r>
            <a:r>
              <a:rPr lang="en-AU"/>
              <a:t>/ 5 / Blood </a:t>
            </a:r>
            <a:r>
              <a:rPr lang="en-AU" dirty="0"/>
              <a:t>&amp; needle stick accidents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7128" y="904125"/>
            <a:ext cx="4191856" cy="462337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AU" dirty="0"/>
              <a:t>If </a:t>
            </a:r>
            <a:r>
              <a:rPr lang="en-AU" b="1" dirty="0"/>
              <a:t>skin</a:t>
            </a:r>
            <a:r>
              <a:rPr lang="en-AU" dirty="0"/>
              <a:t> is involved:</a:t>
            </a:r>
          </a:p>
          <a:p>
            <a:pPr lvl="1">
              <a:defRPr/>
            </a:pPr>
            <a:r>
              <a:rPr lang="en-AU" dirty="0"/>
              <a:t>Wash with soap and water</a:t>
            </a:r>
          </a:p>
          <a:p>
            <a:pPr lvl="1">
              <a:defRPr/>
            </a:pPr>
            <a:endParaRPr lang="en-AU" dirty="0"/>
          </a:p>
          <a:p>
            <a:pPr lvl="1">
              <a:defRPr/>
            </a:pPr>
            <a:r>
              <a:rPr lang="en-AU" dirty="0"/>
              <a:t>No water - use hand wipes and alcohol gel</a:t>
            </a:r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If </a:t>
            </a:r>
            <a:r>
              <a:rPr lang="en-AU" b="1" dirty="0"/>
              <a:t>mouth</a:t>
            </a:r>
            <a:r>
              <a:rPr lang="en-AU" dirty="0"/>
              <a:t> involved:</a:t>
            </a:r>
          </a:p>
          <a:p>
            <a:pPr lvl="1">
              <a:defRPr/>
            </a:pPr>
            <a:r>
              <a:rPr lang="en-AU" dirty="0"/>
              <a:t>Spit contaminant out and rinse</a:t>
            </a:r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If </a:t>
            </a:r>
            <a:r>
              <a:rPr lang="en-AU" b="1" dirty="0"/>
              <a:t>eyes</a:t>
            </a:r>
            <a:r>
              <a:rPr lang="en-AU" dirty="0"/>
              <a:t> involved:</a:t>
            </a:r>
          </a:p>
          <a:p>
            <a:pPr lvl="1">
              <a:defRPr/>
            </a:pPr>
            <a:r>
              <a:rPr lang="en-AU" dirty="0"/>
              <a:t>Irrigate eyes for at least 5 minutes, keeping eyes open</a:t>
            </a:r>
          </a:p>
          <a:p>
            <a:pPr lvl="1">
              <a:defRPr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dirty="0"/>
              <a:t>Refer to health care provider e.g. GP</a:t>
            </a:r>
          </a:p>
        </p:txBody>
      </p:sp>
      <p:pic>
        <p:nvPicPr>
          <p:cNvPr id="8" name="Picture 8" descr="P:\!IMAGE LIBRARY\iStock Images\shutterstock_157676489.jpg">
            <a:extLst>
              <a:ext uri="{FF2B5EF4-FFF2-40B4-BE49-F238E27FC236}">
                <a16:creationId xmlns:a16="http://schemas.microsoft.com/office/drawing/2014/main" id="{25C9922B-AB92-4BC2-BF50-23B8282AB7C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586288" cy="466107"/>
          </a:xfrm>
        </p:spPr>
        <p:txBody>
          <a:bodyPr>
            <a:normAutofit/>
          </a:bodyPr>
          <a:lstStyle/>
          <a:p>
            <a:r>
              <a:rPr lang="en-AU" dirty="0"/>
              <a:t>DRSABCD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7EDE2-4EAE-43AC-ACC3-390702C07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7128" y="996593"/>
            <a:ext cx="4027469" cy="382605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Basic life support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DRSABCD action plan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Calling emergency services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Casualty handover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Documentation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Stress management</a:t>
            </a:r>
          </a:p>
        </p:txBody>
      </p:sp>
      <p:pic>
        <p:nvPicPr>
          <p:cNvPr id="8" name="Picture 8" descr="P:\!IMAGE LIBRARY\iStock Images\shutterstock_78205924.jpg">
            <a:extLst>
              <a:ext uri="{FF2B5EF4-FFF2-40B4-BE49-F238E27FC236}">
                <a16:creationId xmlns:a16="http://schemas.microsoft.com/office/drawing/2014/main" id="{F91D64D2-9BAC-43F2-9DC2-D8445B6E294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758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DRSABCD / 2 / St John action plan</a:t>
            </a:r>
            <a:endParaRPr lang="en-US" dirty="0"/>
          </a:p>
          <a:p>
            <a:endParaRPr lang="en-US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8610B11E-A508-41A7-B958-8ECA25EC5C4C}"/>
              </a:ext>
            </a:extLst>
          </p:cNvPr>
          <p:cNvSpPr txBox="1">
            <a:spLocks noChangeArrowheads="1"/>
          </p:cNvSpPr>
          <p:nvPr/>
        </p:nvSpPr>
        <p:spPr>
          <a:xfrm>
            <a:off x="1688233" y="1154834"/>
            <a:ext cx="1971676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kern="1200" dirty="0" smtClean="0">
                <a:solidFill>
                  <a:srgbClr val="DBDBDB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0" kern="1200" smtClean="0">
                <a:solidFill>
                  <a:srgbClr val="696969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b="0" dirty="0">
                <a:solidFill>
                  <a:schemeClr val="tx1"/>
                </a:solidFill>
              </a:rPr>
              <a:t>Danger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950956E4-B1D3-446E-94CA-F92CE874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1143722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 dirty="0">
                <a:solidFill>
                  <a:srgbClr val="A50021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096B8060-EECA-4E6D-82BC-2D6F29147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457" y="1864447"/>
            <a:ext cx="221739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Response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432AFDFA-644B-4151-8315-B98813BAA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457" y="3448772"/>
            <a:ext cx="2076286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Airway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9C1E8A06-02F9-4C7C-9C08-1C11F43C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919" y="4180609"/>
            <a:ext cx="2245091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Breathing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FA2FD772-AF86-4F2F-84D0-DBB6B690A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458" y="4901334"/>
            <a:ext cx="118446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CPR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2B2D8D3A-5FBF-4D67-B731-1258C5159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233" y="5587134"/>
            <a:ext cx="396255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Defibrillation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DE305E1D-07C7-4769-AB5D-151D7A20E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1864447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 dirty="0">
                <a:solidFill>
                  <a:srgbClr val="A50021"/>
                </a:solidFill>
                <a:latin typeface="+mn-lt"/>
                <a:cs typeface="Arial" charset="0"/>
              </a:rPr>
              <a:t>R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79FD8ACE-7A19-4F92-A63F-2AABFD41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2655022"/>
            <a:ext cx="504825" cy="576262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FABE4046-D106-4FBD-B7F9-A51C04337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3448772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A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F7658C68-6440-41F5-B3F6-1F82B212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4167909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B</a:t>
            </a: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78E18B11-20FD-4A74-9BF2-DD020A5F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4888634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C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3BC8489E-3705-4A55-BECB-041E65BB6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5609359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616BAC2-E748-4CF4-B113-DAC121D8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918" y="2617496"/>
            <a:ext cx="377902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Send for help</a:t>
            </a:r>
          </a:p>
        </p:txBody>
      </p:sp>
    </p:spTree>
    <p:extLst>
      <p:ext uri="{BB962C8B-B14F-4D97-AF65-F5344CB8AC3E}">
        <p14:creationId xmlns:p14="http://schemas.microsoft.com/office/powerpoint/2010/main" val="39355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586288" cy="466107"/>
          </a:xfrm>
        </p:spPr>
        <p:txBody>
          <a:bodyPr>
            <a:normAutofit/>
          </a:bodyPr>
          <a:lstStyle/>
          <a:p>
            <a:r>
              <a:rPr lang="en-AU" dirty="0"/>
              <a:t>DRSABCD / 3 / Danger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689" y="2387600"/>
            <a:ext cx="2387602" cy="2274710"/>
          </a:xfrm>
        </p:spPr>
        <p:txBody>
          <a:bodyPr>
            <a:normAutofit/>
          </a:bodyPr>
          <a:lstStyle/>
          <a:p>
            <a:pPr>
              <a:spcBef>
                <a:spcPts val="1850"/>
              </a:spcBef>
              <a:buClr>
                <a:srgbClr val="A50021"/>
              </a:buClr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b="1" dirty="0"/>
              <a:t>Danger</a:t>
            </a:r>
          </a:p>
          <a:p>
            <a:pPr marL="360363" indent="-360363">
              <a:spcBef>
                <a:spcPts val="1700"/>
              </a:spcBef>
              <a:buFont typeface="Arial" panose="020B0604020202020204" pitchFamily="34" charset="0"/>
              <a:buChar char="•"/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To you</a:t>
            </a:r>
          </a:p>
          <a:p>
            <a:pPr marL="360363" indent="-360363">
              <a:spcBef>
                <a:spcPts val="1700"/>
              </a:spcBef>
              <a:buFont typeface="Arial" panose="020B0604020202020204" pitchFamily="34" charset="0"/>
              <a:buChar char="•"/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To others</a:t>
            </a:r>
          </a:p>
          <a:p>
            <a:pPr marL="360363" indent="-360363">
              <a:spcBef>
                <a:spcPts val="1700"/>
              </a:spcBef>
              <a:buFont typeface="Arial" panose="020B0604020202020204" pitchFamily="34" charset="0"/>
              <a:buChar char="•"/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To the patient</a:t>
            </a:r>
          </a:p>
        </p:txBody>
      </p:sp>
      <p:pic>
        <p:nvPicPr>
          <p:cNvPr id="10" name="Picture 12" descr="P:\!IMAGE LIBRARY\iStock Images\shutterstock_96365357 (2).jpg">
            <a:extLst>
              <a:ext uri="{FF2B5EF4-FFF2-40B4-BE49-F238E27FC236}">
                <a16:creationId xmlns:a16="http://schemas.microsoft.com/office/drawing/2014/main" id="{1EC46A9A-D34C-4E47-A8C2-CF8B218B672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82072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63E6BA2-A12E-40C4-9D55-6C0112BB6E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6278" y="1972733"/>
            <a:ext cx="6707956" cy="44731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1275" y="1972733"/>
            <a:ext cx="4096192" cy="29125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925"/>
              </a:spcBef>
              <a:buClr>
                <a:srgbClr val="A50021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b="1" dirty="0"/>
              <a:t>Response 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Is the casualty conscious?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“What is your name?” 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Squeeze the casualty's shoulders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DRSABCD / 4 / Response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2118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DRSABCD / 5 / Send for help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603" y="1422400"/>
            <a:ext cx="4001461" cy="4013200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/>
              <a:t>Send for help</a:t>
            </a:r>
          </a:p>
          <a:p>
            <a:pPr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000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Your telephone number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name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service required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city</a:t>
            </a:r>
          </a:p>
          <a:p>
            <a:pPr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Emergency Services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Address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Telephone number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Name: caller and casualty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Number of casualties and complaint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Is patient conscious?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Is patient breathing?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69F8E-0678-4584-9987-177C4F84F0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Picture 10" descr="P:\!IMAGE LIBRARY\!_PHONE APPS\ iPhone5_000call.jpg">
            <a:extLst>
              <a:ext uri="{FF2B5EF4-FFF2-40B4-BE49-F238E27FC236}">
                <a16:creationId xmlns:a16="http://schemas.microsoft.com/office/drawing/2014/main" id="{C35C44E6-BF81-490F-A707-04081DFE8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188" y="1526851"/>
            <a:ext cx="2160240" cy="45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4667" y="1972733"/>
            <a:ext cx="3352800" cy="2912534"/>
          </a:xfrm>
        </p:spPr>
        <p:txBody>
          <a:bodyPr>
            <a:normAutofit/>
          </a:bodyPr>
          <a:lstStyle/>
          <a:p>
            <a:pPr>
              <a:spcBef>
                <a:spcPts val="563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b="1" dirty="0"/>
              <a:t>Remember</a:t>
            </a:r>
          </a:p>
          <a:p>
            <a:pPr lvl="1">
              <a:spcBef>
                <a:spcPts val="525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dirty="0"/>
              <a:t>Calm and speak clearly </a:t>
            </a:r>
          </a:p>
          <a:p>
            <a:pPr lvl="1">
              <a:spcBef>
                <a:spcPts val="525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dirty="0"/>
              <a:t>Answer all questions</a:t>
            </a:r>
          </a:p>
          <a:p>
            <a:pPr lvl="1">
              <a:spcBef>
                <a:spcPts val="525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dirty="0"/>
              <a:t>Obey instructions</a:t>
            </a:r>
          </a:p>
          <a:p>
            <a:pPr lvl="1">
              <a:spcBef>
                <a:spcPts val="525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dirty="0"/>
              <a:t>Estimated time of arrival of medical aid</a:t>
            </a:r>
          </a:p>
          <a:p>
            <a:pPr lvl="1">
              <a:spcBef>
                <a:spcPts val="525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dirty="0"/>
              <a:t>Do NOT hang up the phone until directed</a:t>
            </a:r>
            <a:endParaRPr lang="en-AU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DRSABCD / 6 / Send for help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9" descr="P:\!IMAGE LIBRARY\iStock Images\shutterstock_128104679.jpg">
            <a:extLst>
              <a:ext uri="{FF2B5EF4-FFF2-40B4-BE49-F238E27FC236}">
                <a16:creationId xmlns:a16="http://schemas.microsoft.com/office/drawing/2014/main" id="{9DD80479-2B98-445C-8573-6C025AE4346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0" y="763862"/>
            <a:ext cx="4557712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50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BE36CDE8-434B-4F5B-9E96-B655DFDC3365}"/>
              </a:ext>
            </a:extLst>
          </p:cNvPr>
          <p:cNvSpPr/>
          <p:nvPr/>
        </p:nvSpPr>
        <p:spPr>
          <a:xfrm>
            <a:off x="2979505" y="1638729"/>
            <a:ext cx="3236359" cy="75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Provide First Aid – two days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366C86D5-CDC0-498C-AAAB-9F9013E1B97F}"/>
              </a:ext>
            </a:extLst>
          </p:cNvPr>
          <p:cNvSpPr/>
          <p:nvPr/>
        </p:nvSpPr>
        <p:spPr>
          <a:xfrm>
            <a:off x="2979505" y="3719245"/>
            <a:ext cx="3236359" cy="84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Provide First Aid with Asthma and Anaphylaxis – two days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5A2719B5-D3D7-466D-B81A-E844F6C3D6C9}"/>
              </a:ext>
            </a:extLst>
          </p:cNvPr>
          <p:cNvSpPr/>
          <p:nvPr/>
        </p:nvSpPr>
        <p:spPr>
          <a:xfrm>
            <a:off x="2953820" y="2678987"/>
            <a:ext cx="3236359" cy="75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Provide First Aid – one day</a:t>
            </a: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4F0B0DEC-44F1-4638-9B40-32FD21DF5389}"/>
              </a:ext>
            </a:extLst>
          </p:cNvPr>
          <p:cNvSpPr/>
          <p:nvPr/>
        </p:nvSpPr>
        <p:spPr>
          <a:xfrm>
            <a:off x="2979505" y="4851971"/>
            <a:ext cx="3236359" cy="84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Provide First Aid with Asthma and Anaphylaxis – one day</a:t>
            </a:r>
          </a:p>
        </p:txBody>
      </p:sp>
    </p:spTree>
    <p:extLst>
      <p:ext uri="{BB962C8B-B14F-4D97-AF65-F5344CB8AC3E}">
        <p14:creationId xmlns:p14="http://schemas.microsoft.com/office/powerpoint/2010/main" val="25301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4667" y="1972733"/>
            <a:ext cx="3352800" cy="29125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925"/>
              </a:spcBef>
              <a:buClr>
                <a:srgbClr val="A50021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b="1" dirty="0"/>
              <a:t>Airway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Is it clear?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Open the airway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DRSABCD / 7 / Airway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4" descr="car airway">
            <a:extLst>
              <a:ext uri="{FF2B5EF4-FFF2-40B4-BE49-F238E27FC236}">
                <a16:creationId xmlns:a16="http://schemas.microsoft.com/office/drawing/2014/main" id="{619A63D9-A53B-4653-8280-FF86CEE5F6C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763588"/>
            <a:ext cx="4557712" cy="61071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3654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89F3172-BC47-4167-B6A9-C0AB3FBAF0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489646"/>
            <a:ext cx="6436946" cy="42912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1516" y="1296237"/>
            <a:ext cx="4045951" cy="1698172"/>
          </a:xfrm>
        </p:spPr>
        <p:txBody>
          <a:bodyPr>
            <a:normAutofit/>
          </a:bodyPr>
          <a:lstStyle/>
          <a:p>
            <a:pPr lvl="1">
              <a:spcBef>
                <a:spcPts val="525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dirty="0"/>
              <a:t>Look, listen, feel</a:t>
            </a:r>
          </a:p>
          <a:p>
            <a:pPr lvl="1">
              <a:spcBef>
                <a:spcPts val="525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dirty="0"/>
              <a:t>Breathing -&gt; Recovery Position</a:t>
            </a:r>
          </a:p>
          <a:p>
            <a:pPr lvl="1">
              <a:spcBef>
                <a:spcPts val="525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dirty="0"/>
              <a:t>Not Breathing -&gt; CPR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DRSABCD / 8 / Breathing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05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586288" cy="466107"/>
          </a:xfrm>
        </p:spPr>
        <p:txBody>
          <a:bodyPr>
            <a:normAutofit/>
          </a:bodyPr>
          <a:lstStyle/>
          <a:p>
            <a:r>
              <a:rPr lang="en-AU" dirty="0"/>
              <a:t>DRSABCD / 9 / CPR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689" y="2387600"/>
            <a:ext cx="3632024" cy="2274710"/>
          </a:xfrm>
        </p:spPr>
        <p:txBody>
          <a:bodyPr>
            <a:normAutofit/>
          </a:bodyPr>
          <a:lstStyle/>
          <a:p>
            <a:pPr>
              <a:spcBef>
                <a:spcPts val="1850"/>
              </a:spcBef>
              <a:buClr>
                <a:srgbClr val="A50021"/>
              </a:buClr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b="1" dirty="0"/>
              <a:t>CPR</a:t>
            </a:r>
          </a:p>
          <a:p>
            <a:pPr marL="360363" indent="-360363">
              <a:spcBef>
                <a:spcPts val="1700"/>
              </a:spcBef>
              <a:buFont typeface="Arial" panose="020B0604020202020204" pitchFamily="34" charset="0"/>
              <a:buChar char="•"/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30 chest compressions</a:t>
            </a:r>
          </a:p>
          <a:p>
            <a:pPr marL="360363" indent="-360363">
              <a:spcBef>
                <a:spcPts val="1700"/>
              </a:spcBef>
              <a:buFont typeface="Arial" panose="020B0604020202020204" pitchFamily="34" charset="0"/>
              <a:buChar char="•"/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2 breaths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B2FE47C-B8DE-4B3F-B414-BE4429B9CC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438697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4666" y="1972733"/>
            <a:ext cx="3845769" cy="29125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925"/>
              </a:spcBef>
              <a:buClr>
                <a:srgbClr val="A50021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b="1" dirty="0"/>
              <a:t>Defibrillation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Unconscious, not breathing</a:t>
            </a:r>
          </a:p>
          <a:p>
            <a:pPr marL="342900" indent="-3429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Re-establish heart rhythm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DRSABCD / 10 / Defibrillation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6212EDD-D02E-4F56-A759-5076B2E4E0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8" y="763588"/>
            <a:ext cx="4557712" cy="6107112"/>
          </a:xfrm>
        </p:spPr>
      </p:pic>
    </p:spTree>
    <p:extLst>
      <p:ext uri="{BB962C8B-B14F-4D97-AF65-F5344CB8AC3E}">
        <p14:creationId xmlns:p14="http://schemas.microsoft.com/office/powerpoint/2010/main" val="3225263421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DRSABCD / 11 / St John action plan</a:t>
            </a:r>
            <a:endParaRPr lang="en-US" dirty="0"/>
          </a:p>
          <a:p>
            <a:endParaRPr lang="en-US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8610B11E-A508-41A7-B958-8ECA25EC5C4C}"/>
              </a:ext>
            </a:extLst>
          </p:cNvPr>
          <p:cNvSpPr txBox="1">
            <a:spLocks noChangeArrowheads="1"/>
          </p:cNvSpPr>
          <p:nvPr/>
        </p:nvSpPr>
        <p:spPr>
          <a:xfrm>
            <a:off x="1688233" y="1154834"/>
            <a:ext cx="1971676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kern="1200" dirty="0" smtClean="0">
                <a:solidFill>
                  <a:srgbClr val="DBDBDB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0" kern="1200" smtClean="0">
                <a:solidFill>
                  <a:srgbClr val="696969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b="0" dirty="0">
                <a:solidFill>
                  <a:schemeClr val="tx1"/>
                </a:solidFill>
              </a:rPr>
              <a:t>Danger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950956E4-B1D3-446E-94CA-F92CE874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1143722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 dirty="0">
                <a:solidFill>
                  <a:srgbClr val="A50021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096B8060-EECA-4E6D-82BC-2D6F29147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457" y="1864447"/>
            <a:ext cx="221739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Response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432AFDFA-644B-4151-8315-B98813BAA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457" y="3448772"/>
            <a:ext cx="2076286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Airway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9C1E8A06-02F9-4C7C-9C08-1C11F43C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919" y="4180609"/>
            <a:ext cx="2245091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Breathing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FA2FD772-AF86-4F2F-84D0-DBB6B690A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458" y="4901334"/>
            <a:ext cx="118446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CPR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2B2D8D3A-5FBF-4D67-B731-1258C5159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233" y="5587134"/>
            <a:ext cx="36865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Defibrillation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DE305E1D-07C7-4769-AB5D-151D7A20E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1864447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 dirty="0">
                <a:solidFill>
                  <a:srgbClr val="A50021"/>
                </a:solidFill>
                <a:latin typeface="+mn-lt"/>
                <a:cs typeface="Arial" charset="0"/>
              </a:rPr>
              <a:t>R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79FD8ACE-7A19-4F92-A63F-2AABFD41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2655022"/>
            <a:ext cx="504825" cy="576262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FABE4046-D106-4FBD-B7F9-A51C04337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3448772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A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F7658C68-6440-41F5-B3F6-1F82B212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4167909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B</a:t>
            </a: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78E18B11-20FD-4A74-9BF2-DD020A5F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4888634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C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3BC8489E-3705-4A55-BECB-041E65BB6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69" y="5609359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616BAC2-E748-4CF4-B113-DAC121D8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919" y="2617496"/>
            <a:ext cx="36865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Send for help</a:t>
            </a:r>
          </a:p>
        </p:txBody>
      </p:sp>
    </p:spTree>
    <p:extLst>
      <p:ext uri="{BB962C8B-B14F-4D97-AF65-F5344CB8AC3E}">
        <p14:creationId xmlns:p14="http://schemas.microsoft.com/office/powerpoint/2010/main" val="11111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DRSABCD </a:t>
            </a:r>
            <a:r>
              <a:rPr lang="en-AU"/>
              <a:t>/ 12 / Handover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966" y="1834443"/>
            <a:ext cx="4068567" cy="3589867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At a handover give: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casualty’s name, if known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age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patient's signs &amp; symptoms 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history 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management given 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progress in your care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any </a:t>
            </a:r>
            <a:r>
              <a:rPr lang="en-GB" altLang="en-US"/>
              <a:t>other information</a:t>
            </a:r>
            <a:endParaRPr lang="en-GB" altLang="en-US" dirty="0"/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6" name="Picture 7" descr="P:\!IMAGE LIBRARY\iStock Images\shutterstock_69232807.jpg">
            <a:extLst>
              <a:ext uri="{FF2B5EF4-FFF2-40B4-BE49-F238E27FC236}">
                <a16:creationId xmlns:a16="http://schemas.microsoft.com/office/drawing/2014/main" id="{1809518E-3263-4A4C-A5D9-A5538A3C79D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 fontScale="92500"/>
          </a:bodyPr>
          <a:lstStyle/>
          <a:p>
            <a:r>
              <a:rPr lang="en-AU" dirty="0"/>
              <a:t>Unconscious breathing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F5A893D3-B27B-4B83-9E1A-B6FC61F5B8C3}"/>
              </a:ext>
            </a:extLst>
          </p:cNvPr>
          <p:cNvSpPr txBox="1">
            <a:spLocks noChangeArrowheads="1"/>
          </p:cNvSpPr>
          <p:nvPr/>
        </p:nvSpPr>
        <p:spPr>
          <a:xfrm>
            <a:off x="1373367" y="1219904"/>
            <a:ext cx="1668989" cy="587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kern="1200" dirty="0" smtClean="0">
                <a:solidFill>
                  <a:srgbClr val="DBDBDB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0" kern="1200" smtClean="0">
                <a:solidFill>
                  <a:srgbClr val="696969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b="0" dirty="0">
                <a:solidFill>
                  <a:schemeClr val="tx1"/>
                </a:solidFill>
              </a:rPr>
              <a:t>Danger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D7134B0-3043-45A3-92AA-A33380D1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98" y="4862981"/>
            <a:ext cx="24638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Recovery position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C09F8591-3A04-4EAD-8AE1-5410F7A5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36" y="5316809"/>
            <a:ext cx="3717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Head to toe assessment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2645993-CD36-44E5-808C-F786144C9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30" y="1157992"/>
            <a:ext cx="611187" cy="647700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</a:pPr>
            <a:r>
              <a:rPr lang="en-GB" altLang="en-US" sz="3600" b="1" dirty="0">
                <a:solidFill>
                  <a:srgbClr val="A50021"/>
                </a:solidFill>
                <a:latin typeface="Trebuchet MS" pitchFamily="34" charset="0"/>
                <a:cs typeface="Arial" charset="0"/>
              </a:rPr>
              <a:t>D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07586B82-4048-46DE-AF90-4C02E312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930" y="1878717"/>
            <a:ext cx="303813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Response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99DEA971-420D-49B9-ACD6-48049EF78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930" y="3534479"/>
            <a:ext cx="166140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Airway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1F23D868-FD71-4C7A-AF1A-A2B5C4A15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929" y="4255204"/>
            <a:ext cx="226320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Breathing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0134D44F-49F0-4420-B2A3-153F4A53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30" y="1878717"/>
            <a:ext cx="611187" cy="647700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</a:pPr>
            <a:r>
              <a:rPr lang="en-GB" altLang="en-US" sz="3600" b="1">
                <a:solidFill>
                  <a:srgbClr val="A50021"/>
                </a:solidFill>
                <a:latin typeface="Trebuchet MS" pitchFamily="34" charset="0"/>
                <a:cs typeface="Arial" charset="0"/>
              </a:rPr>
              <a:t>R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FA41772-DB85-42AD-BE35-377702B4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30" y="2669292"/>
            <a:ext cx="611187" cy="649287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</a:pPr>
            <a:r>
              <a:rPr lang="en-GB" altLang="en-US" sz="3600" b="1">
                <a:solidFill>
                  <a:srgbClr val="A50021"/>
                </a:solidFill>
                <a:latin typeface="Trebuchet MS" pitchFamily="34" charset="0"/>
                <a:cs typeface="Arial" charset="0"/>
              </a:rPr>
              <a:t>S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120B2563-8D27-46AA-8FB2-124EF935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30" y="3463042"/>
            <a:ext cx="611187" cy="647700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</a:pPr>
            <a:r>
              <a:rPr lang="en-GB" altLang="en-US" sz="3600" b="1">
                <a:solidFill>
                  <a:srgbClr val="A50021"/>
                </a:solidFill>
                <a:latin typeface="Trebuchet MS" pitchFamily="34" charset="0"/>
                <a:cs typeface="Arial" charset="0"/>
              </a:rPr>
              <a:t>A</a:t>
            </a: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0B402048-66B6-4872-87C2-0F24743A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30" y="4182179"/>
            <a:ext cx="611187" cy="647700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</a:pPr>
            <a:r>
              <a:rPr lang="en-GB" altLang="en-US" sz="3600" b="1">
                <a:solidFill>
                  <a:srgbClr val="A50021"/>
                </a:solidFill>
                <a:latin typeface="Trebuchet MS" pitchFamily="34" charset="0"/>
                <a:cs typeface="Arial" charset="0"/>
              </a:rPr>
              <a:t>B</a:t>
            </a: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9D71A5F3-F80B-400D-81BB-427D88575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931" y="2742317"/>
            <a:ext cx="3485826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Send for help</a:t>
            </a:r>
          </a:p>
        </p:txBody>
      </p:sp>
      <p:sp>
        <p:nvSpPr>
          <p:cNvPr id="23" name="Right Arrow 17">
            <a:extLst>
              <a:ext uri="{FF2B5EF4-FFF2-40B4-BE49-F238E27FC236}">
                <a16:creationId xmlns:a16="http://schemas.microsoft.com/office/drawing/2014/main" id="{77C330C6-D269-4D84-99FA-8B2820B3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788" y="4444793"/>
            <a:ext cx="676275" cy="228600"/>
          </a:xfrm>
          <a:prstGeom prst="rightArrow">
            <a:avLst>
              <a:gd name="adj1" fmla="val 50000"/>
              <a:gd name="adj2" fmla="val 49648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DAB0DA24-1497-4B8D-8646-AEC6F03F472A}"/>
              </a:ext>
            </a:extLst>
          </p:cNvPr>
          <p:cNvSpPr txBox="1"/>
          <p:nvPr/>
        </p:nvSpPr>
        <p:spPr>
          <a:xfrm>
            <a:off x="8194766" y="6501936"/>
            <a:ext cx="94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bg1"/>
                </a:solidFill>
              </a:rPr>
              <a:t>July 2018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43B02A-9D31-4638-95EC-A1AEAAF66F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5771" y="782640"/>
            <a:ext cx="4557712" cy="6107262"/>
          </a:xfrm>
        </p:spPr>
      </p:pic>
    </p:spTree>
    <p:extLst>
      <p:ext uri="{BB962C8B-B14F-4D97-AF65-F5344CB8AC3E}">
        <p14:creationId xmlns:p14="http://schemas.microsoft.com/office/powerpoint/2010/main" val="1358835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2086F-BECA-4EF0-8915-42DE4ED8A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4667" y="1972733"/>
            <a:ext cx="3352800" cy="291253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Check whilst on back.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If there is no foreign material, open the airway.</a:t>
            </a:r>
          </a:p>
          <a:p>
            <a:pPr>
              <a:lnSpc>
                <a:spcPct val="120000"/>
              </a:lnSpc>
              <a:spcBef>
                <a:spcPts val="925"/>
              </a:spcBef>
              <a:buClr>
                <a:srgbClr val="A50021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altLang="en-US" b="1" dirty="0">
              <a:solidFill>
                <a:srgbClr val="A50021"/>
              </a:solidFill>
            </a:endParaRPr>
          </a:p>
          <a:p>
            <a:pPr algn="ctr">
              <a:lnSpc>
                <a:spcPct val="120000"/>
              </a:lnSpc>
              <a:spcBef>
                <a:spcPts val="925"/>
              </a:spcBef>
              <a:buClr>
                <a:srgbClr val="A50021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altLang="en-US" b="1" dirty="0">
                <a:solidFill>
                  <a:srgbClr val="A50021"/>
                </a:solidFill>
              </a:rPr>
              <a:t>Asphyxia is where the airway is compromised.</a:t>
            </a:r>
          </a:p>
          <a:p>
            <a:pPr>
              <a:lnSpc>
                <a:spcPct val="120000"/>
              </a:lnSpc>
              <a:spcBef>
                <a:spcPts val="925"/>
              </a:spcBef>
              <a:buClr>
                <a:srgbClr val="A50021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Unconscious breathing / 2 / Airway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69A654-BF20-4136-97CB-2B98085BE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303282"/>
            <a:ext cx="4955823" cy="49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Unconscious breathing / 3 / Breathing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604" y="1789288"/>
            <a:ext cx="3623734" cy="3646311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Look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Listen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Feel</a:t>
            </a:r>
            <a:endParaRPr lang="en-GB" sz="1800" dirty="0">
              <a:solidFill>
                <a:srgbClr val="A50021"/>
              </a:solidFill>
            </a:endParaRPr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For about 10 seconds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 algn="ctr"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b="1" dirty="0">
                <a:solidFill>
                  <a:srgbClr val="A50021"/>
                </a:solidFill>
                <a:cs typeface="Arial" charset="0"/>
              </a:rPr>
              <a:t>An occasional gasping breath is </a:t>
            </a:r>
            <a:r>
              <a:rPr lang="en-GB" altLang="en-US" b="1" u="sng" dirty="0">
                <a:solidFill>
                  <a:srgbClr val="A50021"/>
                </a:solidFill>
                <a:cs typeface="Arial" charset="0"/>
              </a:rPr>
              <a:t>not</a:t>
            </a:r>
            <a:r>
              <a:rPr lang="en-GB" altLang="en-US" b="1" dirty="0">
                <a:solidFill>
                  <a:srgbClr val="A50021"/>
                </a:solidFill>
                <a:cs typeface="Arial" charset="0"/>
              </a:rPr>
              <a:t> adequate breathing!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F2D29-59C9-4061-8344-CC3E060CC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8"/>
          <a:stretch/>
        </p:blipFill>
        <p:spPr>
          <a:xfrm>
            <a:off x="4139467" y="1282262"/>
            <a:ext cx="5004533" cy="55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11764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6090357" cy="466107"/>
          </a:xfrm>
        </p:spPr>
        <p:txBody>
          <a:bodyPr>
            <a:normAutofit/>
          </a:bodyPr>
          <a:lstStyle/>
          <a:p>
            <a:r>
              <a:rPr lang="en-AU" dirty="0"/>
              <a:t>Unconscious breathing / 4 / Recovery position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2EA03B5-6253-41E3-A644-52A5875D5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71570"/>
            <a:ext cx="6840760" cy="454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92527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BE36CDE8-434B-4F5B-9E96-B655DFDC3365}"/>
              </a:ext>
            </a:extLst>
          </p:cNvPr>
          <p:cNvSpPr/>
          <p:nvPr/>
        </p:nvSpPr>
        <p:spPr>
          <a:xfrm>
            <a:off x="2979505" y="1638729"/>
            <a:ext cx="3349376" cy="75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Education and Care First Aid two days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366C86D5-CDC0-498C-AAAB-9F9013E1B97F}"/>
              </a:ext>
            </a:extLst>
          </p:cNvPr>
          <p:cNvSpPr/>
          <p:nvPr/>
        </p:nvSpPr>
        <p:spPr>
          <a:xfrm>
            <a:off x="2763748" y="3750068"/>
            <a:ext cx="3780890" cy="84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Education and Care First Aid with Asthma and Anaphylaxis – two days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5A2719B5-D3D7-466D-B81A-E844F6C3D6C9}"/>
              </a:ext>
            </a:extLst>
          </p:cNvPr>
          <p:cNvSpPr/>
          <p:nvPr/>
        </p:nvSpPr>
        <p:spPr>
          <a:xfrm>
            <a:off x="2953820" y="2678987"/>
            <a:ext cx="3375061" cy="75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Education and Care First Aid – one day (with pre-work)</a:t>
            </a: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4F0B0DEC-44F1-4638-9B40-32FD21DF5389}"/>
              </a:ext>
            </a:extLst>
          </p:cNvPr>
          <p:cNvSpPr/>
          <p:nvPr/>
        </p:nvSpPr>
        <p:spPr>
          <a:xfrm>
            <a:off x="2763748" y="4844267"/>
            <a:ext cx="3780891" cy="84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Education and Care First Aid with Asthma and Anaphylaxis – one day (with pre-work)</a:t>
            </a:r>
          </a:p>
        </p:txBody>
      </p:sp>
    </p:spTree>
    <p:extLst>
      <p:ext uri="{BB962C8B-B14F-4D97-AF65-F5344CB8AC3E}">
        <p14:creationId xmlns:p14="http://schemas.microsoft.com/office/powerpoint/2010/main" val="17871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Unconscious breathing / 5 / Airway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832" y="1310386"/>
            <a:ext cx="4105499" cy="3903839"/>
          </a:xfrm>
        </p:spPr>
        <p:txBody>
          <a:bodyPr>
            <a:noAutofit/>
          </a:bodyPr>
          <a:lstStyle/>
          <a:p>
            <a: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If the airway is obstructed with fluid or loose material;</a:t>
            </a:r>
          </a:p>
          <a:p>
            <a: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dirty="0"/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Turn casualty on side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dirty="0"/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Tilt head back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dirty="0"/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Open mouth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dirty="0"/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/>
              <a:t>Clear airway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71B0BC4-50A0-4A1C-88B0-FC6ABC1C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997200"/>
            <a:ext cx="46593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Unconscious breathing / 6 / Airway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4" descr="car airway">
            <a:extLst>
              <a:ext uri="{FF2B5EF4-FFF2-40B4-BE49-F238E27FC236}">
                <a16:creationId xmlns:a16="http://schemas.microsoft.com/office/drawing/2014/main" id="{F39D061A-2E15-4AB4-ABCD-0A265E40303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63862"/>
            <a:ext cx="4557712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7323" y="2686755"/>
            <a:ext cx="2752707" cy="1574801"/>
          </a:xfrm>
        </p:spPr>
        <p:txBody>
          <a:bodyPr>
            <a:noAutofit/>
          </a:bodyPr>
          <a:lstStyle/>
          <a:p>
            <a:pPr>
              <a:spcBef>
                <a:spcPts val="1350"/>
              </a:spcBef>
            </a:pPr>
            <a:r>
              <a:rPr lang="en-GB" altLang="en-US" dirty="0">
                <a:solidFill>
                  <a:srgbClr val="000000"/>
                </a:solidFill>
              </a:rPr>
              <a:t>In car accidents it is important to open the airway by tilting head back.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192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 fontScale="92500"/>
          </a:bodyPr>
          <a:lstStyle/>
          <a:p>
            <a:r>
              <a:rPr lang="en-AU" dirty="0"/>
              <a:t>Unconscious breathing </a:t>
            </a:r>
            <a:r>
              <a:rPr lang="en-AU"/>
              <a:t>/ 7 / Head </a:t>
            </a:r>
            <a:r>
              <a:rPr lang="en-AU" dirty="0"/>
              <a:t>to toe assessment</a:t>
            </a:r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75EB57-CEAB-425C-BC8E-EE2BE432FB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1"/>
          <a:stretch/>
        </p:blipFill>
        <p:spPr>
          <a:xfrm>
            <a:off x="4009514" y="1103586"/>
            <a:ext cx="5134486" cy="505750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686" y="1646144"/>
            <a:ext cx="4439665" cy="388379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Examine 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Check 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Check neck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Check shoulders, arms &amp; hands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Check chest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Check abdomen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Check pelvis and buttocks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Check legs, ankles and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Record any movement and feeling in limbs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Check for any medic-alerts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0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CPR / 1 / Introduction</a:t>
            </a:r>
            <a:endParaRPr lang="en-US" dirty="0"/>
          </a:p>
          <a:p>
            <a:endParaRPr lang="en-US" dirty="0"/>
          </a:p>
        </p:txBody>
      </p:sp>
      <p:pic>
        <p:nvPicPr>
          <p:cNvPr id="24" name="Picture 7" descr="P:\!IMAGE LIBRARY\iStock Images\shutterstock_74411059.jpg">
            <a:extLst>
              <a:ext uri="{FF2B5EF4-FFF2-40B4-BE49-F238E27FC236}">
                <a16:creationId xmlns:a16="http://schemas.microsoft.com/office/drawing/2014/main" id="{8F592F68-37AD-4777-BA53-C2FDE21560B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BEF5EB-F70F-402D-9EBB-DBCA0DB7ABD0}"/>
              </a:ext>
            </a:extLst>
          </p:cNvPr>
          <p:cNvSpPr/>
          <p:nvPr/>
        </p:nvSpPr>
        <p:spPr>
          <a:xfrm>
            <a:off x="789045" y="2151727"/>
            <a:ext cx="4110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CPR on an adult, child and infant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30 compressions : 2 breaths</a:t>
            </a:r>
          </a:p>
          <a:p>
            <a:endParaRPr lang="en-US" altLang="en-US" sz="2000" dirty="0"/>
          </a:p>
          <a:p>
            <a:r>
              <a:rPr lang="en-US" altLang="en-US" sz="2000" dirty="0"/>
              <a:t>Breaths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Mouth to mouth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Mouth to nose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Mouth to mask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047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CPR / 2 / St John action plan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9AB2C59-CDA0-4330-8653-869D9159EDEE}"/>
              </a:ext>
            </a:extLst>
          </p:cNvPr>
          <p:cNvSpPr txBox="1">
            <a:spLocks noChangeArrowheads="1"/>
          </p:cNvSpPr>
          <p:nvPr/>
        </p:nvSpPr>
        <p:spPr>
          <a:xfrm>
            <a:off x="1310098" y="1189373"/>
            <a:ext cx="1971676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kern="1200" dirty="0" smtClean="0">
                <a:solidFill>
                  <a:srgbClr val="DBDBDB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0" kern="1200" smtClean="0">
                <a:solidFill>
                  <a:srgbClr val="696969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b="0" dirty="0">
                <a:solidFill>
                  <a:schemeClr val="tx1"/>
                </a:solidFill>
              </a:rPr>
              <a:t>Danger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32FF490-002E-48AD-9E3C-E0575074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34" y="1178261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 dirty="0">
                <a:solidFill>
                  <a:srgbClr val="A50021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7C03049-B98E-4BE6-B304-E551892D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322" y="1898986"/>
            <a:ext cx="221739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Response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225E643-00DD-4BD8-8041-D15623D29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322" y="3483311"/>
            <a:ext cx="2076286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Airway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E05EA098-F9BF-447F-AAFB-CCC8858E6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784" y="4215148"/>
            <a:ext cx="2245091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Breathing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98FFAF4-667A-4FA3-9468-9D3DF41A0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323" y="4935873"/>
            <a:ext cx="118446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CPR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9AE7A47A-F4A2-4BAE-9C93-915DEC5FD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046" y="5647073"/>
            <a:ext cx="328095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Defibrillation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4129037A-9572-44AF-B80D-DDFCE757C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34" y="1898986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 dirty="0">
                <a:solidFill>
                  <a:srgbClr val="A50021"/>
                </a:solidFill>
                <a:latin typeface="+mn-lt"/>
                <a:cs typeface="Arial" charset="0"/>
              </a:rPr>
              <a:t>R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ED9B6606-886A-4CE4-9BE7-72D74F540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34" y="2689561"/>
            <a:ext cx="504825" cy="576262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6F6293F7-526B-4EAC-8870-59ED6D00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34" y="3483311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A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E899045B-9205-432E-B6CB-FC02DF4A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34" y="4202448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B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E16E5D8B-A6B9-4CC5-AFD2-C45F8DF7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34" y="4923173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C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E72C2203-344F-4D48-BEBF-89FFA8687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34" y="5643898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F67F5DF6-091C-45F1-A80A-8BE24097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322" y="2681623"/>
            <a:ext cx="3623499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Send for 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03609-CC4A-4B35-B56E-DC16B70B4492}"/>
              </a:ext>
            </a:extLst>
          </p:cNvPr>
          <p:cNvSpPr txBox="1"/>
          <p:nvPr/>
        </p:nvSpPr>
        <p:spPr>
          <a:xfrm>
            <a:off x="3144071" y="4931124"/>
            <a:ext cx="585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Unconscious, non-breathing casualty</a:t>
            </a:r>
          </a:p>
        </p:txBody>
      </p:sp>
    </p:spTree>
    <p:extLst>
      <p:ext uri="{BB962C8B-B14F-4D97-AF65-F5344CB8AC3E}">
        <p14:creationId xmlns:p14="http://schemas.microsoft.com/office/powerpoint/2010/main" val="15451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CPR / 3 / Breathing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604" y="1789288"/>
            <a:ext cx="3193619" cy="3646311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Look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Listen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Feel</a:t>
            </a:r>
            <a:endParaRPr lang="en-GB" sz="1800" dirty="0">
              <a:solidFill>
                <a:srgbClr val="A50021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en-GB" dirty="0"/>
              <a:t>If not breathing normally start CPR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 algn="ctr"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b="1" dirty="0">
                <a:solidFill>
                  <a:srgbClr val="A50021"/>
                </a:solidFill>
                <a:cs typeface="Arial" charset="0"/>
              </a:rPr>
              <a:t>An occasional gasping breath is </a:t>
            </a:r>
            <a:r>
              <a:rPr lang="en-GB" altLang="en-US" b="1" u="sng" dirty="0">
                <a:solidFill>
                  <a:srgbClr val="A50021"/>
                </a:solidFill>
                <a:cs typeface="Arial" charset="0"/>
              </a:rPr>
              <a:t>not</a:t>
            </a:r>
            <a:r>
              <a:rPr lang="en-GB" altLang="en-US" b="1" dirty="0">
                <a:solidFill>
                  <a:srgbClr val="A50021"/>
                </a:solidFill>
                <a:cs typeface="Arial" charset="0"/>
              </a:rPr>
              <a:t> adequate breathing!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F2D29-59C9-4061-8344-CC3E060CC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2"/>
          <a:stretch/>
        </p:blipFill>
        <p:spPr>
          <a:xfrm>
            <a:off x="4139467" y="1109609"/>
            <a:ext cx="5004533" cy="57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96604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6090357" cy="466107"/>
          </a:xfrm>
        </p:spPr>
        <p:txBody>
          <a:bodyPr>
            <a:normAutofit/>
          </a:bodyPr>
          <a:lstStyle/>
          <a:p>
            <a:r>
              <a:rPr lang="en-AU" dirty="0"/>
              <a:t>CPR/ 4 / Anatomy and physiology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D714A-2986-4938-AD94-F01E5192B8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5358262" cy="55647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29A568-464A-483D-8ED8-055F2F00E237}"/>
              </a:ext>
            </a:extLst>
          </p:cNvPr>
          <p:cNvSpPr/>
          <p:nvPr/>
        </p:nvSpPr>
        <p:spPr>
          <a:xfrm>
            <a:off x="5358262" y="1941884"/>
            <a:ext cx="36110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dirty="0"/>
              <a:t>Three body systems: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Respiratory system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Circulatory system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Nervous system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r>
              <a:rPr lang="en-AU" sz="2000" dirty="0"/>
              <a:t>CPR achieves this by:</a:t>
            </a:r>
          </a:p>
          <a:p>
            <a:pPr marL="74295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Chest compressions and </a:t>
            </a:r>
          </a:p>
          <a:p>
            <a:pPr marL="74295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breathing into the casualty’s lungs.</a:t>
            </a:r>
          </a:p>
        </p:txBody>
      </p:sp>
    </p:spTree>
    <p:extLst>
      <p:ext uri="{BB962C8B-B14F-4D97-AF65-F5344CB8AC3E}">
        <p14:creationId xmlns:p14="http://schemas.microsoft.com/office/powerpoint/2010/main" val="9014190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CPR / 5 / Cardiopulmonary resuscitation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280" y="2422958"/>
            <a:ext cx="3081491" cy="2950426"/>
          </a:xfrm>
        </p:spPr>
        <p:txBody>
          <a:bodyPr>
            <a:noAutofit/>
          </a:bodyPr>
          <a:lstStyle/>
          <a:p>
            <a:pPr>
              <a:buSzPct val="75000"/>
              <a:defRPr/>
            </a:pPr>
            <a:r>
              <a:rPr lang="en-GB" dirty="0">
                <a:cs typeface="Arial" charset="0"/>
              </a:rPr>
              <a:t>Commence CPR</a:t>
            </a:r>
          </a:p>
          <a:p>
            <a:pPr>
              <a:buSzPct val="75000"/>
              <a:defRPr/>
            </a:pPr>
            <a:endParaRPr lang="en-GB" dirty="0">
              <a:cs typeface="Arial" charset="0"/>
            </a:endParaRPr>
          </a:p>
          <a:p>
            <a:pPr marL="342900" indent="-342900">
              <a:buSzPct val="75000"/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charset="0"/>
              </a:rPr>
              <a:t>30 compressions : 2 breaths 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  <a:defRPr/>
            </a:pPr>
            <a:endParaRPr lang="en-GB" dirty="0">
              <a:cs typeface="Arial" charset="0"/>
            </a:endParaRPr>
          </a:p>
          <a:p>
            <a:pPr marL="342900" indent="-342900">
              <a:buSzPct val="75000"/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charset="0"/>
              </a:rPr>
              <a:t>at a rate of 100-120 compressions per minute</a:t>
            </a:r>
          </a:p>
          <a:p>
            <a:pPr marL="800100" lvl="1">
              <a:spcBef>
                <a:spcPts val="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436678-0C5F-458B-B02D-0CDDBF295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8" descr="P:\!IMAGE LIBRARY\iStock Images\shutterstock_132618497.jpg">
            <a:extLst>
              <a:ext uri="{FF2B5EF4-FFF2-40B4-BE49-F238E27FC236}">
                <a16:creationId xmlns:a16="http://schemas.microsoft.com/office/drawing/2014/main" id="{E95FD234-6999-4615-8705-ECEB89C4C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2663" y="1078787"/>
            <a:ext cx="4720771" cy="57792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CPR / 6 / Compressions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8200" y="2573543"/>
            <a:ext cx="3417301" cy="2311965"/>
          </a:xfrm>
        </p:spPr>
        <p:txBody>
          <a:bodyPr>
            <a:noAutofit/>
          </a:bodyPr>
          <a:lstStyle/>
          <a:p>
            <a:pPr marL="457200" indent="-457200">
              <a:spcBef>
                <a:spcPts val="1750"/>
              </a:spcBef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Lower half of the breastbone in the         centre of the chest.</a:t>
            </a:r>
          </a:p>
          <a:p>
            <a:pPr marL="457200" indent="-457200">
              <a:spcBef>
                <a:spcPts val="1750"/>
              </a:spcBef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Compress about one third (1/3) the depth of the chest.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90BA7-8579-41D6-B999-5C868C732D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8" descr="P:\!IMAGE LIBRARY\iStock Images\shutterstock_133044344.jpg">
            <a:extLst>
              <a:ext uri="{FF2B5EF4-FFF2-40B4-BE49-F238E27FC236}">
                <a16:creationId xmlns:a16="http://schemas.microsoft.com/office/drawing/2014/main" id="{79708E3D-CC1E-47E2-8E3F-2A74D6958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76737"/>
            <a:ext cx="4572000" cy="450521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34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DF14F-0FD7-4D37-99EB-BBB06D3798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792" y="2672862"/>
            <a:ext cx="5706207" cy="38041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CPR / 7 / Breaths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212" y="1647930"/>
            <a:ext cx="3869063" cy="362946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charset="0"/>
              </a:rPr>
              <a:t>Tilt the head back, lift the chin.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charset="0"/>
              </a:rPr>
              <a:t>Blow into casualty's mouth.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charset="0"/>
              </a:rPr>
              <a:t>Blow a second (2</a:t>
            </a:r>
            <a:r>
              <a:rPr lang="en-GB" altLang="en-US" baseline="30000" dirty="0">
                <a:cs typeface="Arial" charset="0"/>
              </a:rPr>
              <a:t>nd</a:t>
            </a:r>
            <a:r>
              <a:rPr lang="en-GB" altLang="en-US" dirty="0">
                <a:cs typeface="Arial" charset="0"/>
              </a:rPr>
              <a:t>) breath and watch for chest to rise and fall.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charset="0"/>
              </a:rPr>
              <a:t>Unable or unwilling to give mouth to mouth?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altLang="en-US" sz="2000" dirty="0">
                <a:cs typeface="Arial" charset="0"/>
              </a:rPr>
              <a:t>give compressions only.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6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BE36CDE8-434B-4F5B-9E96-B655DFDC3365}"/>
              </a:ext>
            </a:extLst>
          </p:cNvPr>
          <p:cNvSpPr/>
          <p:nvPr/>
        </p:nvSpPr>
        <p:spPr>
          <a:xfrm>
            <a:off x="2979506" y="1736333"/>
            <a:ext cx="2568539" cy="75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Asthma and Anaphylaxis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366C86D5-CDC0-498C-AAAB-9F9013E1B97F}"/>
              </a:ext>
            </a:extLst>
          </p:cNvPr>
          <p:cNvSpPr/>
          <p:nvPr/>
        </p:nvSpPr>
        <p:spPr>
          <a:xfrm>
            <a:off x="2979505" y="3950414"/>
            <a:ext cx="2568539" cy="84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Anaphylaxis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5467D5CF-7B63-4337-A1B1-D9FFEAC7AE9D}"/>
              </a:ext>
            </a:extLst>
          </p:cNvPr>
          <p:cNvSpPr/>
          <p:nvPr/>
        </p:nvSpPr>
        <p:spPr>
          <a:xfrm>
            <a:off x="2979504" y="2843373"/>
            <a:ext cx="2568539" cy="75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Asthma</a:t>
            </a:r>
          </a:p>
        </p:txBody>
      </p:sp>
    </p:spTree>
    <p:extLst>
      <p:ext uri="{BB962C8B-B14F-4D97-AF65-F5344CB8AC3E}">
        <p14:creationId xmlns:p14="http://schemas.microsoft.com/office/powerpoint/2010/main" val="2125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CPR / 8 / Breaths – mouth to nose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1445" y="2556125"/>
            <a:ext cx="3450765" cy="23119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Clr>
                <a:srgbClr val="0000FF"/>
              </a:buClr>
            </a:pPr>
            <a:r>
              <a:rPr lang="en-GB" altLang="en-US" dirty="0"/>
              <a:t>Used when</a:t>
            </a:r>
          </a:p>
          <a:p>
            <a:pPr marL="342900" indent="-342900">
              <a:lnSpc>
                <a:spcPct val="12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</a:rPr>
              <a:t>Jaw and/or teeth are broken.</a:t>
            </a:r>
          </a:p>
          <a:p>
            <a:pPr marL="342900" indent="-342900">
              <a:lnSpc>
                <a:spcPct val="12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</a:rPr>
              <a:t>Jaw is tightly clenched.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54F8D5A-AE93-455F-BA82-0AA9694CAB7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33275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CPR / 9 / Breaths – mouth to mask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1" y="2429917"/>
            <a:ext cx="3945276" cy="2324963"/>
          </a:xfrm>
        </p:spPr>
        <p:txBody>
          <a:bodyPr>
            <a:noAutofit/>
          </a:bodyPr>
          <a:lstStyle/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altLang="en-US" dirty="0"/>
              <a:t>Avoids mouth-to-mouth contact.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altLang="en-US" dirty="0"/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altLang="en-US" dirty="0"/>
              <a:t>Do not delay to get a mask.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AF789-EBCC-4951-B297-68B720E5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985" y="1113670"/>
            <a:ext cx="4591095" cy="532196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563558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CPR / 10 / Drowning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1446" y="1924595"/>
            <a:ext cx="2908486" cy="29434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dirty="0"/>
              <a:t>Drowning – breathing difficulties from immersion in liquid.</a:t>
            </a:r>
          </a:p>
          <a:p>
            <a:pPr>
              <a:defRPr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dirty="0"/>
              <a:t>Never attempt a rescue beyond your swimming ability.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dirty="0"/>
              <a:t>Every second is vital!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Call triple zero (000)</a:t>
            </a:r>
            <a:r>
              <a:rPr lang="en-AU" dirty="0"/>
              <a:t>.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7" name="Picture 7" descr="P:\!IMAGE LIBRARY\iStock Images\shutterstock_40212394.jpg">
            <a:extLst>
              <a:ext uri="{FF2B5EF4-FFF2-40B4-BE49-F238E27FC236}">
                <a16:creationId xmlns:a16="http://schemas.microsoft.com/office/drawing/2014/main" id="{2B38D1D3-86F8-43E8-A495-16E9E3AD257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39" y="755153"/>
            <a:ext cx="4557712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CPR / 11 / Drowning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006" y="2760842"/>
            <a:ext cx="3270851" cy="1201557"/>
          </a:xfrm>
        </p:spPr>
        <p:txBody>
          <a:bodyPr>
            <a:noAutofit/>
          </a:bodyPr>
          <a:lstStyle/>
          <a:p>
            <a:r>
              <a:rPr lang="en-AU" altLang="en-US" b="1" dirty="0"/>
              <a:t>Management</a:t>
            </a:r>
          </a:p>
          <a:p>
            <a:pPr lvl="1">
              <a:buFont typeface="Arial" charset="0"/>
              <a:buChar char="•"/>
            </a:pPr>
            <a:r>
              <a:rPr lang="en-AU" altLang="en-US" dirty="0"/>
              <a:t>DRSABCD</a:t>
            </a:r>
          </a:p>
        </p:txBody>
      </p:sp>
      <p:pic>
        <p:nvPicPr>
          <p:cNvPr id="6" name="Picture 4" descr="3-19">
            <a:extLst>
              <a:ext uri="{FF2B5EF4-FFF2-40B4-BE49-F238E27FC236}">
                <a16:creationId xmlns:a16="http://schemas.microsoft.com/office/drawing/2014/main" id="{C9919B23-1FDC-4E68-9385-91D77302A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3920" y="750737"/>
            <a:ext cx="4450080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022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/>
              <a:t>CPR / 12 / Remember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5903AF-ECCE-4D32-98FE-4092F274F0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1988" y="2342606"/>
            <a:ext cx="7020023" cy="2450945"/>
          </a:xfrm>
        </p:spPr>
        <p:txBody>
          <a:bodyPr>
            <a:normAutofit fontScale="92500" lnSpcReduction="20000"/>
          </a:bodyPr>
          <a:lstStyle/>
          <a:p>
            <a:pPr lvl="1" algn="ctr">
              <a:spcBef>
                <a:spcPts val="800"/>
              </a:spcBef>
              <a:buNone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sz="4400" b="1" dirty="0">
                <a:solidFill>
                  <a:srgbClr val="C00000"/>
                </a:solidFill>
              </a:rPr>
              <a:t>Any attempt at resuscitation is better than no resuscitation </a:t>
            </a:r>
          </a:p>
          <a:p>
            <a:pPr lvl="1" algn="ctr">
              <a:spcBef>
                <a:spcPts val="800"/>
              </a:spcBef>
              <a:buNone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endParaRPr lang="en-GB" altLang="en-US" sz="3200" dirty="0"/>
          </a:p>
          <a:p>
            <a:pPr lvl="1" algn="ctr">
              <a:spcBef>
                <a:spcPts val="800"/>
              </a:spcBef>
              <a:buNone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en-US" sz="3200" i="1" dirty="0"/>
              <a:t>Australian Resuscitation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Defibrillation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EF5EB-F70F-402D-9EBB-DBCA0DB7ABD0}"/>
              </a:ext>
            </a:extLst>
          </p:cNvPr>
          <p:cNvSpPr/>
          <p:nvPr/>
        </p:nvSpPr>
        <p:spPr>
          <a:xfrm>
            <a:off x="297951" y="2151727"/>
            <a:ext cx="3976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Chain of Survival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AED = Automated External Defibrillator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Describe an AED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How to use an AED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C11E553-0EC6-4419-979D-D43CCE7D47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4568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6090357" cy="466107"/>
          </a:xfrm>
        </p:spPr>
        <p:txBody>
          <a:bodyPr>
            <a:normAutofit/>
          </a:bodyPr>
          <a:lstStyle/>
          <a:p>
            <a:r>
              <a:rPr lang="en-AU" dirty="0"/>
              <a:t>Defibrillation / 2 / The chain of survival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D121C-2D78-494B-8247-D53C4E5B42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2102"/>
            <a:ext cx="9144000" cy="45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Defibrillation / 3 / Defibrillation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6612" y="2002971"/>
            <a:ext cx="3649986" cy="313410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dirty="0">
                <a:cs typeface="Arial" charset="0"/>
              </a:rPr>
              <a:t>Sudden cardiac arrest.</a:t>
            </a:r>
          </a:p>
          <a:p>
            <a:pPr>
              <a:spcBef>
                <a:spcPts val="600"/>
              </a:spcBef>
              <a:defRPr/>
            </a:pPr>
            <a:r>
              <a:rPr lang="en-GB" dirty="0"/>
              <a:t>Help re-establish normality in a heart having irregular rhythms.</a:t>
            </a:r>
          </a:p>
          <a:p>
            <a:pPr>
              <a:defRPr/>
            </a:pPr>
            <a:endParaRPr lang="en-GB" dirty="0">
              <a:cs typeface="Arial" charset="0"/>
            </a:endParaRPr>
          </a:p>
          <a:p>
            <a:pPr>
              <a:defRPr/>
            </a:pPr>
            <a:r>
              <a:rPr lang="en-GB" dirty="0">
                <a:cs typeface="Arial" charset="0"/>
              </a:rPr>
              <a:t>Defibrillator:</a:t>
            </a:r>
          </a:p>
          <a:p>
            <a:pPr marL="914400" lvl="1" indent="-5143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cs typeface="Arial" charset="0"/>
              </a:rPr>
              <a:t>Attach it.</a:t>
            </a:r>
          </a:p>
          <a:p>
            <a:pPr marL="914400" lvl="1" indent="-5143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cs typeface="Arial" charset="0"/>
              </a:rPr>
              <a:t>Follow the machine prompts.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E79D46B-29E7-49E7-9A4A-16C283F7A4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30" y="763862"/>
            <a:ext cx="4557712" cy="6107263"/>
          </a:xfrm>
        </p:spPr>
      </p:pic>
    </p:spTree>
    <p:extLst>
      <p:ext uri="{BB962C8B-B14F-4D97-AF65-F5344CB8AC3E}">
        <p14:creationId xmlns:p14="http://schemas.microsoft.com/office/powerpoint/2010/main" val="2840078080"/>
      </p:ext>
    </p:extLst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Defibrillation / 4 / Under the age of 8 or 25kg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464" y="2438626"/>
            <a:ext cx="3305685" cy="1576025"/>
          </a:xfrm>
        </p:spPr>
        <p:txBody>
          <a:bodyPr>
            <a:noAutofit/>
          </a:bodyPr>
          <a:lstStyle/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AU" altLang="en-US" dirty="0"/>
              <a:t>Use paediatric pads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AU" altLang="en-US" dirty="0"/>
              <a:t>Position one pad in the middle of the chest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AU" altLang="en-US" dirty="0"/>
              <a:t>Place second pad on the back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EA008-5D56-4C7D-B68B-9AADE611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998" y="2127956"/>
            <a:ext cx="4554969" cy="29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3667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Defibrillation </a:t>
            </a:r>
            <a:r>
              <a:rPr lang="en-AU"/>
              <a:t>/ 5 / St </a:t>
            </a:r>
            <a:r>
              <a:rPr lang="en-AU" dirty="0"/>
              <a:t>John action plan</a:t>
            </a:r>
            <a:endParaRPr lang="en-US" dirty="0"/>
          </a:p>
          <a:p>
            <a:endParaRPr lang="en-US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8610B11E-A508-41A7-B958-8ECA25EC5C4C}"/>
              </a:ext>
            </a:extLst>
          </p:cNvPr>
          <p:cNvSpPr txBox="1">
            <a:spLocks noChangeArrowheads="1"/>
          </p:cNvSpPr>
          <p:nvPr/>
        </p:nvSpPr>
        <p:spPr>
          <a:xfrm>
            <a:off x="1583336" y="1175616"/>
            <a:ext cx="1971676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kern="1200" dirty="0" smtClean="0">
                <a:solidFill>
                  <a:srgbClr val="DBDBDB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kern="12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0" kern="1200" smtClean="0">
                <a:solidFill>
                  <a:srgbClr val="696969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AU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b="0" dirty="0">
                <a:solidFill>
                  <a:schemeClr val="tx1"/>
                </a:solidFill>
              </a:rPr>
              <a:t>Danger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950956E4-B1D3-446E-94CA-F92CE874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72" y="1164504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 dirty="0">
                <a:solidFill>
                  <a:srgbClr val="A50021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096B8060-EECA-4E6D-82BC-2D6F29147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560" y="1885229"/>
            <a:ext cx="221739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Response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432AFDFA-644B-4151-8315-B98813BAA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560" y="3469554"/>
            <a:ext cx="2076286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Airway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9C1E8A06-02F9-4C7C-9C08-1C11F43C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022" y="4201391"/>
            <a:ext cx="2245091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Breathing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FA2FD772-AF86-4F2F-84D0-DBB6B690A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561" y="4922116"/>
            <a:ext cx="118446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CPR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2B2D8D3A-5FBF-4D67-B731-1258C5159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284" y="5633316"/>
            <a:ext cx="376800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Defibrillation</a:t>
            </a:r>
            <a:endParaRPr lang="en-GB" alt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DE305E1D-07C7-4769-AB5D-151D7A20E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72" y="1885229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 dirty="0">
                <a:solidFill>
                  <a:srgbClr val="A50021"/>
                </a:solidFill>
                <a:latin typeface="+mn-lt"/>
                <a:cs typeface="Arial" charset="0"/>
              </a:rPr>
              <a:t>R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79FD8ACE-7A19-4F92-A63F-2AABFD41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72" y="2675804"/>
            <a:ext cx="504825" cy="576262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FABE4046-D106-4FBD-B7F9-A51C04337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72" y="3469554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A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F7658C68-6440-41F5-B3F6-1F82B212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72" y="4188691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B</a:t>
            </a: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78E18B11-20FD-4A74-9BF2-DD020A5F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72" y="4909416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C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3BC8489E-3705-4A55-BECB-041E65BB6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72" y="5630141"/>
            <a:ext cx="504825" cy="574675"/>
          </a:xfrm>
          <a:prstGeom prst="rect">
            <a:avLst/>
          </a:prstGeom>
          <a:noFill/>
          <a:ln w="5724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500"/>
              </a:spcBef>
              <a:buClr>
                <a:srgbClr val="A50021"/>
              </a:buClr>
              <a:buFont typeface="Trebuchet MS" pitchFamily="34" charset="0"/>
              <a:buNone/>
              <a:defRPr/>
            </a:pPr>
            <a:r>
              <a:rPr lang="en-GB" sz="3200" b="1">
                <a:solidFill>
                  <a:srgbClr val="A50021"/>
                </a:solidFill>
                <a:latin typeface="+mn-lt"/>
                <a:cs typeface="Arial" charset="0"/>
              </a:rPr>
              <a:t>D</a:t>
            </a:r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616BAC2-E748-4CF4-B113-DAC121D8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560" y="2667866"/>
            <a:ext cx="372672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200" dirty="0">
                <a:solidFill>
                  <a:srgbClr val="000000"/>
                </a:solidFill>
                <a:latin typeface="+mn-lt"/>
              </a:rPr>
              <a:t>Send for help</a:t>
            </a:r>
          </a:p>
        </p:txBody>
      </p:sp>
    </p:spTree>
    <p:extLst>
      <p:ext uri="{BB962C8B-B14F-4D97-AF65-F5344CB8AC3E}">
        <p14:creationId xmlns:p14="http://schemas.microsoft.com/office/powerpoint/2010/main" val="908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952" y="2072081"/>
            <a:ext cx="3724712" cy="3179427"/>
          </a:xfrm>
        </p:spPr>
        <p:txBody>
          <a:bodyPr>
            <a:normAutofit/>
          </a:bodyPr>
          <a:lstStyle/>
          <a:p>
            <a:r>
              <a:rPr lang="en-AU" dirty="0">
                <a:hlinkClick r:id="" action="ppaction://customshow?id=28&amp;return=true"/>
              </a:rPr>
              <a:t>Topics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&amp;return=true"/>
              </a:rPr>
              <a:t>Infection Control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4&amp;return=true"/>
              </a:rPr>
              <a:t>Unconscious breathing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5&amp;return=true"/>
              </a:rPr>
              <a:t>Resuscitation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6&amp;return=true"/>
              </a:rPr>
              <a:t>Defibrillation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CPR – Half day</a:t>
            </a: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10868FD8-35B9-4554-8004-2E4181335E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888"/>
            <a:ext cx="4557712" cy="6107112"/>
          </a:xfrm>
        </p:spPr>
      </p:pic>
    </p:spTree>
    <p:extLst>
      <p:ext uri="{BB962C8B-B14F-4D97-AF65-F5344CB8AC3E}">
        <p14:creationId xmlns:p14="http://schemas.microsoft.com/office/powerpoint/2010/main" val="10114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Choking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EF5EB-F70F-402D-9EBB-DBCA0DB7ABD0}"/>
              </a:ext>
            </a:extLst>
          </p:cNvPr>
          <p:cNvSpPr/>
          <p:nvPr/>
        </p:nvSpPr>
        <p:spPr>
          <a:xfrm>
            <a:off x="565078" y="2151727"/>
            <a:ext cx="3626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Identify choking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Manage choking adult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Manage choking child</a:t>
            </a:r>
          </a:p>
        </p:txBody>
      </p:sp>
      <p:pic>
        <p:nvPicPr>
          <p:cNvPr id="12" name="Picture 7" descr="P:\!IMAGE LIBRARY\iStock Images\iStock_000019899088Medium.jpg">
            <a:extLst>
              <a:ext uri="{FF2B5EF4-FFF2-40B4-BE49-F238E27FC236}">
                <a16:creationId xmlns:a16="http://schemas.microsoft.com/office/drawing/2014/main" id="{3FEEED29-A869-4CB3-B678-A281B2857B5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98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Choking / 2 / Signs and symptoms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5822" y="1026926"/>
            <a:ext cx="4034066" cy="3956039"/>
          </a:xfrm>
        </p:spPr>
        <p:txBody>
          <a:bodyPr>
            <a:noAutofit/>
          </a:bodyPr>
          <a:lstStyle/>
          <a:p>
            <a:r>
              <a:rPr lang="en-US" altLang="en-US" dirty="0"/>
              <a:t>Signs and symptoms include:</a:t>
            </a:r>
          </a:p>
          <a:p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Clutching the throat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Coughing, wheezing, gagging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Difficulty breathing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‘Crowing’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Blue in the face</a:t>
            </a:r>
          </a:p>
        </p:txBody>
      </p:sp>
      <p:pic>
        <p:nvPicPr>
          <p:cNvPr id="12" name="Picture 8" descr="P:\!IMAGE LIBRARY\iStock Images\shutterstock_127008554.jpg">
            <a:extLst>
              <a:ext uri="{FF2B5EF4-FFF2-40B4-BE49-F238E27FC236}">
                <a16:creationId xmlns:a16="http://schemas.microsoft.com/office/drawing/2014/main" id="{ED5B62EC-A009-45F1-A225-95323F86848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30" y="763862"/>
            <a:ext cx="4557712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Choking / 3 / Management - adult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419" y="1163548"/>
            <a:ext cx="3560828" cy="4530904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Get person to cough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Call triple zero (000)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/>
              <a:t>DRSABCD</a:t>
            </a: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Up to 5 back blows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Up to 5 chest thrusts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Repeat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12036-A1C6-442A-8C81-1241411528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727" y="750737"/>
            <a:ext cx="4071256" cy="61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97066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Choking / 4 / Management - infant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6112" y="1089061"/>
            <a:ext cx="3703786" cy="365711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Call triple zero (000)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DRSABCD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Up to 5 back blows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Up to 5 chest thrusts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altLang="en-US" dirty="0"/>
              <a:t>Repeat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6FD592-396F-4D51-80A9-4F5776F24F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30" y="763862"/>
            <a:ext cx="4557712" cy="6107263"/>
          </a:xfrm>
        </p:spPr>
      </p:pic>
    </p:spTree>
    <p:extLst>
      <p:ext uri="{BB962C8B-B14F-4D97-AF65-F5344CB8AC3E}">
        <p14:creationId xmlns:p14="http://schemas.microsoft.com/office/powerpoint/2010/main" val="4201170307"/>
      </p:ext>
    </p:extLst>
  </p:cSld>
  <p:clrMapOvr>
    <a:masterClrMapping/>
  </p:clrMapOvr>
  <p:transition spd="slow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First aid kits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9402" y="1515292"/>
            <a:ext cx="4037744" cy="4104672"/>
          </a:xfrm>
        </p:spPr>
        <p:txBody>
          <a:bodyPr>
            <a:noAutofit/>
          </a:bodyPr>
          <a:lstStyle/>
          <a:p>
            <a:pPr marL="361950" indent="-361950">
              <a:spcBef>
                <a:spcPct val="0"/>
              </a:spcBef>
              <a:buFontTx/>
              <a:buChar char="•"/>
            </a:pPr>
            <a:r>
              <a:rPr lang="en-US" altLang="en-US" dirty="0"/>
              <a:t>Home, car and workplace.</a:t>
            </a:r>
          </a:p>
          <a:p>
            <a:pPr marL="361950" indent="-361950"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pPr marL="361950" indent="-361950">
              <a:spcBef>
                <a:spcPct val="0"/>
              </a:spcBef>
              <a:buFontTx/>
              <a:buChar char="•"/>
            </a:pPr>
            <a:r>
              <a:rPr lang="en-US" altLang="en-US" dirty="0"/>
              <a:t>Required by legislation in workplaces.</a:t>
            </a:r>
          </a:p>
          <a:p>
            <a:pPr marL="361950" indent="-361950"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pPr marL="361950" indent="-361950">
              <a:spcBef>
                <a:spcPct val="0"/>
              </a:spcBef>
              <a:buFontTx/>
              <a:buChar char="•"/>
            </a:pPr>
            <a:r>
              <a:rPr lang="en-US" altLang="en-US" dirty="0"/>
              <a:t>Regularly check:</a:t>
            </a:r>
          </a:p>
          <a:p>
            <a:pPr marL="893763" lvl="1" indent="-352425">
              <a:spcBef>
                <a:spcPct val="0"/>
              </a:spcBef>
            </a:pPr>
            <a:r>
              <a:rPr lang="en-US" altLang="en-US" dirty="0"/>
              <a:t>Contents are clean.</a:t>
            </a:r>
          </a:p>
          <a:p>
            <a:pPr marL="893763" lvl="1" indent="-352425">
              <a:spcBef>
                <a:spcPct val="0"/>
              </a:spcBef>
            </a:pPr>
            <a:r>
              <a:rPr lang="en-US" altLang="en-US" dirty="0"/>
              <a:t>Contents in sealed packets.</a:t>
            </a:r>
          </a:p>
          <a:p>
            <a:pPr marL="893763" lvl="1" indent="-352425">
              <a:spcBef>
                <a:spcPct val="0"/>
              </a:spcBef>
            </a:pPr>
            <a:r>
              <a:rPr lang="en-US" altLang="en-US" dirty="0"/>
              <a:t>Expiry dates not exceeded.</a:t>
            </a:r>
          </a:p>
          <a:p>
            <a:pPr marL="893763" lvl="1" indent="-352425">
              <a:spcBef>
                <a:spcPct val="0"/>
              </a:spcBef>
            </a:pPr>
            <a:r>
              <a:rPr lang="en-US" altLang="en-US" dirty="0"/>
              <a:t>Used items are replaced.</a:t>
            </a:r>
            <a:endParaRPr lang="en-AU" altLang="en-US" dirty="0"/>
          </a:p>
          <a:p>
            <a:endParaRPr lang="en-US" alt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3151C7A-2837-4711-8E5A-EBDBFBD6B0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30" y="755153"/>
            <a:ext cx="4557712" cy="6107263"/>
          </a:xfr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AB0DA24-1497-4B8D-8646-AEC6F03F472A}"/>
              </a:ext>
            </a:extLst>
          </p:cNvPr>
          <p:cNvSpPr txBox="1"/>
          <p:nvPr/>
        </p:nvSpPr>
        <p:spPr>
          <a:xfrm>
            <a:off x="-26127" y="6595081"/>
            <a:ext cx="94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January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5992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Chest pain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EF5EB-F70F-402D-9EBB-DBCA0DB7ABD0}"/>
              </a:ext>
            </a:extLst>
          </p:cNvPr>
          <p:cNvSpPr/>
          <p:nvPr/>
        </p:nvSpPr>
        <p:spPr>
          <a:xfrm>
            <a:off x="667125" y="2578447"/>
            <a:ext cx="3008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Describe the causes of chest pain.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Manage a casualty with chest pain.</a:t>
            </a:r>
          </a:p>
        </p:txBody>
      </p:sp>
      <p:pic>
        <p:nvPicPr>
          <p:cNvPr id="7" name="Picture 8" descr="P:\!IMAGE LIBRARY\iStock Images\shutterstock_3614339.jpg">
            <a:extLst>
              <a:ext uri="{FF2B5EF4-FFF2-40B4-BE49-F238E27FC236}">
                <a16:creationId xmlns:a16="http://schemas.microsoft.com/office/drawing/2014/main" id="{D453689D-2D18-43A3-9E4E-BD71CD51629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4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Chest pain / 2 / Cardiac causes of chest pain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2738" y="2332681"/>
            <a:ext cx="3213286" cy="1995479"/>
          </a:xfrm>
        </p:spPr>
        <p:txBody>
          <a:bodyPr>
            <a:noAutofit/>
          </a:bodyPr>
          <a:lstStyle/>
          <a:p>
            <a:r>
              <a:rPr lang="en-AU" altLang="en-US" dirty="0"/>
              <a:t>Causes of chest pain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Angina – pain – low oxygen/narrowed arteries.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Heart Attack – no blood to heart muscle.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F41340-2A5C-4005-B21F-BA3E2062B0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F182FBE-B119-42D5-A429-643C0167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896" y="1229969"/>
            <a:ext cx="2871634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6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Chest pain / 3 / Signs and symptoms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464" y="2438626"/>
            <a:ext cx="3305685" cy="2176917"/>
          </a:xfrm>
        </p:spPr>
        <p:txBody>
          <a:bodyPr>
            <a:noAutofit/>
          </a:bodyPr>
          <a:lstStyle/>
          <a:p>
            <a:r>
              <a:rPr lang="en-AU" altLang="en-US" dirty="0"/>
              <a:t>Signs and symptoms include: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Pain in </a:t>
            </a:r>
            <a:r>
              <a:rPr lang="en-US" altLang="en-US" dirty="0" err="1"/>
              <a:t>centre</a:t>
            </a:r>
            <a:r>
              <a:rPr lang="en-US" altLang="en-US" dirty="0"/>
              <a:t> of the chest.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Pain can also be in the shoulders, back, neck and/or jaw.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Angina – typically only lasts minutes.</a:t>
            </a:r>
          </a:p>
          <a:p>
            <a:pPr>
              <a:spcBef>
                <a:spcPts val="700"/>
              </a:spcBef>
              <a:tabLst>
                <a:tab pos="569913" algn="l"/>
                <a:tab pos="7112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  <p:pic>
        <p:nvPicPr>
          <p:cNvPr id="5" name="Picture 8" descr="P:\!IMAGE LIBRARY\iStock Images\shutterstock_17103868.jpg">
            <a:extLst>
              <a:ext uri="{FF2B5EF4-FFF2-40B4-BE49-F238E27FC236}">
                <a16:creationId xmlns:a16="http://schemas.microsoft.com/office/drawing/2014/main" id="{14F9625D-4B44-4555-8FF3-006164AE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337" y="750737"/>
            <a:ext cx="4432663" cy="664899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08297"/>
      </p:ext>
    </p:extLst>
  </p:cSld>
  <p:clrMapOvr>
    <a:masterClrMapping/>
  </p:clrMapOvr>
  <p:transition spd="slow">
    <p:push dir="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4955823" cy="466107"/>
          </a:xfrm>
        </p:spPr>
        <p:txBody>
          <a:bodyPr>
            <a:normAutofit/>
          </a:bodyPr>
          <a:lstStyle/>
          <a:p>
            <a:r>
              <a:rPr lang="en-AU" dirty="0"/>
              <a:t>Chest pain / 4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A98021-CD94-4AC4-9B06-23222122F8FD}"/>
              </a:ext>
            </a:extLst>
          </p:cNvPr>
          <p:cNvSpPr/>
          <p:nvPr/>
        </p:nvSpPr>
        <p:spPr>
          <a:xfrm>
            <a:off x="770709" y="1943978"/>
            <a:ext cx="304364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/>
              <a:t>Had it before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Stop and rest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Give angina medication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Repeat if symptoms not relieved in 5 minutes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If not relieved within 10 minutes, call triple zero (000) for an ambulance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300mg Aspirin*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116B0-1E44-471B-BC8E-72103FAEF612}"/>
              </a:ext>
            </a:extLst>
          </p:cNvPr>
          <p:cNvSpPr/>
          <p:nvPr/>
        </p:nvSpPr>
        <p:spPr>
          <a:xfrm>
            <a:off x="4955822" y="1943978"/>
            <a:ext cx="304364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/>
              <a:t>Not had it before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Stop and rest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Call an ambulance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300mg Aspirin* 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Monitor vital signs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sz="2000" dirty="0"/>
              <a:t>Fetch AED if available</a:t>
            </a:r>
          </a:p>
          <a:p>
            <a:pPr marL="342900" indent="-342900">
              <a:spcBef>
                <a:spcPts val="600"/>
              </a:spcBef>
              <a:buFont typeface="Times New Roman" pitchFamily="18" charset="0"/>
              <a:buChar char="•"/>
              <a:defRPr/>
            </a:pPr>
            <a:endParaRPr lang="en-US" sz="2000" dirty="0"/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* Unless casualty is allergic to aspirin or their doctor has warned them against taking aspirin.</a:t>
            </a:r>
          </a:p>
        </p:txBody>
      </p:sp>
    </p:spTree>
    <p:extLst>
      <p:ext uri="{BB962C8B-B14F-4D97-AF65-F5344CB8AC3E}">
        <p14:creationId xmlns:p14="http://schemas.microsoft.com/office/powerpoint/2010/main" val="258568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Stroke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EF5EB-F70F-402D-9EBB-DBCA0DB7ABD0}"/>
              </a:ext>
            </a:extLst>
          </p:cNvPr>
          <p:cNvSpPr/>
          <p:nvPr/>
        </p:nvSpPr>
        <p:spPr>
          <a:xfrm>
            <a:off x="1571945" y="1401232"/>
            <a:ext cx="6569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600" dirty="0"/>
              <a:t>FACE    ARMS   SPEECH  TIME</a:t>
            </a:r>
          </a:p>
        </p:txBody>
      </p:sp>
      <p:pic>
        <p:nvPicPr>
          <p:cNvPr id="10" name="Picture 2" descr="http://strokefoundation.com.au/site/media/banner-fire-in-the-brain-2012.jpg">
            <a:extLst>
              <a:ext uri="{FF2B5EF4-FFF2-40B4-BE49-F238E27FC236}">
                <a16:creationId xmlns:a16="http://schemas.microsoft.com/office/drawing/2014/main" id="{62993E47-E3D8-41A3-821B-0E985519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65" y="2343160"/>
            <a:ext cx="7011988" cy="28765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699394F3-F768-42DE-AFCB-EA9D94E6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918" y="5272698"/>
            <a:ext cx="3350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AU" altLang="en-US" sz="1000" dirty="0">
                <a:solidFill>
                  <a:schemeClr val="tx1"/>
                </a:solidFill>
                <a:latin typeface="+mn-lt"/>
              </a:rPr>
              <a:t>Image courtesy of the Stroke Foundation</a:t>
            </a:r>
          </a:p>
        </p:txBody>
      </p:sp>
    </p:spTree>
    <p:extLst>
      <p:ext uri="{BB962C8B-B14F-4D97-AF65-F5344CB8AC3E}">
        <p14:creationId xmlns:p14="http://schemas.microsoft.com/office/powerpoint/2010/main" val="22394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>
                <a:hlinkClick r:id="" action="ppaction://customshow?id=29&amp;return=true"/>
              </a:rPr>
              <a:t>Topics</a:t>
            </a:r>
            <a:endParaRPr lang="en-AU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DRSABCD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CPR – Two hours (with pre-work)</a:t>
            </a: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10868FD8-35B9-4554-8004-2E4181335E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888"/>
            <a:ext cx="4557712" cy="6107112"/>
          </a:xfrm>
        </p:spPr>
      </p:pic>
    </p:spTree>
    <p:extLst>
      <p:ext uri="{BB962C8B-B14F-4D97-AF65-F5344CB8AC3E}">
        <p14:creationId xmlns:p14="http://schemas.microsoft.com/office/powerpoint/2010/main" val="20941707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Stroke / 2 / Signs and symptoms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1870" y="2097549"/>
            <a:ext cx="4119937" cy="1995479"/>
          </a:xfrm>
        </p:spPr>
        <p:txBody>
          <a:bodyPr>
            <a:no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altLang="en-US" b="1" dirty="0"/>
              <a:t>Signs and symptoms include: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dirty="0"/>
              <a:t>Altered consciousness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dirty="0"/>
              <a:t>Difficulty speaking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dirty="0"/>
              <a:t>Weakness or paralysis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dirty="0"/>
              <a:t>Numbness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dirty="0"/>
              <a:t>Dizziness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dirty="0"/>
              <a:t>Disturbed vision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dirty="0"/>
              <a:t>Loss of balance</a:t>
            </a:r>
          </a:p>
          <a:p>
            <a:pPr marL="342900" indent="-342900">
              <a:spcBef>
                <a:spcPct val="0"/>
              </a:spcBef>
              <a:buFont typeface="Times New Roman" pitchFamily="18" charset="0"/>
              <a:buChar char="•"/>
            </a:pPr>
            <a:r>
              <a:rPr lang="en-US" altLang="en-US" dirty="0"/>
              <a:t>Confusion.</a:t>
            </a:r>
            <a:endParaRPr lang="en-AU" altLang="en-US" dirty="0"/>
          </a:p>
        </p:txBody>
      </p:sp>
      <p:pic>
        <p:nvPicPr>
          <p:cNvPr id="13" name="Picture 7" descr="P:\!IMAGE LIBRARY\iStock Images\Stock images\shutterstock_133427270.jpg">
            <a:extLst>
              <a:ext uri="{FF2B5EF4-FFF2-40B4-BE49-F238E27FC236}">
                <a16:creationId xmlns:a16="http://schemas.microsoft.com/office/drawing/2014/main" id="{64F51D9A-3B16-42CB-B845-6938D3BD1DD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30" y="755153"/>
            <a:ext cx="4557712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Stroke/ 3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881" y="2020615"/>
            <a:ext cx="3950119" cy="3213236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AU" altLang="en-US" b="1" dirty="0"/>
              <a:t>Management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dirty="0"/>
              <a:t>DRSABCD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dirty="0"/>
              <a:t>Seek triple zero (000)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dirty="0"/>
              <a:t>Reassure the casualty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dirty="0"/>
              <a:t>Ensure an open airway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dirty="0"/>
              <a:t>Support head and shoulders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dirty="0"/>
              <a:t>Maintain body temperature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AU" altLang="en-US" dirty="0"/>
              <a:t>Loosen tight clothing.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2D5B2-3DBA-4B1D-9CFB-E6C8FB528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331" y="750737"/>
            <a:ext cx="4641669" cy="62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2141"/>
      </p:ext>
    </p:extLst>
  </p:cSld>
  <p:clrMapOvr>
    <a:masterClrMapping/>
  </p:clrMapOvr>
  <p:transition spd="slow">
    <p:push dir="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Asthma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287676" y="2229620"/>
            <a:ext cx="37500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Causes of Asthma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Signs and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Manage an asthma attack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Reliever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Puffer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Spacer</a:t>
            </a:r>
          </a:p>
        </p:txBody>
      </p:sp>
      <p:pic>
        <p:nvPicPr>
          <p:cNvPr id="13" name="Picture 8" descr="P:\!IMAGE LIBRARY\iStock Images\shutterstock_103073840.jpg">
            <a:extLst>
              <a:ext uri="{FF2B5EF4-FFF2-40B4-BE49-F238E27FC236}">
                <a16:creationId xmlns:a16="http://schemas.microsoft.com/office/drawing/2014/main" id="{CE1C09E9-775B-48CF-BFFB-AE23F2277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3955" y="750737"/>
            <a:ext cx="4720045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73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Asthma / 2 / Pathology of asthma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6548D90-9FB1-41A4-A036-1494B182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577" y="1299374"/>
            <a:ext cx="6729502" cy="471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Asthma / 3 / triggers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04CDD-CB41-49D1-889C-04070073BCD7}"/>
              </a:ext>
            </a:extLst>
          </p:cNvPr>
          <p:cNvSpPr/>
          <p:nvPr/>
        </p:nvSpPr>
        <p:spPr>
          <a:xfrm>
            <a:off x="256511" y="766732"/>
            <a:ext cx="41408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b="1" dirty="0"/>
              <a:t>Non-allergens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Smoke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Infections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Emotions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Medications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Weather changes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Industrial chemicals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Exercise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/>
          </a:p>
          <a:p>
            <a:pPr>
              <a:defRPr/>
            </a:pPr>
            <a:r>
              <a:rPr lang="en-AU" sz="2000" b="1" dirty="0"/>
              <a:t>Allergens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Pollens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House dust mites and dust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Animal Dander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Food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Preservatives/Additives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Mould and Mould Spores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26392-3620-4301-B6F7-1E2AD2F51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9417" y="750737"/>
            <a:ext cx="6018811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74753"/>
      </p:ext>
    </p:extLst>
  </p:cSld>
  <p:clrMapOvr>
    <a:masterClrMapping/>
  </p:clrMapOvr>
  <p:transition spd="slow">
    <p:push dir="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Asthma / 4 / Signs and symptoms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9402" y="1687366"/>
            <a:ext cx="3873358" cy="31517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Unable to get air into lungs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Shortness of breath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Coughing, wheezing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Pale, sweating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Blue around lips</a:t>
            </a:r>
            <a:endParaRPr lang="en-AU" altLang="en-US" dirty="0"/>
          </a:p>
        </p:txBody>
      </p:sp>
      <p:pic>
        <p:nvPicPr>
          <p:cNvPr id="15" name="Picture 8" descr="P:\!IMAGE LIBRARY\iStock Images\shutterstock_59788018.jpg">
            <a:extLst>
              <a:ext uri="{FF2B5EF4-FFF2-40B4-BE49-F238E27FC236}">
                <a16:creationId xmlns:a16="http://schemas.microsoft.com/office/drawing/2014/main" id="{2DA8667E-CE99-41F3-B5ED-3061593DC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763862"/>
            <a:ext cx="4572001" cy="60941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93527"/>
      </p:ext>
    </p:extLst>
  </p:cSld>
  <p:clrMapOvr>
    <a:masterClrMapping/>
  </p:clrMapOvr>
  <p:transition spd="slow">
    <p:wip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66E51-3FEA-4D04-A2F8-F56973F0D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6613" y="2347758"/>
            <a:ext cx="3991629" cy="25415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Preventers – reduces inflammation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Relievers – opens narrowed airways – acts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Combination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1E393-AAB7-4D88-BFD7-733F89DF6C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Asthma / 5 / Types of inhalers</a:t>
            </a:r>
          </a:p>
        </p:txBody>
      </p:sp>
      <p:pic>
        <p:nvPicPr>
          <p:cNvPr id="5" name="Picture 2" descr="C:\Users\eboel\AppData\Local\Microsoft\Windows\Temporary Internet Files\Content.IE5\3K45YAWY\MP900321121[1].jpg">
            <a:extLst>
              <a:ext uri="{FF2B5EF4-FFF2-40B4-BE49-F238E27FC236}">
                <a16:creationId xmlns:a16="http://schemas.microsoft.com/office/drawing/2014/main" id="{EA5A2CD5-134B-4FBE-A2DB-DADA3F76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28" y="1267691"/>
            <a:ext cx="3565260" cy="4998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499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Asthma </a:t>
            </a:r>
            <a:r>
              <a:rPr lang="en-AU"/>
              <a:t>/ 6 / Management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804" y="1609021"/>
            <a:ext cx="3686342" cy="4225109"/>
          </a:xfrm>
        </p:spPr>
        <p:txBody>
          <a:bodyPr>
            <a:noAutofit/>
          </a:bodyPr>
          <a:lstStyle/>
          <a:p>
            <a:pPr marL="342900" indent="-342900">
              <a:lnSpc>
                <a:spcPct val="83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Sitting position</a:t>
            </a:r>
          </a:p>
          <a:p>
            <a:pPr marL="342900" indent="-342900">
              <a:lnSpc>
                <a:spcPct val="83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Reassure</a:t>
            </a:r>
          </a:p>
          <a:p>
            <a:pPr marL="342900" indent="-342900">
              <a:lnSpc>
                <a:spcPct val="83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Adequate fresh air</a:t>
            </a:r>
          </a:p>
          <a:p>
            <a:pPr marL="342900" indent="-342900">
              <a:lnSpc>
                <a:spcPct val="83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Administer reliever inhaler 4:4:4</a:t>
            </a:r>
          </a:p>
          <a:p>
            <a:pPr marL="687388" lvl="2" indent="-347663">
              <a:lnSpc>
                <a:spcPct val="83000"/>
              </a:lnSpc>
            </a:pPr>
            <a:r>
              <a:rPr lang="en-US" altLang="en-US" dirty="0">
                <a:solidFill>
                  <a:schemeClr val="tx1"/>
                </a:solidFill>
              </a:rPr>
              <a:t>4 puffs</a:t>
            </a:r>
          </a:p>
          <a:p>
            <a:pPr marL="687388" lvl="2" indent="-347663">
              <a:lnSpc>
                <a:spcPct val="83000"/>
              </a:lnSpc>
            </a:pPr>
            <a:r>
              <a:rPr lang="en-US" altLang="en-US" dirty="0">
                <a:solidFill>
                  <a:schemeClr val="tx1"/>
                </a:solidFill>
              </a:rPr>
              <a:t>4 breaths after each puff</a:t>
            </a:r>
          </a:p>
          <a:p>
            <a:pPr marL="687388" lvl="2" indent="-347663">
              <a:lnSpc>
                <a:spcPct val="83000"/>
              </a:lnSpc>
            </a:pPr>
            <a:r>
              <a:rPr lang="en-US" altLang="en-US" dirty="0">
                <a:solidFill>
                  <a:schemeClr val="tx1"/>
                </a:solidFill>
              </a:rPr>
              <a:t>wait 4 minutes</a:t>
            </a:r>
          </a:p>
          <a:p>
            <a:pPr marL="687388" lvl="2" indent="-347663">
              <a:lnSpc>
                <a:spcPct val="83000"/>
              </a:lnSpc>
            </a:pPr>
            <a:r>
              <a:rPr lang="en-US" altLang="en-US" dirty="0">
                <a:solidFill>
                  <a:schemeClr val="tx1"/>
                </a:solidFill>
              </a:rPr>
              <a:t>No improvement? give another 4 puffs</a:t>
            </a:r>
          </a:p>
          <a:p>
            <a:pPr marL="342900" indent="-342900">
              <a:lnSpc>
                <a:spcPct val="83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No improvement? Call triple zero (000) for an ambulance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661673-B9D0-4D40-ABB5-2E8FD97B9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293" y="750736"/>
            <a:ext cx="4572000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Anaphylaxis 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414440" y="2105561"/>
            <a:ext cx="4332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Causes of an allergic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Signs and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Adrenaline autoinjector</a:t>
            </a:r>
          </a:p>
          <a:p>
            <a:pPr>
              <a:tabLst>
                <a:tab pos="360363" algn="l"/>
              </a:tabLst>
            </a:pPr>
            <a:r>
              <a:rPr lang="en-US" altLang="en-US" sz="2000" dirty="0"/>
              <a:t>	(e.g. EpiPen)</a:t>
            </a:r>
          </a:p>
        </p:txBody>
      </p:sp>
      <p:pic>
        <p:nvPicPr>
          <p:cNvPr id="15" name="Picture 9" descr="P:\!IMAGE LIBRARY\iStock Images\iStock_000003483066XSmall.jpg">
            <a:extLst>
              <a:ext uri="{FF2B5EF4-FFF2-40B4-BE49-F238E27FC236}">
                <a16:creationId xmlns:a16="http://schemas.microsoft.com/office/drawing/2014/main" id="{D7068395-7D57-4B34-99D8-DCAB64A96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3357" y="1245326"/>
            <a:ext cx="4920643" cy="51934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60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Anaphylaxis / 2 / What is an allergic reaction?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5321" y="2559103"/>
            <a:ext cx="3221994" cy="1995479"/>
          </a:xfrm>
        </p:spPr>
        <p:txBody>
          <a:bodyPr>
            <a:noAutofit/>
          </a:bodyPr>
          <a:lstStyle/>
          <a:p>
            <a:r>
              <a:rPr lang="en-AU" dirty="0"/>
              <a:t>An allergic reaction occurs when the immune system over-reacts to something in the environment that usually doesn’t bother people.</a:t>
            </a:r>
            <a:endParaRPr lang="en-AU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70474-1C33-4B3C-B88B-EB97FFA6F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0737"/>
            <a:ext cx="4572000" cy="61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6B2A05-5151-442E-BD40-0A88150A5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118" y="1284270"/>
            <a:ext cx="3897770" cy="4017572"/>
          </a:xfrm>
        </p:spPr>
        <p:txBody>
          <a:bodyPr>
            <a:normAutofit/>
          </a:bodyPr>
          <a:lstStyle/>
          <a:p>
            <a:r>
              <a:rPr lang="en-AU" dirty="0">
                <a:hlinkClick r:id="" action="ppaction://customshow?id=30&amp;return=true"/>
              </a:rPr>
              <a:t>Topics</a:t>
            </a:r>
            <a:endParaRPr lang="en-AU" dirty="0">
              <a:hlinkClick r:id="" action="ppaction://customshow?id=0&amp;return=tr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0&amp;return=true"/>
              </a:rPr>
              <a:t>Introduction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&amp;return=true"/>
              </a:rPr>
              <a:t>Legal Issues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&amp;return=true"/>
              </a:rPr>
              <a:t>Infection Control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3&amp;return=true"/>
              </a:rPr>
              <a:t>DRSABCD action plan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4&amp;return=true"/>
              </a:rPr>
              <a:t>Unconscious breathing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5&amp;return=true"/>
              </a:rPr>
              <a:t>Resuscitation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6&amp;return=true"/>
              </a:rPr>
              <a:t>Defibrillation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7&amp;return=true"/>
              </a:rPr>
              <a:t>Choking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1&amp;return=true"/>
              </a:rPr>
              <a:t>Asthma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12&amp;return=true"/>
              </a:rPr>
              <a:t>Anaphylaxis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" action="ppaction://customshow?id=25&amp;return=true"/>
              </a:rPr>
              <a:t>Medical Management Plans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B2745-1CF9-445F-A261-57918572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CPR with Asthma and Anaphylaxis – One day</a:t>
            </a: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10868FD8-35B9-4554-8004-2E4181335E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288" y="750888"/>
            <a:ext cx="4557712" cy="6107112"/>
          </a:xfrm>
        </p:spPr>
      </p:pic>
    </p:spTree>
    <p:extLst>
      <p:ext uri="{BB962C8B-B14F-4D97-AF65-F5344CB8AC3E}">
        <p14:creationId xmlns:p14="http://schemas.microsoft.com/office/powerpoint/2010/main" val="5086111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Anaphylaxis / 3 / Allergy triggers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3733" y="876295"/>
            <a:ext cx="3221994" cy="327563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</a:rPr>
              <a:t>Food</a:t>
            </a:r>
            <a:r>
              <a:rPr lang="en-US" altLang="en-US" dirty="0">
                <a:solidFill>
                  <a:srgbClr val="000000"/>
                </a:solidFill>
              </a:rPr>
              <a:t>: nuts, shellfish, eggs, wheat, milk and milk products, soy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Medications</a:t>
            </a:r>
            <a:r>
              <a:rPr lang="en-US" altLang="en-US" dirty="0"/>
              <a:t>: antibiotics, penicillin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Plants</a:t>
            </a:r>
            <a:r>
              <a:rPr lang="en-US" altLang="en-US" dirty="0"/>
              <a:t>: </a:t>
            </a:r>
            <a:r>
              <a:rPr lang="en-US" altLang="en-US" dirty="0" err="1"/>
              <a:t>rhus</a:t>
            </a:r>
            <a:r>
              <a:rPr lang="en-US" altLang="en-US" dirty="0"/>
              <a:t> tree, privet, some fruit and 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Insect venom</a:t>
            </a:r>
            <a:r>
              <a:rPr lang="en-US" altLang="en-US" dirty="0"/>
              <a:t>: bees, wasps, 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Other</a:t>
            </a:r>
            <a:r>
              <a:rPr lang="en-US" altLang="en-US" dirty="0"/>
              <a:t>: latex, exercise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1EA453-8258-4448-95BF-D59136D04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10" y="755153"/>
            <a:ext cx="4807132" cy="60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05118"/>
      </p:ext>
    </p:extLst>
  </p:cSld>
  <p:clrMapOvr>
    <a:masterClrMapping/>
  </p:clrMapOvr>
  <p:transition spd="slow">
    <p:wip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Anaphylaxis / 4 / Allergy signs and symptoms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324304"/>
            <a:ext cx="3664808" cy="35630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Tingling of mouth.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Swelling of lips, eyes and 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Hives, body rash, itching.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Vomiting and/or abdominal pain.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B1009140-5727-4A17-8EA1-0435C56C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672" y="750737"/>
            <a:ext cx="8143015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Anaphylaxis / 5 / Management of allergic reaction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5983" y="1592452"/>
            <a:ext cx="3343913" cy="413778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AU" dirty="0"/>
              <a:t>Remove allergen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Give medication (if prescribed)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Skin reaction, apply a cold compress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Stay  and monitor the casualty for signs of anaphylaxis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Seek medical attention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F2793-B11D-4FC0-8D32-E0C23AB37E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763861"/>
            <a:ext cx="4458791" cy="60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48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Anaphylaxis / 6 / What is anaphylaxis?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04CDD-CB41-49D1-889C-04070073BCD7}"/>
              </a:ext>
            </a:extLst>
          </p:cNvPr>
          <p:cNvSpPr/>
          <p:nvPr/>
        </p:nvSpPr>
        <p:spPr>
          <a:xfrm>
            <a:off x="510247" y="1196230"/>
            <a:ext cx="3295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Anaphylaxis = </a:t>
            </a:r>
            <a:r>
              <a:rPr lang="en-AU" altLang="en-US" sz="2000" b="1" dirty="0"/>
              <a:t>severe</a:t>
            </a:r>
            <a:r>
              <a:rPr lang="en-AU" altLang="en-US" sz="2000" dirty="0"/>
              <a:t> allergic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Potentially life threatening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1 in 200 people will experience an anaphylactic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sz="2000" dirty="0"/>
              <a:t>Any substance can trigger anaphylaxis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/>
          </a:p>
        </p:txBody>
      </p:sp>
      <p:pic>
        <p:nvPicPr>
          <p:cNvPr id="8" name="Picture 8" descr="P:\!IMAGE LIBRARY\iStock Images\shutterstock_186486572.jpg">
            <a:extLst>
              <a:ext uri="{FF2B5EF4-FFF2-40B4-BE49-F238E27FC236}">
                <a16:creationId xmlns:a16="http://schemas.microsoft.com/office/drawing/2014/main" id="{881CB71C-FD6A-4D66-989D-2CC6869A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21" y="1863634"/>
            <a:ext cx="4523178" cy="39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52684"/>
      </p:ext>
    </p:extLst>
  </p:cSld>
  <p:clrMapOvr>
    <a:masterClrMapping/>
  </p:clrMapOvr>
  <p:transition spd="slow">
    <p:push dir="u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372579" cy="466107"/>
          </a:xfrm>
        </p:spPr>
        <p:txBody>
          <a:bodyPr>
            <a:normAutofit/>
          </a:bodyPr>
          <a:lstStyle/>
          <a:p>
            <a:r>
              <a:rPr lang="en-AU" dirty="0"/>
              <a:t>Anaphylaxis / 7 / Anaphylaxis signs and symptoms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6854" y="1017143"/>
            <a:ext cx="3931967" cy="405995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Difficulty and/or noisy breathing.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Wheeze or persistent cough.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Difficulty talking or hoarse voice.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Swelling/tightness of throat.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Swelling of the tongue.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Young children may become pale and floppy.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dirty="0"/>
              <a:t>Loss of consciousness or collapse.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7519DA88-C5FD-41B9-9F32-E875FD8C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793" y="750737"/>
            <a:ext cx="4475552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9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Anaphylaxis / 8 / Management of allergic reaction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229C35-50AF-4001-A55C-605E42007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2916" y="1360105"/>
            <a:ext cx="4287520" cy="4137789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AU" altLang="en-US" dirty="0"/>
              <a:t>DRSABCD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AU" altLang="en-US" dirty="0"/>
              <a:t>Lay casualty flat.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AU" altLang="en-US" dirty="0"/>
              <a:t>Administer Adrenalin Auto injector.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AU" altLang="en-US" dirty="0"/>
              <a:t>Call triple zero (000) for an Ambulance.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AU" altLang="en-US" dirty="0"/>
              <a:t>Breathing difficult? – sit in a comfortable position.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AU" altLang="en-US" dirty="0"/>
              <a:t>Monitor the casualty’s breathing.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AU" altLang="en-US" dirty="0"/>
              <a:t>No improvement after 5 minutes? Further adrenaline may be given.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AU" altLang="en-US" dirty="0"/>
              <a:t>If breathing stops, DRSABCD.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FD367-479E-46DF-AC60-5E39B95C9F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5153"/>
            <a:ext cx="4287520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2761"/>
      </p:ext>
    </p:extLst>
  </p:cSld>
  <p:clrMapOvr>
    <a:masterClrMapping/>
  </p:clrMapOvr>
  <p:transition spd="slow">
    <p:push dir="u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84630"/>
            <a:ext cx="6984275" cy="466107"/>
          </a:xfrm>
        </p:spPr>
        <p:txBody>
          <a:bodyPr>
            <a:normAutofit fontScale="92500"/>
          </a:bodyPr>
          <a:lstStyle/>
          <a:p>
            <a:r>
              <a:rPr lang="en-AU" dirty="0"/>
              <a:t>Anaphylaxis / 9 / Management of an Anaphylactic reaction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137" y="1574073"/>
            <a:ext cx="3866606" cy="4182293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b="1" dirty="0"/>
              <a:t>Adrenaline auto injector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Bring to casualty.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If asthma reaction:</a:t>
            </a:r>
          </a:p>
          <a:p>
            <a:pPr marL="685800" lvl="1"/>
            <a:r>
              <a:rPr lang="en-AU" dirty="0"/>
              <a:t>Give asthma reliever medication after adrenaline.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No history of anaphylaxis? </a:t>
            </a:r>
          </a:p>
          <a:p>
            <a:pPr marL="685800" lvl="1"/>
            <a:r>
              <a:rPr lang="en-AU" dirty="0"/>
              <a:t>An adrenaline auto injector should be used.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Different doses? </a:t>
            </a:r>
          </a:p>
          <a:p>
            <a:pPr marL="685800" lvl="1"/>
            <a:r>
              <a:rPr lang="en-AU" dirty="0"/>
              <a:t>You should use any available auto-injector.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89FAC-7497-4694-AF86-3A210D03D9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50737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2233"/>
      </p:ext>
    </p:extLst>
  </p:cSld>
  <p:clrMapOvr>
    <a:masterClrMapping/>
  </p:clrMapOvr>
  <p:transition spd="slow">
    <p:wip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1EF7-C00C-42AE-9813-0B2B08682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297755"/>
            <a:ext cx="5826035" cy="466107"/>
          </a:xfrm>
        </p:spPr>
        <p:txBody>
          <a:bodyPr>
            <a:normAutofit/>
          </a:bodyPr>
          <a:lstStyle/>
          <a:p>
            <a:r>
              <a:rPr lang="en-AU" dirty="0"/>
              <a:t>Anaphylaxis / 10 / Anaphylaxis medications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B5443-2C64-4F77-8A75-8128C7611F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74" y="2751909"/>
            <a:ext cx="2933700" cy="2137436"/>
          </a:xfrm>
        </p:spPr>
        <p:txBody>
          <a:bodyPr/>
          <a:lstStyle/>
          <a:p>
            <a:r>
              <a:rPr lang="en-AU" altLang="en-US" dirty="0"/>
              <a:t>Types of adrenaline auto injectors.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AD59D-668E-450C-A903-3EB9011E1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74" y="920058"/>
            <a:ext cx="1494358" cy="5175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89E10-E40A-47F7-A95C-E6C272527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361" y="920059"/>
            <a:ext cx="1494359" cy="51759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620F95-F536-4374-9555-C46FCCE7F6BD}"/>
              </a:ext>
            </a:extLst>
          </p:cNvPr>
          <p:cNvSpPr/>
          <p:nvPr/>
        </p:nvSpPr>
        <p:spPr>
          <a:xfrm>
            <a:off x="737619" y="6096000"/>
            <a:ext cx="38343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>
                <a:solidFill>
                  <a:srgbClr val="1F497D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Images reproduced with permission from Mylan Australia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76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685212" cy="466107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Anaphylaxis </a:t>
            </a:r>
            <a:r>
              <a:rPr lang="en-AU"/>
              <a:t>/ 11 / Anaphylaxis </a:t>
            </a:r>
            <a:r>
              <a:rPr lang="en-AU" dirty="0"/>
              <a:t>scenario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03732-0129-45D3-9059-A58E67751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7645" y="1882138"/>
            <a:ext cx="3265714" cy="32820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33655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altLang="en-US" dirty="0"/>
              <a:t>You are at a picnic and a child is stung by a bee. </a:t>
            </a:r>
          </a:p>
          <a:p>
            <a:pPr>
              <a:lnSpc>
                <a:spcPct val="90000"/>
              </a:lnSpc>
              <a:tabLst>
                <a:tab pos="33655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altLang="en-US" dirty="0"/>
          </a:p>
          <a:p>
            <a:pPr>
              <a:lnSpc>
                <a:spcPct val="90000"/>
              </a:lnSpc>
              <a:tabLst>
                <a:tab pos="33655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altLang="en-US" dirty="0"/>
              <a:t>The child is allergic to bees and carries an adrenalin auto injector.</a:t>
            </a:r>
          </a:p>
          <a:p>
            <a:pPr>
              <a:lnSpc>
                <a:spcPct val="90000"/>
              </a:lnSpc>
              <a:tabLst>
                <a:tab pos="33655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altLang="en-US" dirty="0"/>
          </a:p>
          <a:p>
            <a:pPr>
              <a:lnSpc>
                <a:spcPct val="90000"/>
              </a:lnSpc>
              <a:tabLst>
                <a:tab pos="33655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altLang="en-US" dirty="0"/>
              <a:t>The child has a rash and some swelling on the face, after 5 minutes the child’s throat begins to swell.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F9D4FE9-B68E-4444-875C-CC2F00FA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399" y="750737"/>
            <a:ext cx="4582601" cy="61101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5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C5D7-B133-4BF1-972E-5D01DBAE7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4630"/>
            <a:ext cx="4899378" cy="466107"/>
          </a:xfrm>
        </p:spPr>
        <p:txBody>
          <a:bodyPr>
            <a:normAutofit/>
          </a:bodyPr>
          <a:lstStyle/>
          <a:p>
            <a:r>
              <a:rPr lang="en-AU" dirty="0"/>
              <a:t>Shock/ 1 /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BDEB1-8909-4B53-BFC7-B7EB3E1EEEA5}"/>
              </a:ext>
            </a:extLst>
          </p:cNvPr>
          <p:cNvSpPr/>
          <p:nvPr/>
        </p:nvSpPr>
        <p:spPr>
          <a:xfrm>
            <a:off x="720635" y="2151243"/>
            <a:ext cx="31307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What is shock?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Causes of shock.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Signs and symptoms of shock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initial shock.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severe shock.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Shock management.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5" name="Picture 9" descr="P:\!IMAGE LIBRARY\iStock Images\IMG_4559[ps].jpg">
            <a:extLst>
              <a:ext uri="{FF2B5EF4-FFF2-40B4-BE49-F238E27FC236}">
                <a16:creationId xmlns:a16="http://schemas.microsoft.com/office/drawing/2014/main" id="{4E0FDCD6-EA2C-4EBD-8C37-2B94183FF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5245" y="750737"/>
            <a:ext cx="4728755" cy="61072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63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PT master template" id="{0464EEC5-209A-4F8C-A6D8-CFB17DEBBEA2}" vid="{4A582E46-C1D7-497F-97B2-9571390FE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7021</Words>
  <Application>Microsoft Office PowerPoint</Application>
  <PresentationFormat>On-screen Show (4:3)</PresentationFormat>
  <Paragraphs>1911</Paragraphs>
  <Slides>234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234</vt:i4>
      </vt:variant>
      <vt:variant>
        <vt:lpstr>Custom Shows</vt:lpstr>
      </vt:variant>
      <vt:variant>
        <vt:i4>45</vt:i4>
      </vt:variant>
    </vt:vector>
  </HeadingPairs>
  <TitlesOfParts>
    <vt:vector size="285" baseType="lpstr">
      <vt:lpstr>Arial</vt:lpstr>
      <vt:lpstr>Calibri</vt:lpstr>
      <vt:lpstr>Open Sans</vt:lpstr>
      <vt:lpstr>Times New Roman</vt:lpstr>
      <vt:lpstr>Trebuchet MS</vt:lpstr>
      <vt:lpstr>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Legal Issues</vt:lpstr>
      <vt:lpstr>Infection Control</vt:lpstr>
      <vt:lpstr>DRSABCD</vt:lpstr>
      <vt:lpstr>Unconscious</vt:lpstr>
      <vt:lpstr>Resuscitation</vt:lpstr>
      <vt:lpstr>Defibrillation</vt:lpstr>
      <vt:lpstr>Choking</vt:lpstr>
      <vt:lpstr>First aid kits</vt:lpstr>
      <vt:lpstr>Chest pain</vt:lpstr>
      <vt:lpstr>Stroke</vt:lpstr>
      <vt:lpstr>Asthma</vt:lpstr>
      <vt:lpstr>Anaphylaxis</vt:lpstr>
      <vt:lpstr>Shock</vt:lpstr>
      <vt:lpstr>Bleeding</vt:lpstr>
      <vt:lpstr>Burns</vt:lpstr>
      <vt:lpstr>Safety</vt:lpstr>
      <vt:lpstr>Fractures</vt:lpstr>
      <vt:lpstr>Head</vt:lpstr>
      <vt:lpstr>Chest</vt:lpstr>
      <vt:lpstr>Facial</vt:lpstr>
      <vt:lpstr>HeatCold</vt:lpstr>
      <vt:lpstr>Poisons</vt:lpstr>
      <vt:lpstr>BitesStings</vt:lpstr>
      <vt:lpstr>OtherMedical</vt:lpstr>
      <vt:lpstr>MedicalPlan</vt:lpstr>
      <vt:lpstr>IntroductionECFA</vt:lpstr>
      <vt:lpstr>LegalECFA</vt:lpstr>
      <vt:lpstr>CPR</vt:lpstr>
      <vt:lpstr>CPR2hour</vt:lpstr>
      <vt:lpstr>CPRAA</vt:lpstr>
      <vt:lpstr>EFA</vt:lpstr>
      <vt:lpstr>EFAAA</vt:lpstr>
      <vt:lpstr>PFADay2</vt:lpstr>
      <vt:lpstr>PFA1Day</vt:lpstr>
      <vt:lpstr>PFAAADay1</vt:lpstr>
      <vt:lpstr>PFAAADay2</vt:lpstr>
      <vt:lpstr>PFAAA1Day</vt:lpstr>
      <vt:lpstr>ECFADay1</vt:lpstr>
      <vt:lpstr>ECFA1Day</vt:lpstr>
      <vt:lpstr>ECFAAADay1</vt:lpstr>
      <vt:lpstr>ECFAAA1Day</vt:lpstr>
      <vt:lpstr>AA</vt:lpstr>
      <vt:lpstr>AnaphylaxisCourse</vt:lpstr>
      <vt:lpstr>AsthmaCourse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Clair Strickland</dc:creator>
  <cp:lastModifiedBy>David Collier</cp:lastModifiedBy>
  <cp:revision>62</cp:revision>
  <cp:lastPrinted>2018-11-28T23:57:50Z</cp:lastPrinted>
  <dcterms:created xsi:type="dcterms:W3CDTF">2018-01-09T02:38:38Z</dcterms:created>
  <dcterms:modified xsi:type="dcterms:W3CDTF">2019-04-09T22:36:38Z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A0871236-4C41-4552-A1AE-175A23E67C3F</vt:lpwstr>
  </property>
  <property fmtid="{D5CDD505-2E9C-101B-9397-08002B2CF9AE}" pid="3" name="ArticulatePath">
    <vt:lpwstr>Training_ppt_master_2017</vt:lpwstr>
  </property>
</Properties>
</file>