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8"/>
  </p:notesMasterIdLst>
  <p:sldIdLst>
    <p:sldId id="256" r:id="rId2"/>
    <p:sldId id="258" r:id="rId3"/>
    <p:sldId id="286" r:id="rId4"/>
    <p:sldId id="267" r:id="rId5"/>
    <p:sldId id="260" r:id="rId6"/>
    <p:sldId id="268" r:id="rId7"/>
    <p:sldId id="261" r:id="rId8"/>
    <p:sldId id="273" r:id="rId9"/>
    <p:sldId id="262" r:id="rId10"/>
    <p:sldId id="263" r:id="rId11"/>
    <p:sldId id="264" r:id="rId12"/>
    <p:sldId id="274" r:id="rId13"/>
    <p:sldId id="265" r:id="rId14"/>
    <p:sldId id="271" r:id="rId15"/>
    <p:sldId id="266" r:id="rId16"/>
    <p:sldId id="287" r:id="rId17"/>
    <p:sldId id="259" r:id="rId18"/>
    <p:sldId id="269" r:id="rId19"/>
    <p:sldId id="270" r:id="rId20"/>
    <p:sldId id="280" r:id="rId21"/>
    <p:sldId id="285" r:id="rId22"/>
    <p:sldId id="278" r:id="rId23"/>
    <p:sldId id="284" r:id="rId24"/>
    <p:sldId id="279" r:id="rId25"/>
    <p:sldId id="281"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73"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87105-283D-4A06-AF78-B07DDFF0963B}" type="datetimeFigureOut">
              <a:rPr lang="en-US" smtClean="0"/>
              <a:pPr/>
              <a:t>9/17/2015</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A1460-46CC-4A7F-9743-7B3CD9A581E6}" type="slidenum">
              <a:rPr lang="en-AU" smtClean="0"/>
              <a:pPr/>
              <a:t>‹#›</a:t>
            </a:fld>
            <a:endParaRPr lang="en-AU" dirty="0"/>
          </a:p>
        </p:txBody>
      </p:sp>
    </p:spTree>
    <p:extLst>
      <p:ext uri="{BB962C8B-B14F-4D97-AF65-F5344CB8AC3E}">
        <p14:creationId xmlns:p14="http://schemas.microsoft.com/office/powerpoint/2010/main" val="301595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53DF4BCB-3441-479D-B359-5AB78DAFBE12}" type="slidenum">
              <a:rPr lang="en-US" smtClean="0"/>
              <a:pPr/>
              <a:t>21</a:t>
            </a:fld>
            <a:endParaRPr lang="en-US" dirty="0" smtClean="0"/>
          </a:p>
        </p:txBody>
      </p:sp>
      <p:sp>
        <p:nvSpPr>
          <p:cNvPr id="318467" name="Rectangle 2"/>
          <p:cNvSpPr>
            <a:spLocks noGrp="1" noRot="1" noChangeAspect="1" noChangeArrowheads="1" noTextEdit="1"/>
          </p:cNvSpPr>
          <p:nvPr>
            <p:ph type="sldImg"/>
          </p:nvPr>
        </p:nvSpPr>
        <p:spPr>
          <a:xfrm>
            <a:off x="1143000" y="685800"/>
            <a:ext cx="4572000" cy="3429000"/>
          </a:xfrm>
          <a:ln/>
        </p:spPr>
      </p:sp>
      <p:sp>
        <p:nvSpPr>
          <p:cNvPr id="31846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1148531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5" name="Rectangle 6"/>
          <p:cNvSpPr>
            <a:spLocks noGrp="1" noChangeArrowheads="1"/>
          </p:cNvSpPr>
          <p:nvPr>
            <p:ph type="ftr" sz="quarter" idx="11"/>
          </p:nvPr>
        </p:nvSpPr>
        <p:spPr>
          <a:ln/>
        </p:spPr>
        <p:txBody>
          <a:bodyPr/>
          <a:lstStyle>
            <a:lvl1pPr>
              <a:defRPr/>
            </a:lvl1pPr>
          </a:lstStyle>
          <a:p>
            <a:endParaRPr lang="en-AU" dirty="0"/>
          </a:p>
        </p:txBody>
      </p:sp>
      <p:sp>
        <p:nvSpPr>
          <p:cNvPr id="6"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1252824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5" name="Rectangle 6"/>
          <p:cNvSpPr>
            <a:spLocks noGrp="1" noChangeArrowheads="1"/>
          </p:cNvSpPr>
          <p:nvPr>
            <p:ph type="ftr" sz="quarter" idx="11"/>
          </p:nvPr>
        </p:nvSpPr>
        <p:spPr>
          <a:ln/>
        </p:spPr>
        <p:txBody>
          <a:bodyPr/>
          <a:lstStyle>
            <a:lvl1pPr>
              <a:defRPr/>
            </a:lvl1pPr>
          </a:lstStyle>
          <a:p>
            <a:endParaRPr lang="en-AU" dirty="0"/>
          </a:p>
        </p:txBody>
      </p:sp>
      <p:sp>
        <p:nvSpPr>
          <p:cNvPr id="6"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183475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5" name="Rectangle 6"/>
          <p:cNvSpPr>
            <a:spLocks noGrp="1" noChangeArrowheads="1"/>
          </p:cNvSpPr>
          <p:nvPr>
            <p:ph type="ftr" sz="quarter" idx="11"/>
          </p:nvPr>
        </p:nvSpPr>
        <p:spPr>
          <a:ln/>
        </p:spPr>
        <p:txBody>
          <a:bodyPr/>
          <a:lstStyle>
            <a:lvl1pPr>
              <a:defRPr/>
            </a:lvl1pPr>
          </a:lstStyle>
          <a:p>
            <a:endParaRPr lang="en-AU" dirty="0"/>
          </a:p>
        </p:txBody>
      </p:sp>
      <p:sp>
        <p:nvSpPr>
          <p:cNvPr id="6"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2862414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763" y="163513"/>
            <a:ext cx="7443787"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539750" y="1989138"/>
            <a:ext cx="3997325" cy="4392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89475" y="1989138"/>
            <a:ext cx="3997325" cy="4392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6" name="Rectangle 5"/>
          <p:cNvSpPr>
            <a:spLocks noGrp="1" noChangeArrowheads="1"/>
          </p:cNvSpPr>
          <p:nvPr>
            <p:ph type="ftr" sz="quarter" idx="11"/>
          </p:nvPr>
        </p:nvSpPr>
        <p:spPr>
          <a:ln/>
        </p:spPr>
        <p:txBody>
          <a:bodyPr/>
          <a:lstStyle>
            <a:lvl1pPr>
              <a:defRPr/>
            </a:lvl1pPr>
          </a:lstStyle>
          <a:p>
            <a:endParaRPr lang="en-AU" dirty="0"/>
          </a:p>
        </p:txBody>
      </p:sp>
      <p:sp>
        <p:nvSpPr>
          <p:cNvPr id="7" name="Rectangle 6"/>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235959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5" name="Rectangle 6"/>
          <p:cNvSpPr>
            <a:spLocks noGrp="1" noChangeArrowheads="1"/>
          </p:cNvSpPr>
          <p:nvPr>
            <p:ph type="ftr" sz="quarter" idx="11"/>
          </p:nvPr>
        </p:nvSpPr>
        <p:spPr>
          <a:ln/>
        </p:spPr>
        <p:txBody>
          <a:bodyPr/>
          <a:lstStyle>
            <a:lvl1pPr>
              <a:defRPr/>
            </a:lvl1pPr>
          </a:lstStyle>
          <a:p>
            <a:endParaRPr lang="en-AU" dirty="0"/>
          </a:p>
        </p:txBody>
      </p:sp>
      <p:sp>
        <p:nvSpPr>
          <p:cNvPr id="6"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226288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5" name="Rectangle 6"/>
          <p:cNvSpPr>
            <a:spLocks noGrp="1" noChangeArrowheads="1"/>
          </p:cNvSpPr>
          <p:nvPr>
            <p:ph type="ftr" sz="quarter" idx="11"/>
          </p:nvPr>
        </p:nvSpPr>
        <p:spPr>
          <a:ln/>
        </p:spPr>
        <p:txBody>
          <a:bodyPr/>
          <a:lstStyle>
            <a:lvl1pPr>
              <a:defRPr/>
            </a:lvl1pPr>
          </a:lstStyle>
          <a:p>
            <a:endParaRPr lang="en-AU" dirty="0"/>
          </a:p>
        </p:txBody>
      </p:sp>
      <p:sp>
        <p:nvSpPr>
          <p:cNvPr id="6"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341114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6" name="Rectangle 6"/>
          <p:cNvSpPr>
            <a:spLocks noGrp="1" noChangeArrowheads="1"/>
          </p:cNvSpPr>
          <p:nvPr>
            <p:ph type="ftr" sz="quarter" idx="11"/>
          </p:nvPr>
        </p:nvSpPr>
        <p:spPr>
          <a:ln/>
        </p:spPr>
        <p:txBody>
          <a:bodyPr/>
          <a:lstStyle>
            <a:lvl1pPr>
              <a:defRPr/>
            </a:lvl1pPr>
          </a:lstStyle>
          <a:p>
            <a:endParaRPr lang="en-AU" dirty="0"/>
          </a:p>
        </p:txBody>
      </p:sp>
      <p:sp>
        <p:nvSpPr>
          <p:cNvPr id="7"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204331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8" name="Rectangle 6"/>
          <p:cNvSpPr>
            <a:spLocks noGrp="1" noChangeArrowheads="1"/>
          </p:cNvSpPr>
          <p:nvPr>
            <p:ph type="ftr" sz="quarter" idx="11"/>
          </p:nvPr>
        </p:nvSpPr>
        <p:spPr>
          <a:ln/>
        </p:spPr>
        <p:txBody>
          <a:bodyPr/>
          <a:lstStyle>
            <a:lvl1pPr>
              <a:defRPr/>
            </a:lvl1pPr>
          </a:lstStyle>
          <a:p>
            <a:endParaRPr lang="en-AU" dirty="0"/>
          </a:p>
        </p:txBody>
      </p:sp>
      <p:sp>
        <p:nvSpPr>
          <p:cNvPr id="9"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214512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4" name="Rectangle 6"/>
          <p:cNvSpPr>
            <a:spLocks noGrp="1" noChangeArrowheads="1"/>
          </p:cNvSpPr>
          <p:nvPr>
            <p:ph type="ftr" sz="quarter" idx="11"/>
          </p:nvPr>
        </p:nvSpPr>
        <p:spPr>
          <a:ln/>
        </p:spPr>
        <p:txBody>
          <a:bodyPr/>
          <a:lstStyle>
            <a:lvl1pPr>
              <a:defRPr/>
            </a:lvl1pPr>
          </a:lstStyle>
          <a:p>
            <a:endParaRPr lang="en-AU" dirty="0"/>
          </a:p>
        </p:txBody>
      </p:sp>
      <p:sp>
        <p:nvSpPr>
          <p:cNvPr id="5"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147724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3" name="Rectangle 6"/>
          <p:cNvSpPr>
            <a:spLocks noGrp="1" noChangeArrowheads="1"/>
          </p:cNvSpPr>
          <p:nvPr>
            <p:ph type="ftr" sz="quarter" idx="11"/>
          </p:nvPr>
        </p:nvSpPr>
        <p:spPr>
          <a:ln/>
        </p:spPr>
        <p:txBody>
          <a:bodyPr/>
          <a:lstStyle>
            <a:lvl1pPr>
              <a:defRPr/>
            </a:lvl1pPr>
          </a:lstStyle>
          <a:p>
            <a:endParaRPr lang="en-AU" dirty="0"/>
          </a:p>
        </p:txBody>
      </p:sp>
      <p:sp>
        <p:nvSpPr>
          <p:cNvPr id="4"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391142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6" name="Rectangle 6"/>
          <p:cNvSpPr>
            <a:spLocks noGrp="1" noChangeArrowheads="1"/>
          </p:cNvSpPr>
          <p:nvPr>
            <p:ph type="ftr" sz="quarter" idx="11"/>
          </p:nvPr>
        </p:nvSpPr>
        <p:spPr>
          <a:ln/>
        </p:spPr>
        <p:txBody>
          <a:bodyPr/>
          <a:lstStyle>
            <a:lvl1pPr>
              <a:defRPr/>
            </a:lvl1pPr>
          </a:lstStyle>
          <a:p>
            <a:endParaRPr lang="en-AU" dirty="0"/>
          </a:p>
        </p:txBody>
      </p:sp>
      <p:sp>
        <p:nvSpPr>
          <p:cNvPr id="7"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2458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1040C3AA-EAC9-4C6D-AFFF-33FE4D9D6920}" type="datetimeFigureOut">
              <a:rPr lang="en-US" smtClean="0"/>
              <a:pPr/>
              <a:t>9/17/2015</a:t>
            </a:fld>
            <a:endParaRPr lang="en-AU" dirty="0"/>
          </a:p>
        </p:txBody>
      </p:sp>
      <p:sp>
        <p:nvSpPr>
          <p:cNvPr id="6" name="Rectangle 6"/>
          <p:cNvSpPr>
            <a:spLocks noGrp="1" noChangeArrowheads="1"/>
          </p:cNvSpPr>
          <p:nvPr>
            <p:ph type="ftr" sz="quarter" idx="11"/>
          </p:nvPr>
        </p:nvSpPr>
        <p:spPr>
          <a:ln/>
        </p:spPr>
        <p:txBody>
          <a:bodyPr/>
          <a:lstStyle>
            <a:lvl1pPr>
              <a:defRPr/>
            </a:lvl1pPr>
          </a:lstStyle>
          <a:p>
            <a:endParaRPr lang="en-AU" dirty="0"/>
          </a:p>
        </p:txBody>
      </p:sp>
      <p:sp>
        <p:nvSpPr>
          <p:cNvPr id="7" name="Rectangle 7"/>
          <p:cNvSpPr>
            <a:spLocks noGrp="1" noChangeArrowheads="1"/>
          </p:cNvSpPr>
          <p:nvPr>
            <p:ph type="sldNum" sz="quarter" idx="12"/>
          </p:nvPr>
        </p:nvSpPr>
        <p:spPr>
          <a:ln/>
        </p:spPr>
        <p:txBody>
          <a:bodyPr/>
          <a:lstStyle>
            <a:lvl1pPr>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70447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nference_Template_2010_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115888"/>
            <a:ext cx="9144000" cy="676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Dot Point Slide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99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ClrTx/>
              <a:buSzTx/>
              <a:buFontTx/>
              <a:buNone/>
              <a:defRPr sz="1400">
                <a:solidFill>
                  <a:schemeClr val="tx1"/>
                </a:solidFill>
              </a:defRPr>
            </a:lvl1pPr>
          </a:lstStyle>
          <a:p>
            <a:fld id="{1040C3AA-EAC9-4C6D-AFFF-33FE4D9D6920}" type="datetimeFigureOut">
              <a:rPr lang="en-US" smtClean="0"/>
              <a:pPr/>
              <a:t>9/17/2015</a:t>
            </a:fld>
            <a:endParaRPr lang="en-AU" dirty="0"/>
          </a:p>
        </p:txBody>
      </p:sp>
      <p:sp>
        <p:nvSpPr>
          <p:cNvPr id="399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Arial" charset="0"/>
                <a:ea typeface="+mn-ea"/>
                <a:cs typeface="+mn-cs"/>
              </a:defRPr>
            </a:lvl1pPr>
          </a:lstStyle>
          <a:p>
            <a:endParaRPr lang="en-AU" dirty="0"/>
          </a:p>
        </p:txBody>
      </p:sp>
      <p:sp>
        <p:nvSpPr>
          <p:cNvPr id="399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SzTx/>
              <a:buFontTx/>
              <a:buNone/>
              <a:defRPr sz="1400">
                <a:solidFill>
                  <a:schemeClr val="tx1"/>
                </a:solidFill>
              </a:defRPr>
            </a:lvl1pPr>
          </a:lstStyle>
          <a:p>
            <a:fld id="{ADE3DBB5-1E68-482C-BC6D-6B559229C833}" type="slidenum">
              <a:rPr lang="en-AU" smtClean="0"/>
              <a:pPr/>
              <a:t>‹#›</a:t>
            </a:fld>
            <a:endParaRPr lang="en-AU" dirty="0"/>
          </a:p>
        </p:txBody>
      </p:sp>
    </p:spTree>
    <p:extLst>
      <p:ext uri="{BB962C8B-B14F-4D97-AF65-F5344CB8AC3E}">
        <p14:creationId xmlns:p14="http://schemas.microsoft.com/office/powerpoint/2010/main" val="3886627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Arial" charset="0"/>
          <a:cs typeface="Arial" charset="0"/>
        </a:defRPr>
      </a:lvl2pPr>
      <a:lvl3pPr algn="ctr" rtl="0" eaLnBrk="1" fontAlgn="base" hangingPunct="1">
        <a:spcBef>
          <a:spcPct val="0"/>
        </a:spcBef>
        <a:spcAft>
          <a:spcPct val="0"/>
        </a:spcAft>
        <a:defRPr sz="4400">
          <a:solidFill>
            <a:schemeClr val="tx2"/>
          </a:solidFill>
          <a:latin typeface="Arial" charset="0"/>
          <a:ea typeface="Arial" charset="0"/>
          <a:cs typeface="Arial" charset="0"/>
        </a:defRPr>
      </a:lvl3pPr>
      <a:lvl4pPr algn="ctr" rtl="0" eaLnBrk="1" fontAlgn="base" hangingPunct="1">
        <a:spcBef>
          <a:spcPct val="0"/>
        </a:spcBef>
        <a:spcAft>
          <a:spcPct val="0"/>
        </a:spcAft>
        <a:defRPr sz="4400">
          <a:solidFill>
            <a:schemeClr val="tx2"/>
          </a:solidFill>
          <a:latin typeface="Arial" charset="0"/>
          <a:ea typeface="Arial" charset="0"/>
          <a:cs typeface="Arial" charset="0"/>
        </a:defRPr>
      </a:lvl4pPr>
      <a:lvl5pPr algn="ctr" rtl="0" eaLnBrk="1" fontAlgn="base" hangingPunct="1">
        <a:spcBef>
          <a:spcPct val="0"/>
        </a:spcBef>
        <a:spcAft>
          <a:spcPct val="0"/>
        </a:spcAft>
        <a:defRPr sz="4400">
          <a:solidFill>
            <a:schemeClr val="tx2"/>
          </a:solidFill>
          <a:latin typeface="Arial" charset="0"/>
          <a:ea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ea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ea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ea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0100" y="928670"/>
            <a:ext cx="7443787" cy="1643066"/>
          </a:xfrm>
        </p:spPr>
        <p:txBody>
          <a:bodyPr/>
          <a:lstStyle/>
          <a:p>
            <a:r>
              <a:rPr lang="en-AU" sz="6600" dirty="0" smtClean="0"/>
              <a:t/>
            </a:r>
            <a:br>
              <a:rPr lang="en-AU" sz="6600" dirty="0" smtClean="0"/>
            </a:br>
            <a:r>
              <a:rPr lang="en-AU" sz="6600" dirty="0" smtClean="0"/>
              <a:t> </a:t>
            </a:r>
            <a:r>
              <a:rPr lang="en-AU" sz="6600" dirty="0" err="1" smtClean="0"/>
              <a:t>Envenomation</a:t>
            </a:r>
            <a:r>
              <a:rPr lang="en-AU" sz="6600" dirty="0" smtClean="0"/>
              <a:t> (bluebottle) </a:t>
            </a:r>
            <a:endParaRPr lang="en-AU" sz="6600" dirty="0"/>
          </a:p>
        </p:txBody>
      </p:sp>
      <p:pic>
        <p:nvPicPr>
          <p:cNvPr id="24578" name="Picture 2" descr="Bluebottle Jellyfish, Portuguese Man of War, Physalia utriculus"/>
          <p:cNvPicPr>
            <a:picLocks noChangeAspect="1" noChangeArrowheads="1"/>
          </p:cNvPicPr>
          <p:nvPr/>
        </p:nvPicPr>
        <p:blipFill>
          <a:blip r:embed="rId2"/>
          <a:srcRect/>
          <a:stretch>
            <a:fillRect/>
          </a:stretch>
        </p:blipFill>
        <p:spPr bwMode="auto">
          <a:xfrm>
            <a:off x="4071934" y="3286124"/>
            <a:ext cx="1714500" cy="2628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Fatalities</a:t>
            </a:r>
            <a:endParaRPr lang="en-AU" sz="5400" dirty="0"/>
          </a:p>
        </p:txBody>
      </p:sp>
      <p:sp>
        <p:nvSpPr>
          <p:cNvPr id="3" name="Content Placeholder 2"/>
          <p:cNvSpPr>
            <a:spLocks noGrp="1"/>
          </p:cNvSpPr>
          <p:nvPr>
            <p:ph idx="1"/>
          </p:nvPr>
        </p:nvSpPr>
        <p:spPr>
          <a:xfrm>
            <a:off x="1475656" y="1600200"/>
            <a:ext cx="7211144" cy="4525963"/>
          </a:xfrm>
        </p:spPr>
        <p:txBody>
          <a:bodyPr/>
          <a:lstStyle/>
          <a:p>
            <a:pPr marL="0" indent="0" algn="ctr">
              <a:buNone/>
            </a:pPr>
            <a:r>
              <a:rPr lang="en-US" sz="4000" b="1" dirty="0" smtClean="0">
                <a:solidFill>
                  <a:srgbClr val="C00000"/>
                </a:solidFill>
              </a:rPr>
              <a:t>No fatalities have ever been reported within Australia or New Zealand from the sting of a blue bottle.</a:t>
            </a:r>
            <a:endParaRPr lang="en-AU" sz="4000" b="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Beware!</a:t>
            </a:r>
            <a:endParaRPr lang="en-AU" sz="5400" dirty="0"/>
          </a:p>
        </p:txBody>
      </p:sp>
      <p:sp>
        <p:nvSpPr>
          <p:cNvPr id="3" name="Content Placeholder 2"/>
          <p:cNvSpPr>
            <a:spLocks noGrp="1"/>
          </p:cNvSpPr>
          <p:nvPr>
            <p:ph idx="1"/>
          </p:nvPr>
        </p:nvSpPr>
        <p:spPr>
          <a:xfrm>
            <a:off x="1403648" y="1714488"/>
            <a:ext cx="7740352" cy="4392612"/>
          </a:xfrm>
        </p:spPr>
        <p:txBody>
          <a:bodyPr/>
          <a:lstStyle/>
          <a:p>
            <a:r>
              <a:rPr lang="en-US" sz="2800" dirty="0" smtClean="0"/>
              <a:t>At the mercy of the wind, they are sometimes blown into shallow waters, and often wash up onto the beach.</a:t>
            </a:r>
          </a:p>
          <a:p>
            <a:r>
              <a:rPr lang="en-US" sz="2800" dirty="0" smtClean="0"/>
              <a:t>Beach-goers should beware as these animals can deliver a painful sting to the unwary swimmer, or even when dead on the beach</a:t>
            </a:r>
          </a:p>
          <a:p>
            <a:r>
              <a:rPr lang="en-US" sz="2800" dirty="0" smtClean="0"/>
              <a:t>Bluebottles are the most common cause of jellyfish stings in Australia.</a:t>
            </a:r>
          </a:p>
          <a:p>
            <a:r>
              <a:rPr lang="en-US" sz="2800" dirty="0" smtClean="0"/>
              <a:t>They vary in size, and the severity of the sting is usually dependent on the amount of contact the skin has had with the tentacle</a:t>
            </a:r>
            <a:endParaRPr lang="en-A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mattglover.com/Images/Cartoons/Blue_Bottle.gif"/>
          <p:cNvPicPr>
            <a:picLocks noChangeAspect="1" noChangeArrowheads="1"/>
          </p:cNvPicPr>
          <p:nvPr/>
        </p:nvPicPr>
        <p:blipFill>
          <a:blip r:embed="rId2"/>
          <a:srcRect/>
          <a:stretch>
            <a:fillRect/>
          </a:stretch>
        </p:blipFill>
        <p:spPr bwMode="auto">
          <a:xfrm>
            <a:off x="0" y="-136526"/>
            <a:ext cx="9144000" cy="69945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Signs &amp; Symptoms</a:t>
            </a:r>
            <a:endParaRPr lang="en-AU" sz="5400" dirty="0"/>
          </a:p>
        </p:txBody>
      </p:sp>
      <p:sp>
        <p:nvSpPr>
          <p:cNvPr id="3" name="Content Placeholder 2"/>
          <p:cNvSpPr>
            <a:spLocks noGrp="1"/>
          </p:cNvSpPr>
          <p:nvPr>
            <p:ph idx="1"/>
          </p:nvPr>
        </p:nvSpPr>
        <p:spPr>
          <a:xfrm>
            <a:off x="1331640" y="1357298"/>
            <a:ext cx="7526640" cy="4392612"/>
          </a:xfrm>
        </p:spPr>
        <p:txBody>
          <a:bodyPr/>
          <a:lstStyle/>
          <a:p>
            <a:r>
              <a:rPr lang="en-US" sz="2800" dirty="0" smtClean="0"/>
              <a:t>A bluebottle sting usually causes an immediate and severe pain, which generally fades over about an hour.</a:t>
            </a:r>
          </a:p>
          <a:p>
            <a:r>
              <a:rPr lang="en-US" sz="2800" dirty="0" smtClean="0"/>
              <a:t>You can usually see where on the body the sting has occurred because it leaves a red line where the tentacle has been.</a:t>
            </a:r>
          </a:p>
          <a:p>
            <a:r>
              <a:rPr lang="en-US" sz="2800" dirty="0" smtClean="0"/>
              <a:t> Sometimes this line has a ‘beaded’ appearance, and is swollen and itchy.</a:t>
            </a:r>
          </a:p>
          <a:p>
            <a:r>
              <a:rPr lang="en-US" sz="2800" dirty="0" smtClean="0"/>
              <a:t>Occasionally blisters can develop at the site of the sting, and very rarely the sting may cause scarring. </a:t>
            </a:r>
            <a:endParaRPr lang="en-A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h2ozone.com.au/bluebottl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(non tropical)</a:t>
            </a:r>
            <a:endParaRPr lang="en-AU" dirty="0"/>
          </a:p>
        </p:txBody>
      </p:sp>
      <p:sp>
        <p:nvSpPr>
          <p:cNvPr id="3" name="Content Placeholder 2"/>
          <p:cNvSpPr>
            <a:spLocks noGrp="1"/>
          </p:cNvSpPr>
          <p:nvPr>
            <p:ph idx="1"/>
          </p:nvPr>
        </p:nvSpPr>
        <p:spPr>
          <a:xfrm>
            <a:off x="1331640" y="1742418"/>
            <a:ext cx="6955136" cy="5214974"/>
          </a:xfrm>
        </p:spPr>
        <p:txBody>
          <a:bodyPr/>
          <a:lstStyle/>
          <a:p>
            <a:r>
              <a:rPr lang="en-US" dirty="0" smtClean="0"/>
              <a:t>Washing the site of the sting with vinegar is </a:t>
            </a:r>
            <a:r>
              <a:rPr lang="en-US" b="1" dirty="0" smtClean="0">
                <a:solidFill>
                  <a:srgbClr val="C00000"/>
                </a:solidFill>
              </a:rPr>
              <a:t>NOT</a:t>
            </a:r>
            <a:r>
              <a:rPr lang="en-US" dirty="0" smtClean="0"/>
              <a:t> recommended for bluebottle stings occurring in </a:t>
            </a:r>
            <a:r>
              <a:rPr lang="en-US" b="1" dirty="0" smtClean="0">
                <a:solidFill>
                  <a:srgbClr val="C00000"/>
                </a:solidFill>
              </a:rPr>
              <a:t>non tropical waters</a:t>
            </a:r>
            <a:r>
              <a:rPr lang="en-US" dirty="0" smtClean="0"/>
              <a:t>.</a:t>
            </a:r>
          </a:p>
          <a:p>
            <a:r>
              <a:rPr lang="en-US" dirty="0" smtClean="0"/>
              <a:t>This change was introduce in July 2007</a:t>
            </a: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(non tropical)</a:t>
            </a:r>
            <a:endParaRPr lang="en-AU" dirty="0"/>
          </a:p>
        </p:txBody>
      </p:sp>
      <p:sp>
        <p:nvSpPr>
          <p:cNvPr id="3" name="Content Placeholder 2"/>
          <p:cNvSpPr>
            <a:spLocks noGrp="1"/>
          </p:cNvSpPr>
          <p:nvPr>
            <p:ph idx="1"/>
          </p:nvPr>
        </p:nvSpPr>
        <p:spPr>
          <a:xfrm>
            <a:off x="1331640" y="1526394"/>
            <a:ext cx="6955136" cy="5214974"/>
          </a:xfrm>
        </p:spPr>
        <p:txBody>
          <a:bodyPr/>
          <a:lstStyle/>
          <a:p>
            <a:r>
              <a:rPr lang="en-US" dirty="0" smtClean="0"/>
              <a:t>It </a:t>
            </a:r>
            <a:r>
              <a:rPr lang="en-US" dirty="0" smtClean="0"/>
              <a:t>is now recommended that the area where the bluebottle sting has occurred be immersed in </a:t>
            </a:r>
            <a:r>
              <a:rPr lang="en-US" b="1" dirty="0" smtClean="0">
                <a:solidFill>
                  <a:srgbClr val="C00000"/>
                </a:solidFill>
              </a:rPr>
              <a:t>hot water</a:t>
            </a:r>
            <a:r>
              <a:rPr lang="en-US" dirty="0" smtClean="0"/>
              <a:t>. </a:t>
            </a:r>
          </a:p>
          <a:p>
            <a:r>
              <a:rPr lang="en-US" dirty="0" smtClean="0"/>
              <a:t>Recent studies have shown that this use of hot water is more effective than the previous advice to use ice packs and cold water at reducing the pain of bluebottle stings. </a:t>
            </a:r>
          </a:p>
          <a:p>
            <a:endParaRPr lang="en-AU" dirty="0"/>
          </a:p>
        </p:txBody>
      </p:sp>
    </p:spTree>
    <p:extLst>
      <p:ext uri="{BB962C8B-B14F-4D97-AF65-F5344CB8AC3E}">
        <p14:creationId xmlns:p14="http://schemas.microsoft.com/office/powerpoint/2010/main" val="412330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t="35795"/>
          <a:stretch>
            <a:fillRect/>
          </a:stretch>
        </p:blipFill>
        <p:spPr bwMode="auto">
          <a:xfrm>
            <a:off x="1071538" y="1285860"/>
            <a:ext cx="6715172" cy="5143536"/>
          </a:xfrm>
          <a:prstGeom prst="rect">
            <a:avLst/>
          </a:prstGeom>
          <a:noFill/>
          <a:ln w="9525">
            <a:noFill/>
            <a:miter lim="800000"/>
            <a:headEnd/>
            <a:tailEnd/>
          </a:ln>
        </p:spPr>
      </p:pic>
      <p:sp>
        <p:nvSpPr>
          <p:cNvPr id="4" name="Title 3"/>
          <p:cNvSpPr>
            <a:spLocks noGrp="1"/>
          </p:cNvSpPr>
          <p:nvPr>
            <p:ph type="title"/>
          </p:nvPr>
        </p:nvSpPr>
        <p:spPr/>
        <p:txBody>
          <a:bodyPr/>
          <a:lstStyle/>
          <a:p>
            <a:r>
              <a:rPr lang="en-US" sz="5400" dirty="0" smtClean="0"/>
              <a:t>Management</a:t>
            </a:r>
            <a:endParaRPr lang="en-AU" sz="5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Post treatment</a:t>
            </a:r>
            <a:endParaRPr lang="en-AU" sz="5400" dirty="0"/>
          </a:p>
        </p:txBody>
      </p:sp>
      <p:sp>
        <p:nvSpPr>
          <p:cNvPr id="3" name="Content Placeholder 2"/>
          <p:cNvSpPr>
            <a:spLocks noGrp="1"/>
          </p:cNvSpPr>
          <p:nvPr>
            <p:ph idx="1"/>
          </p:nvPr>
        </p:nvSpPr>
        <p:spPr>
          <a:xfrm>
            <a:off x="1547664" y="1628800"/>
            <a:ext cx="7427168" cy="4525963"/>
          </a:xfrm>
        </p:spPr>
        <p:txBody>
          <a:bodyPr/>
          <a:lstStyle/>
          <a:p>
            <a:r>
              <a:rPr lang="en-US" sz="3600" dirty="0" smtClean="0"/>
              <a:t>If after treatment there is continuing pain, itchiness or blistering at the site of the sting, it would be best to advise the casualty to visit a doctor</a:t>
            </a:r>
          </a:p>
          <a:p>
            <a:r>
              <a:rPr lang="en-US" sz="3600" dirty="0" smtClean="0"/>
              <a:t>The doctor might prescribe a topical treatment such as a cortisone cream to reduce the inflammatory reaction</a:t>
            </a:r>
            <a:endParaRPr lang="en-A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Important</a:t>
            </a:r>
            <a:endParaRPr lang="en-AU" sz="5400" dirty="0"/>
          </a:p>
        </p:txBody>
      </p:sp>
      <p:sp>
        <p:nvSpPr>
          <p:cNvPr id="3" name="Content Placeholder 2"/>
          <p:cNvSpPr>
            <a:spLocks noGrp="1"/>
          </p:cNvSpPr>
          <p:nvPr>
            <p:ph idx="1"/>
          </p:nvPr>
        </p:nvSpPr>
        <p:spPr>
          <a:xfrm>
            <a:off x="1403648" y="1714488"/>
            <a:ext cx="7740352" cy="4392612"/>
          </a:xfrm>
        </p:spPr>
        <p:txBody>
          <a:bodyPr/>
          <a:lstStyle/>
          <a:p>
            <a:r>
              <a:rPr lang="en-US" sz="2800" dirty="0" smtClean="0"/>
              <a:t>Although extremely unlikely, it is possible that a bluebottle sting could trigger an anaphylactic reaction (a severe allergic reaction that can be life-threatening).</a:t>
            </a:r>
          </a:p>
          <a:p>
            <a:r>
              <a:rPr lang="en-US" sz="2800" dirty="0" smtClean="0"/>
              <a:t>If a person who has been stung by a bluebottle develops distressing chest tightness or difficulty breathing that is getting worse and you suspect anaphylaxis, treat as per the management of anaphylaxis and call 000 </a:t>
            </a:r>
            <a:r>
              <a:rPr lang="en-US" dirty="0" smtClean="0"/>
              <a:t/>
            </a:r>
            <a:br>
              <a:rPr lang="en-US" dirty="0" smtClean="0"/>
            </a:b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US" sz="5400" dirty="0" smtClean="0"/>
              <a:t>Blue Bottle Jellyfish</a:t>
            </a:r>
            <a:endParaRPr lang="en-US" sz="5400" dirty="0"/>
          </a:p>
        </p:txBody>
      </p:sp>
      <p:sp>
        <p:nvSpPr>
          <p:cNvPr id="3" name="Content Placeholder 2"/>
          <p:cNvSpPr>
            <a:spLocks noGrp="1"/>
          </p:cNvSpPr>
          <p:nvPr>
            <p:ph idx="1"/>
          </p:nvPr>
        </p:nvSpPr>
        <p:spPr>
          <a:xfrm>
            <a:off x="1475656" y="1571612"/>
            <a:ext cx="4667980" cy="4392612"/>
          </a:xfrm>
        </p:spPr>
        <p:txBody>
          <a:bodyPr/>
          <a:lstStyle/>
          <a:p>
            <a:pPr marL="0" indent="0">
              <a:buNone/>
            </a:pPr>
            <a:r>
              <a:rPr lang="en-US" dirty="0" smtClean="0"/>
              <a:t>In Australia and New Zealand, this jellyfish is known as the blue bottle, due to its colour and shape when strewn on a beach</a:t>
            </a:r>
            <a:r>
              <a:rPr lang="en-US" sz="2800" dirty="0" smtClean="0"/>
              <a:t>.</a:t>
            </a:r>
            <a:endParaRPr lang="en-US" sz="2800" dirty="0" smtClean="0"/>
          </a:p>
        </p:txBody>
      </p:sp>
      <p:pic>
        <p:nvPicPr>
          <p:cNvPr id="5122" name="Picture 2" descr="http://travel.ninemsn.com.au/img/holiday-types/beaches/bluebottle.jpg"/>
          <p:cNvPicPr>
            <a:picLocks noChangeAspect="1" noChangeArrowheads="1"/>
          </p:cNvPicPr>
          <p:nvPr/>
        </p:nvPicPr>
        <p:blipFill>
          <a:blip r:embed="rId2"/>
          <a:srcRect/>
          <a:stretch>
            <a:fillRect/>
          </a:stretch>
        </p:blipFill>
        <p:spPr bwMode="auto">
          <a:xfrm>
            <a:off x="6143636" y="3714752"/>
            <a:ext cx="2781310" cy="1690676"/>
          </a:xfrm>
          <a:prstGeom prst="rect">
            <a:avLst/>
          </a:prstGeom>
          <a:noFill/>
        </p:spPr>
      </p:pic>
      <p:pic>
        <p:nvPicPr>
          <p:cNvPr id="5124" name="Picture 4" descr="http://www.nevillecoleman.com.au/media/136779/portuguese%20man-of-war%20bluebottle%20physalia%20physalis.jpg"/>
          <p:cNvPicPr>
            <a:picLocks noChangeAspect="1" noChangeArrowheads="1"/>
          </p:cNvPicPr>
          <p:nvPr/>
        </p:nvPicPr>
        <p:blipFill>
          <a:blip r:embed="rId3"/>
          <a:srcRect/>
          <a:stretch>
            <a:fillRect/>
          </a:stretch>
        </p:blipFill>
        <p:spPr bwMode="auto">
          <a:xfrm>
            <a:off x="6143636" y="1857364"/>
            <a:ext cx="2786082" cy="1819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(tropical waters)</a:t>
            </a:r>
            <a:endParaRPr lang="en-AU" dirty="0"/>
          </a:p>
        </p:txBody>
      </p:sp>
      <p:sp>
        <p:nvSpPr>
          <p:cNvPr id="3" name="Content Placeholder 2"/>
          <p:cNvSpPr>
            <a:spLocks noGrp="1"/>
          </p:cNvSpPr>
          <p:nvPr>
            <p:ph idx="1"/>
          </p:nvPr>
        </p:nvSpPr>
        <p:spPr>
          <a:xfrm>
            <a:off x="1475656" y="1600200"/>
            <a:ext cx="7211144" cy="4525963"/>
          </a:xfrm>
        </p:spPr>
        <p:txBody>
          <a:bodyPr/>
          <a:lstStyle/>
          <a:p>
            <a:pPr marL="0" indent="0">
              <a:buNone/>
            </a:pPr>
            <a:r>
              <a:rPr lang="en-US" dirty="0" smtClean="0"/>
              <a:t>This </a:t>
            </a:r>
            <a:r>
              <a:rPr lang="en-US" b="1" dirty="0" smtClean="0">
                <a:solidFill>
                  <a:srgbClr val="C00000"/>
                </a:solidFill>
              </a:rPr>
              <a:t>only</a:t>
            </a:r>
            <a:r>
              <a:rPr lang="en-US" dirty="0" smtClean="0"/>
              <a:t> applies if you are in the tropics (e.g. North Queensland):</a:t>
            </a:r>
          </a:p>
          <a:p>
            <a:pPr marL="514350" indent="-514350"/>
            <a:r>
              <a:rPr lang="en-US" dirty="0" smtClean="0"/>
              <a:t>If the bluebottle or any unknown jellyfish is found in </a:t>
            </a:r>
            <a:r>
              <a:rPr lang="en-US" b="1" dirty="0" smtClean="0">
                <a:solidFill>
                  <a:srgbClr val="C00000"/>
                </a:solidFill>
              </a:rPr>
              <a:t>tropical waters</a:t>
            </a:r>
            <a:r>
              <a:rPr lang="en-US" dirty="0" smtClean="0"/>
              <a:t>, then the treatment in the first instance would be to flood the stung area with </a:t>
            </a:r>
            <a:r>
              <a:rPr lang="en-US" dirty="0" smtClean="0"/>
              <a:t>vinegar.</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2"/>
          <p:cNvSpPr>
            <a:spLocks noGrp="1" noChangeArrowheads="1"/>
          </p:cNvSpPr>
          <p:nvPr>
            <p:ph type="title"/>
          </p:nvPr>
        </p:nvSpPr>
        <p:spPr/>
        <p:txBody>
          <a:bodyPr/>
          <a:lstStyle/>
          <a:p>
            <a:pPr eaLnBrk="1" hangingPunct="1"/>
            <a:r>
              <a:rPr lang="en-AU" sz="5400" dirty="0" smtClean="0"/>
              <a:t>Questions</a:t>
            </a:r>
          </a:p>
        </p:txBody>
      </p:sp>
      <p:sp>
        <p:nvSpPr>
          <p:cNvPr id="111618" name="Date Placeholder 3"/>
          <p:cNvSpPr>
            <a:spLocks noGrp="1"/>
          </p:cNvSpPr>
          <p:nvPr>
            <p:ph type="dt" sz="half" idx="10"/>
          </p:nvPr>
        </p:nvSpPr>
        <p:spPr>
          <a:noFill/>
        </p:spPr>
        <p:txBody>
          <a:bodyPr/>
          <a:lstStyle/>
          <a:p>
            <a:fld id="{BA073384-FA88-43F2-A802-6ABBB63E18CB}" type="datetime3">
              <a:rPr lang="en-US" smtClean="0"/>
              <a:pPr/>
              <a:t>17 September 2015</a:t>
            </a:fld>
            <a:endParaRPr lang="en-US" dirty="0" smtClean="0"/>
          </a:p>
        </p:txBody>
      </p:sp>
      <p:sp>
        <p:nvSpPr>
          <p:cNvPr id="111619" name="Footer Placeholder 4"/>
          <p:cNvSpPr>
            <a:spLocks noGrp="1"/>
          </p:cNvSpPr>
          <p:nvPr>
            <p:ph type="ftr" sz="quarter" idx="11"/>
          </p:nvPr>
        </p:nvSpPr>
        <p:spPr>
          <a:noFill/>
        </p:spPr>
        <p:txBody>
          <a:bodyPr/>
          <a:lstStyle/>
          <a:p>
            <a:r>
              <a:rPr lang="en-US" dirty="0" smtClean="0"/>
              <a:t>Coffs Harbour Divisional Training</a:t>
            </a:r>
          </a:p>
        </p:txBody>
      </p:sp>
      <p:sp>
        <p:nvSpPr>
          <p:cNvPr id="111620" name="Slide Number Placeholder 5"/>
          <p:cNvSpPr>
            <a:spLocks noGrp="1"/>
          </p:cNvSpPr>
          <p:nvPr>
            <p:ph type="sldNum" sz="quarter" idx="12"/>
          </p:nvPr>
        </p:nvSpPr>
        <p:spPr>
          <a:noFill/>
        </p:spPr>
        <p:txBody>
          <a:bodyPr/>
          <a:lstStyle/>
          <a:p>
            <a:fld id="{F339EFFC-A4A3-45C0-8F48-4F2A8DA1E738}" type="slidenum">
              <a:rPr lang="en-US" smtClean="0"/>
              <a:pPr/>
              <a:t>21</a:t>
            </a:fld>
            <a:endParaRPr lang="en-US" dirty="0" smtClean="0"/>
          </a:p>
        </p:txBody>
      </p:sp>
      <p:pic>
        <p:nvPicPr>
          <p:cNvPr id="111623" name="Picture 4" descr="MCj04344110000[1]"/>
          <p:cNvPicPr>
            <a:picLocks noChangeAspect="1" noChangeArrowheads="1"/>
          </p:cNvPicPr>
          <p:nvPr/>
        </p:nvPicPr>
        <p:blipFill>
          <a:blip r:embed="rId3"/>
          <a:srcRect/>
          <a:stretch>
            <a:fillRect/>
          </a:stretch>
        </p:blipFill>
        <p:spPr bwMode="auto">
          <a:xfrm>
            <a:off x="2699792" y="2204863"/>
            <a:ext cx="3240360" cy="3645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5.1</a:t>
            </a:r>
            <a:endParaRPr lang="en-AU" dirty="0"/>
          </a:p>
        </p:txBody>
      </p:sp>
      <p:sp>
        <p:nvSpPr>
          <p:cNvPr id="3" name="Content Placeholder 2"/>
          <p:cNvSpPr>
            <a:spLocks noGrp="1"/>
          </p:cNvSpPr>
          <p:nvPr>
            <p:ph idx="1"/>
          </p:nvPr>
        </p:nvSpPr>
        <p:spPr>
          <a:xfrm>
            <a:off x="214282" y="1571612"/>
            <a:ext cx="8929718" cy="4392612"/>
          </a:xfrm>
        </p:spPr>
        <p:txBody>
          <a:bodyPr/>
          <a:lstStyle/>
          <a:p>
            <a:pPr marL="0" indent="0">
              <a:buNone/>
            </a:pPr>
            <a:r>
              <a:rPr lang="en-US" sz="2800" dirty="0" smtClean="0"/>
              <a:t>You are on duty at a music festival being held beside the foreshore in non‐tropical waters on a warm summers’ day. People attending the festival have also been enjoying a swim in the sea. You are on patrol relatively close to your post with two other members when you are alerted by a teenage girl calling out from the waters edge. As you approach the casualty, she complains of pain in her leg. You observe oval‐shaped blanched wheals on her leg with redness. Demonstrate how you manage this casualty. </a:t>
            </a:r>
            <a:endParaRPr lang="en-AU"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AU" dirty="0"/>
          </a:p>
        </p:txBody>
      </p:sp>
      <p:sp>
        <p:nvSpPr>
          <p:cNvPr id="3" name="Content Placeholder 2"/>
          <p:cNvSpPr>
            <a:spLocks noGrp="1"/>
          </p:cNvSpPr>
          <p:nvPr>
            <p:ph idx="1"/>
          </p:nvPr>
        </p:nvSpPr>
        <p:spPr>
          <a:xfrm>
            <a:off x="539750" y="1428736"/>
            <a:ext cx="8147050" cy="4953014"/>
          </a:xfrm>
        </p:spPr>
        <p:txBody>
          <a:bodyPr/>
          <a:lstStyle/>
          <a:p>
            <a:pPr marL="0" indent="0">
              <a:buNone/>
            </a:pPr>
            <a:r>
              <a:rPr lang="en-US" sz="2800" dirty="0" smtClean="0"/>
              <a:t>You are at a music festival near a non‐tropical beach. You have been for a swim and now walking along the waters edge when you feel some brush against your leg in the water. You are experiencing severe local pain in the area of the sting and call out for help to some St John first aid volunteers you see on patrol. There are oval‐shaped wheals on your leg with redness.</a:t>
            </a:r>
            <a:endParaRPr lang="en-AU"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 John Management</a:t>
            </a:r>
            <a:endParaRPr lang="en-AU" dirty="0"/>
          </a:p>
        </p:txBody>
      </p:sp>
      <p:pic>
        <p:nvPicPr>
          <p:cNvPr id="5" name="Picture 2"/>
          <p:cNvPicPr>
            <a:picLocks noChangeAspect="1" noChangeArrowheads="1"/>
          </p:cNvPicPr>
          <p:nvPr/>
        </p:nvPicPr>
        <p:blipFill>
          <a:blip r:embed="rId2"/>
          <a:srcRect t="35795"/>
          <a:stretch>
            <a:fillRect/>
          </a:stretch>
        </p:blipFill>
        <p:spPr bwMode="auto">
          <a:xfrm>
            <a:off x="1071538" y="1285860"/>
            <a:ext cx="6715172"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Checklist</a:t>
            </a:r>
            <a:endParaRPr lang="en-AU" dirty="0"/>
          </a:p>
        </p:txBody>
      </p:sp>
      <p:sp>
        <p:nvSpPr>
          <p:cNvPr id="3" name="Content Placeholder 2"/>
          <p:cNvSpPr>
            <a:spLocks noGrp="1"/>
          </p:cNvSpPr>
          <p:nvPr>
            <p:ph idx="1"/>
          </p:nvPr>
        </p:nvSpPr>
        <p:spPr>
          <a:xfrm>
            <a:off x="1475656" y="1428736"/>
            <a:ext cx="7668344" cy="4392612"/>
          </a:xfrm>
        </p:spPr>
        <p:txBody>
          <a:bodyPr/>
          <a:lstStyle/>
          <a:p>
            <a:pPr marL="514350" indent="-514350">
              <a:buFont typeface="+mj-lt"/>
              <a:buAutoNum type="arabicPeriod"/>
            </a:pPr>
            <a:r>
              <a:rPr lang="en-US" sz="2800" dirty="0" smtClean="0"/>
              <a:t>Check for danger </a:t>
            </a:r>
            <a:r>
              <a:rPr lang="en-US" sz="2800" i="1" dirty="0" smtClean="0"/>
              <a:t>What are the possible dangers? 	</a:t>
            </a:r>
          </a:p>
          <a:p>
            <a:pPr marL="514350" indent="-514350">
              <a:buFont typeface="+mj-lt"/>
              <a:buAutoNum type="arabicPeriod"/>
            </a:pPr>
            <a:r>
              <a:rPr lang="en-US" sz="2800" dirty="0" smtClean="0"/>
              <a:t>Assist the casualty from the waters 	</a:t>
            </a:r>
          </a:p>
          <a:p>
            <a:pPr marL="514350" indent="-514350">
              <a:buFont typeface="+mj-lt"/>
              <a:buAutoNum type="arabicPeriod"/>
            </a:pPr>
            <a:r>
              <a:rPr lang="en-US" sz="2800" dirty="0" smtClean="0"/>
              <a:t>Pick off any adherent tentacles with fingers or tweezers 	</a:t>
            </a:r>
          </a:p>
          <a:p>
            <a:pPr marL="514350" indent="-514350">
              <a:buFont typeface="+mj-lt"/>
              <a:buAutoNum type="arabicPeriod"/>
            </a:pPr>
            <a:r>
              <a:rPr lang="en-US" sz="2800" dirty="0" smtClean="0"/>
              <a:t>Rinse the stung area well with seawater to remove invisible stinging cells 	</a:t>
            </a:r>
          </a:p>
          <a:p>
            <a:pPr marL="514350" indent="-514350">
              <a:buFont typeface="+mj-lt"/>
              <a:buAutoNum type="arabicPeriod"/>
            </a:pPr>
            <a:r>
              <a:rPr lang="en-US" sz="2800" dirty="0" smtClean="0"/>
              <a:t>Assisted casualty to the first aid post or sent one member to obtain a bucket of hot </a:t>
            </a:r>
            <a:r>
              <a:rPr lang="en-US" sz="2800" dirty="0" smtClean="0"/>
              <a:t>water (coffee vendor??)  </a:t>
            </a:r>
            <a:r>
              <a:rPr lang="en-US" sz="2800" dirty="0" smtClean="0"/>
              <a:t>	</a:t>
            </a:r>
          </a:p>
          <a:p>
            <a:pPr marL="342000">
              <a:buNone/>
            </a:pPr>
            <a:endParaRPr lang="en-A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Checklist</a:t>
            </a:r>
            <a:endParaRPr lang="en-AU" dirty="0"/>
          </a:p>
        </p:txBody>
      </p:sp>
      <p:sp>
        <p:nvSpPr>
          <p:cNvPr id="3" name="Content Placeholder 2"/>
          <p:cNvSpPr>
            <a:spLocks noGrp="1"/>
          </p:cNvSpPr>
          <p:nvPr>
            <p:ph idx="1"/>
          </p:nvPr>
        </p:nvSpPr>
        <p:spPr>
          <a:xfrm>
            <a:off x="1403648" y="1428736"/>
            <a:ext cx="7314874" cy="4392612"/>
          </a:xfrm>
        </p:spPr>
        <p:txBody>
          <a:bodyPr/>
          <a:lstStyle/>
          <a:p>
            <a:pPr marL="514350" indent="-514350">
              <a:buFont typeface="+mj-lt"/>
              <a:buAutoNum type="arabicPeriod" startAt="6"/>
            </a:pPr>
            <a:r>
              <a:rPr lang="en-US" sz="2800" dirty="0" smtClean="0"/>
              <a:t>Test the hot water to ensure the casualty is comfortable with the temperature 	</a:t>
            </a:r>
          </a:p>
          <a:p>
            <a:pPr marL="514350" indent="-514350">
              <a:buFont typeface="+mj-lt"/>
              <a:buAutoNum type="arabicPeriod" startAt="6"/>
            </a:pPr>
            <a:r>
              <a:rPr lang="en-US" sz="2800" dirty="0" smtClean="0"/>
              <a:t>Immerse the stung leg in the hot water </a:t>
            </a:r>
          </a:p>
          <a:p>
            <a:pPr marL="514350" indent="-514350">
              <a:buFont typeface="+mj-lt"/>
              <a:buAutoNum type="arabicPeriod" startAt="6"/>
            </a:pPr>
            <a:r>
              <a:rPr lang="en-US" sz="2800" dirty="0" smtClean="0"/>
              <a:t>Ask the casualty if the pain is relieved by hot water </a:t>
            </a:r>
            <a:r>
              <a:rPr lang="en-US" sz="2800" i="1" dirty="0" smtClean="0"/>
              <a:t>(the pain is still persisting) 	</a:t>
            </a:r>
          </a:p>
          <a:p>
            <a:pPr marL="514350" indent="-514350">
              <a:buFont typeface="+mj-lt"/>
              <a:buAutoNum type="arabicPeriod" startAt="6"/>
            </a:pPr>
            <a:r>
              <a:rPr lang="en-US" sz="2800" dirty="0" smtClean="0"/>
              <a:t>Apply a cold pack to relieve the pain 	</a:t>
            </a:r>
          </a:p>
          <a:p>
            <a:pPr marL="514350" indent="-514350">
              <a:buFont typeface="+mj-lt"/>
              <a:buAutoNum type="arabicPeriod" startAt="6"/>
            </a:pPr>
            <a:r>
              <a:rPr lang="en-US" sz="2800" dirty="0" smtClean="0"/>
              <a:t>Complete an Casualty Report (OB12) </a:t>
            </a:r>
          </a:p>
          <a:p>
            <a:pPr marL="514350" indent="-514350">
              <a:buFont typeface="+mj-lt"/>
              <a:buAutoNum type="arabicPeriod" startAt="6"/>
            </a:pPr>
            <a:r>
              <a:rPr lang="en-US" sz="2800" dirty="0" smtClean="0"/>
              <a:t>Advise the casualty that if pain persists to consult a doctor 	</a:t>
            </a:r>
          </a:p>
          <a:p>
            <a:pPr marL="342000">
              <a:buNone/>
            </a:pPr>
            <a:endParaRPr lang="en-A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r>
              <a:rPr lang="en-US" sz="5400" dirty="0" smtClean="0"/>
              <a:t>Blue Bottle Jellyfish</a:t>
            </a:r>
            <a:endParaRPr lang="en-US" sz="5400" dirty="0"/>
          </a:p>
        </p:txBody>
      </p:sp>
      <p:sp>
        <p:nvSpPr>
          <p:cNvPr id="3" name="Content Placeholder 2"/>
          <p:cNvSpPr>
            <a:spLocks noGrp="1"/>
          </p:cNvSpPr>
          <p:nvPr>
            <p:ph idx="1"/>
          </p:nvPr>
        </p:nvSpPr>
        <p:spPr>
          <a:xfrm>
            <a:off x="1403648" y="1571612"/>
            <a:ext cx="4739988" cy="4392612"/>
          </a:xfrm>
        </p:spPr>
        <p:txBody>
          <a:bodyPr/>
          <a:lstStyle/>
          <a:p>
            <a:r>
              <a:rPr lang="en-US" dirty="0" smtClean="0"/>
              <a:t>Elsewhere </a:t>
            </a:r>
            <a:r>
              <a:rPr lang="en-US" dirty="0" smtClean="0"/>
              <a:t>in the world it is known as the "Portuguese Man o War" as it is said to look like a Portuguese battleship with a sail</a:t>
            </a:r>
            <a:r>
              <a:rPr lang="en-AU" dirty="0" smtClean="0"/>
              <a:t> </a:t>
            </a:r>
          </a:p>
          <a:p>
            <a:r>
              <a:rPr lang="en-AU" dirty="0" smtClean="0"/>
              <a:t>Its scientific name is </a:t>
            </a:r>
            <a:r>
              <a:rPr lang="en-AU" dirty="0" err="1" smtClean="0"/>
              <a:t>Physalia</a:t>
            </a:r>
            <a:r>
              <a:rPr lang="en-AU" dirty="0" smtClean="0"/>
              <a:t> </a:t>
            </a:r>
            <a:r>
              <a:rPr lang="en-AU" dirty="0" err="1" smtClean="0"/>
              <a:t>utriculus</a:t>
            </a:r>
            <a:endParaRPr lang="en-AU" dirty="0" smtClean="0"/>
          </a:p>
        </p:txBody>
      </p:sp>
      <p:pic>
        <p:nvPicPr>
          <p:cNvPr id="5122" name="Picture 2" descr="http://travel.ninemsn.com.au/img/holiday-types/beaches/bluebottle.jpg"/>
          <p:cNvPicPr>
            <a:picLocks noChangeAspect="1" noChangeArrowheads="1"/>
          </p:cNvPicPr>
          <p:nvPr/>
        </p:nvPicPr>
        <p:blipFill>
          <a:blip r:embed="rId2"/>
          <a:srcRect/>
          <a:stretch>
            <a:fillRect/>
          </a:stretch>
        </p:blipFill>
        <p:spPr bwMode="auto">
          <a:xfrm>
            <a:off x="6143636" y="3714752"/>
            <a:ext cx="2781310" cy="1690676"/>
          </a:xfrm>
          <a:prstGeom prst="rect">
            <a:avLst/>
          </a:prstGeom>
          <a:noFill/>
        </p:spPr>
      </p:pic>
      <p:pic>
        <p:nvPicPr>
          <p:cNvPr id="5124" name="Picture 4" descr="http://www.nevillecoleman.com.au/media/136779/portuguese%20man-of-war%20bluebottle%20physalia%20physalis.jpg"/>
          <p:cNvPicPr>
            <a:picLocks noChangeAspect="1" noChangeArrowheads="1"/>
          </p:cNvPicPr>
          <p:nvPr/>
        </p:nvPicPr>
        <p:blipFill>
          <a:blip r:embed="rId3"/>
          <a:srcRect/>
          <a:stretch>
            <a:fillRect/>
          </a:stretch>
        </p:blipFill>
        <p:spPr bwMode="auto">
          <a:xfrm>
            <a:off x="6143636" y="1857364"/>
            <a:ext cx="2786082" cy="1819275"/>
          </a:xfrm>
          <a:prstGeom prst="rect">
            <a:avLst/>
          </a:prstGeom>
          <a:noFill/>
        </p:spPr>
      </p:pic>
    </p:spTree>
    <p:extLst>
      <p:ext uri="{BB962C8B-B14F-4D97-AF65-F5344CB8AC3E}">
        <p14:creationId xmlns:p14="http://schemas.microsoft.com/office/powerpoint/2010/main" val="115606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Is it a Jellyfish?</a:t>
            </a:r>
            <a:endParaRPr lang="en-AU" sz="5400" dirty="0"/>
          </a:p>
        </p:txBody>
      </p:sp>
      <p:sp>
        <p:nvSpPr>
          <p:cNvPr id="3" name="Content Placeholder 2"/>
          <p:cNvSpPr>
            <a:spLocks noGrp="1"/>
          </p:cNvSpPr>
          <p:nvPr>
            <p:ph idx="1"/>
          </p:nvPr>
        </p:nvSpPr>
        <p:spPr>
          <a:xfrm>
            <a:off x="1403648" y="1450782"/>
            <a:ext cx="7715002" cy="4392612"/>
          </a:xfrm>
        </p:spPr>
        <p:txBody>
          <a:bodyPr/>
          <a:lstStyle/>
          <a:p>
            <a:r>
              <a:rPr lang="en-AU" dirty="0" smtClean="0"/>
              <a:t>No, B</a:t>
            </a:r>
            <a:r>
              <a:rPr lang="en-US" dirty="0" err="1" smtClean="0"/>
              <a:t>lue</a:t>
            </a:r>
            <a:r>
              <a:rPr lang="en-US" dirty="0" smtClean="0"/>
              <a:t> </a:t>
            </a:r>
            <a:r>
              <a:rPr lang="en-US" dirty="0" smtClean="0"/>
              <a:t>Bottles differ from true jellyfishes in several ways. </a:t>
            </a:r>
          </a:p>
          <a:p>
            <a:r>
              <a:rPr lang="en-US" dirty="0" smtClean="0"/>
              <a:t>The gas-filled float supports a number of </a:t>
            </a:r>
            <a:r>
              <a:rPr lang="en-US" dirty="0" err="1" smtClean="0"/>
              <a:t>specialised</a:t>
            </a:r>
            <a:r>
              <a:rPr lang="en-US" dirty="0" smtClean="0"/>
              <a:t> tentacles, which are actually members of a complicated colony.</a:t>
            </a:r>
          </a:p>
          <a:p>
            <a:r>
              <a:rPr lang="en-US" dirty="0" smtClean="0"/>
              <a:t>The individual members, cooperate to form what looks to us like one animal-a jellyfish</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Zooids</a:t>
            </a:r>
            <a:endParaRPr lang="en-AU" sz="5400" dirty="0"/>
          </a:p>
        </p:txBody>
      </p:sp>
      <p:sp>
        <p:nvSpPr>
          <p:cNvPr id="3" name="Content Placeholder 2"/>
          <p:cNvSpPr>
            <a:spLocks noGrp="1"/>
          </p:cNvSpPr>
          <p:nvPr>
            <p:ph idx="1"/>
          </p:nvPr>
        </p:nvSpPr>
        <p:spPr>
          <a:xfrm>
            <a:off x="1547664" y="1785926"/>
            <a:ext cx="7596336" cy="4392612"/>
          </a:xfrm>
        </p:spPr>
        <p:txBody>
          <a:bodyPr/>
          <a:lstStyle/>
          <a:p>
            <a:r>
              <a:rPr lang="en-US" dirty="0" smtClean="0"/>
              <a:t>These individual members are called zooids. </a:t>
            </a:r>
          </a:p>
          <a:p>
            <a:r>
              <a:rPr lang="en-US" dirty="0" smtClean="0"/>
              <a:t>Each zooid has a specific role and together they function as if it were one animal. </a:t>
            </a:r>
          </a:p>
          <a:p>
            <a:r>
              <a:rPr lang="en-US" dirty="0" smtClean="0"/>
              <a:t>For example a number of zooids will make up the stinging tentacles, others will make up the feeding tentacles and some are the reproductive members of the colony</a:t>
            </a:r>
            <a:endParaRPr lang="en-A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The floats</a:t>
            </a:r>
            <a:endParaRPr lang="en-AU" sz="5400" dirty="0"/>
          </a:p>
        </p:txBody>
      </p:sp>
      <p:sp>
        <p:nvSpPr>
          <p:cNvPr id="3" name="Content Placeholder 2"/>
          <p:cNvSpPr>
            <a:spLocks noGrp="1"/>
          </p:cNvSpPr>
          <p:nvPr>
            <p:ph idx="1"/>
          </p:nvPr>
        </p:nvSpPr>
        <p:spPr>
          <a:xfrm>
            <a:off x="1331640" y="1214422"/>
            <a:ext cx="7029692" cy="4392612"/>
          </a:xfrm>
        </p:spPr>
        <p:txBody>
          <a:bodyPr/>
          <a:lstStyle/>
          <a:p>
            <a:r>
              <a:rPr lang="en-US" dirty="0" smtClean="0"/>
              <a:t>the gas float itself is a modified colony member.</a:t>
            </a:r>
          </a:p>
          <a:p>
            <a:r>
              <a:rPr lang="en-US" dirty="0" smtClean="0"/>
              <a:t>The floats are of two sorts-ones that face left and others that are angled toward the right. </a:t>
            </a:r>
          </a:p>
          <a:p>
            <a:r>
              <a:rPr lang="en-US" dirty="0" smtClean="0"/>
              <a:t>This means that the same wind will push the two variations in different directions, avoiding all the colonies becoming washed up on the beach and dying.</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Feeding</a:t>
            </a:r>
            <a:endParaRPr lang="en-AU" sz="5400" dirty="0"/>
          </a:p>
        </p:txBody>
      </p:sp>
      <p:sp>
        <p:nvSpPr>
          <p:cNvPr id="3" name="Content Placeholder 2"/>
          <p:cNvSpPr>
            <a:spLocks noGrp="1"/>
          </p:cNvSpPr>
          <p:nvPr>
            <p:ph idx="1"/>
          </p:nvPr>
        </p:nvSpPr>
        <p:spPr>
          <a:xfrm>
            <a:off x="1475656" y="1357298"/>
            <a:ext cx="7242866" cy="4392612"/>
          </a:xfrm>
        </p:spPr>
        <p:txBody>
          <a:bodyPr/>
          <a:lstStyle/>
          <a:p>
            <a:r>
              <a:rPr lang="en-US" dirty="0" smtClean="0"/>
              <a:t>The blue bottle feeds on small fish and other small ocean creatures.</a:t>
            </a:r>
          </a:p>
          <a:p>
            <a:r>
              <a:rPr lang="en-US" dirty="0" smtClean="0"/>
              <a:t>They envelope their prey with their tentacles, where a poison is released thus </a:t>
            </a:r>
            <a:r>
              <a:rPr lang="en-US" dirty="0" err="1" smtClean="0"/>
              <a:t>paralysing</a:t>
            </a:r>
            <a:r>
              <a:rPr lang="en-US" dirty="0" smtClean="0"/>
              <a:t> its prey before being consumed</a:t>
            </a:r>
            <a:endParaRPr lang="en-AU" dirty="0"/>
          </a:p>
        </p:txBody>
      </p:sp>
      <p:pic>
        <p:nvPicPr>
          <p:cNvPr id="3074" name="Picture 2" descr="http://www.woodbridge.tased.edu.au/MDC/Species%20Register/Krill.jpg"/>
          <p:cNvPicPr>
            <a:picLocks noChangeAspect="1" noChangeArrowheads="1"/>
          </p:cNvPicPr>
          <p:nvPr/>
        </p:nvPicPr>
        <p:blipFill>
          <a:blip r:embed="rId2"/>
          <a:srcRect/>
          <a:stretch>
            <a:fillRect/>
          </a:stretch>
        </p:blipFill>
        <p:spPr bwMode="auto">
          <a:xfrm>
            <a:off x="4521063" y="4071942"/>
            <a:ext cx="3980028" cy="23093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surfcoach.net.au/attachments/Image/bluebottle_0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Tentacles</a:t>
            </a:r>
            <a:endParaRPr lang="en-AU" sz="5400" dirty="0"/>
          </a:p>
        </p:txBody>
      </p:sp>
      <p:sp>
        <p:nvSpPr>
          <p:cNvPr id="3" name="Content Placeholder 2"/>
          <p:cNvSpPr>
            <a:spLocks noGrp="1"/>
          </p:cNvSpPr>
          <p:nvPr>
            <p:ph idx="1"/>
          </p:nvPr>
        </p:nvSpPr>
        <p:spPr>
          <a:xfrm>
            <a:off x="1547664" y="1571612"/>
            <a:ext cx="7596336" cy="4392612"/>
          </a:xfrm>
        </p:spPr>
        <p:txBody>
          <a:bodyPr/>
          <a:lstStyle/>
          <a:p>
            <a:r>
              <a:rPr lang="en-US" sz="2800" dirty="0" smtClean="0"/>
              <a:t>The tentacles adhere extremely well to their prey. </a:t>
            </a:r>
          </a:p>
          <a:p>
            <a:r>
              <a:rPr lang="en-US" sz="2800" dirty="0" smtClean="0"/>
              <a:t>If a tentacle is put under the microscope you will see that it looks like a long string of barbed hooks, which explains the ability of the tentacle to attach.</a:t>
            </a:r>
          </a:p>
          <a:p>
            <a:r>
              <a:rPr lang="en-US" sz="2800" dirty="0" smtClean="0"/>
              <a:t>If a tentacle attaches itself to a human, it releases a poison (through the use of nematocysts), and if you continue to rub the skin after the tentacle has been removed more poison or venom will be released.</a:t>
            </a:r>
            <a:endParaRPr lang="en-A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t Point Slid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t Point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t Point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t Point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t Point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t Point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t Point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t Point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t Point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t Point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t Point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t Point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B3F44C4-4BEB-4C7E-BBB7-7A90031ECFE7}" vid="{7F3D4DA2-71C6-4F9F-9051-0BABDB3921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189</TotalTime>
  <Words>1003</Words>
  <Application>Microsoft Office PowerPoint</Application>
  <PresentationFormat>On-screen Show (4:3)</PresentationFormat>
  <Paragraphs>76</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Theme1</vt:lpstr>
      <vt:lpstr>  Envenomation (bluebottle) </vt:lpstr>
      <vt:lpstr> Blue Bottle Jellyfish</vt:lpstr>
      <vt:lpstr> Blue Bottle Jellyfish</vt:lpstr>
      <vt:lpstr>Is it a Jellyfish?</vt:lpstr>
      <vt:lpstr>Zooids</vt:lpstr>
      <vt:lpstr>The floats</vt:lpstr>
      <vt:lpstr>Feeding</vt:lpstr>
      <vt:lpstr>PowerPoint Presentation</vt:lpstr>
      <vt:lpstr>Tentacles</vt:lpstr>
      <vt:lpstr>Fatalities</vt:lpstr>
      <vt:lpstr>Beware!</vt:lpstr>
      <vt:lpstr>PowerPoint Presentation</vt:lpstr>
      <vt:lpstr>Signs &amp; Symptoms</vt:lpstr>
      <vt:lpstr>PowerPoint Presentation</vt:lpstr>
      <vt:lpstr>Treatment (non tropical)</vt:lpstr>
      <vt:lpstr>Treatment (non tropical)</vt:lpstr>
      <vt:lpstr>Management</vt:lpstr>
      <vt:lpstr>Post treatment</vt:lpstr>
      <vt:lpstr>Important</vt:lpstr>
      <vt:lpstr>Treatment (tropical waters)</vt:lpstr>
      <vt:lpstr>Questions</vt:lpstr>
      <vt:lpstr>Scenario 5.1</vt:lpstr>
      <vt:lpstr>History</vt:lpstr>
      <vt:lpstr>St John Management</vt:lpstr>
      <vt:lpstr>5.1 Checklist</vt:lpstr>
      <vt:lpstr>5.1 Checklist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Envenomation (bluebottle) </dc:title>
  <dc:creator> </dc:creator>
  <cp:lastModifiedBy>St John Ambulance Coffs Harbour</cp:lastModifiedBy>
  <cp:revision>20</cp:revision>
  <dcterms:created xsi:type="dcterms:W3CDTF">2009-06-20T01:16:50Z</dcterms:created>
  <dcterms:modified xsi:type="dcterms:W3CDTF">2015-09-17T00:22:02Z</dcterms:modified>
</cp:coreProperties>
</file>