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Lst>
  <p:notesMasterIdLst>
    <p:notesMasterId r:id="rId39"/>
  </p:notesMasterIdLst>
  <p:sldIdLst>
    <p:sldId id="256" r:id="rId3"/>
    <p:sldId id="258" r:id="rId4"/>
    <p:sldId id="259" r:id="rId5"/>
    <p:sldId id="260" r:id="rId6"/>
    <p:sldId id="261" r:id="rId7"/>
    <p:sldId id="262" r:id="rId8"/>
    <p:sldId id="263" r:id="rId9"/>
    <p:sldId id="264" r:id="rId10"/>
    <p:sldId id="265" r:id="rId11"/>
    <p:sldId id="266" r:id="rId12"/>
    <p:sldId id="288" r:id="rId13"/>
    <p:sldId id="267" r:id="rId14"/>
    <p:sldId id="289" r:id="rId15"/>
    <p:sldId id="268" r:id="rId16"/>
    <p:sldId id="269" r:id="rId17"/>
    <p:sldId id="270" r:id="rId18"/>
    <p:sldId id="290" r:id="rId19"/>
    <p:sldId id="271" r:id="rId20"/>
    <p:sldId id="272" r:id="rId21"/>
    <p:sldId id="273" r:id="rId22"/>
    <p:sldId id="274" r:id="rId23"/>
    <p:sldId id="277" r:id="rId24"/>
    <p:sldId id="278" r:id="rId25"/>
    <p:sldId id="279" r:id="rId26"/>
    <p:sldId id="281" r:id="rId27"/>
    <p:sldId id="284" r:id="rId28"/>
    <p:sldId id="307" r:id="rId29"/>
    <p:sldId id="286" r:id="rId30"/>
    <p:sldId id="294" r:id="rId31"/>
    <p:sldId id="297" r:id="rId32"/>
    <p:sldId id="312" r:id="rId33"/>
    <p:sldId id="316" r:id="rId34"/>
    <p:sldId id="331" r:id="rId35"/>
    <p:sldId id="313" r:id="rId36"/>
    <p:sldId id="314" r:id="rId37"/>
    <p:sldId id="31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73"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5D51C1-10D5-4679-A9AF-0D7E1516AE92}" type="datetimeFigureOut">
              <a:rPr lang="en-US" smtClean="0"/>
              <a:pPr/>
              <a:t>9/17/2015</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CB5F7-4953-438E-BDBE-5E61FC1E91DB}" type="slidenum">
              <a:rPr lang="en-AU" smtClean="0"/>
              <a:pPr/>
              <a:t>‹#›</a:t>
            </a:fld>
            <a:endParaRPr lang="en-AU" dirty="0"/>
          </a:p>
        </p:txBody>
      </p:sp>
    </p:spTree>
    <p:extLst>
      <p:ext uri="{BB962C8B-B14F-4D97-AF65-F5344CB8AC3E}">
        <p14:creationId xmlns:p14="http://schemas.microsoft.com/office/powerpoint/2010/main" val="2840845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p>
            <a:fld id="{9215F425-B1CB-409A-8503-13CA2534D3CC}" type="slidenum">
              <a:rPr lang="en-US"/>
              <a:pPr/>
              <a:t>2</a:t>
            </a:fld>
            <a:endParaRPr lang="en-US" dirty="0"/>
          </a:p>
        </p:txBody>
      </p:sp>
      <p:sp>
        <p:nvSpPr>
          <p:cNvPr id="269315" name="Rectangle 2"/>
          <p:cNvSpPr>
            <a:spLocks noGrp="1" noRot="1" noChangeAspect="1" noChangeArrowheads="1" noTextEdit="1"/>
          </p:cNvSpPr>
          <p:nvPr>
            <p:ph type="sldImg"/>
          </p:nvPr>
        </p:nvSpPr>
        <p:spPr>
          <a:xfrm>
            <a:off x="1143000" y="685800"/>
            <a:ext cx="4572000" cy="3429000"/>
          </a:xfrm>
          <a:ln/>
        </p:spPr>
      </p:sp>
      <p:sp>
        <p:nvSpPr>
          <p:cNvPr id="269316"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1598907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A449AA47-EBA6-4935-98C6-898D6F44BD37}" type="slidenum">
              <a:rPr lang="en-US"/>
              <a:pPr/>
              <a:t>12</a:t>
            </a:fld>
            <a:endParaRPr lang="en-US" dirty="0"/>
          </a:p>
        </p:txBody>
      </p:sp>
      <p:sp>
        <p:nvSpPr>
          <p:cNvPr id="278531" name="Rectangle 2"/>
          <p:cNvSpPr>
            <a:spLocks noGrp="1" noRot="1" noChangeAspect="1" noChangeArrowheads="1" noTextEdit="1"/>
          </p:cNvSpPr>
          <p:nvPr>
            <p:ph type="sldImg"/>
          </p:nvPr>
        </p:nvSpPr>
        <p:spPr>
          <a:xfrm>
            <a:off x="1143000" y="685800"/>
            <a:ext cx="4572000" cy="3429000"/>
          </a:xfrm>
          <a:ln/>
        </p:spPr>
      </p:sp>
      <p:sp>
        <p:nvSpPr>
          <p:cNvPr id="278532"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3277838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p>
            <a:fld id="{289C259E-03A1-4816-80DF-05A887427C1E}" type="slidenum">
              <a:rPr lang="en-US"/>
              <a:pPr/>
              <a:t>14</a:t>
            </a:fld>
            <a:endParaRPr lang="en-US" dirty="0"/>
          </a:p>
        </p:txBody>
      </p:sp>
      <p:sp>
        <p:nvSpPr>
          <p:cNvPr id="279555" name="Rectangle 2"/>
          <p:cNvSpPr>
            <a:spLocks noGrp="1" noRot="1" noChangeAspect="1" noChangeArrowheads="1" noTextEdit="1"/>
          </p:cNvSpPr>
          <p:nvPr>
            <p:ph type="sldImg"/>
          </p:nvPr>
        </p:nvSpPr>
        <p:spPr>
          <a:xfrm>
            <a:off x="1143000" y="685800"/>
            <a:ext cx="4572000" cy="3429000"/>
          </a:xfrm>
          <a:ln/>
        </p:spPr>
      </p:sp>
      <p:sp>
        <p:nvSpPr>
          <p:cNvPr id="279556"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1625642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p:spPr>
        <p:txBody>
          <a:bodyPr/>
          <a:lstStyle/>
          <a:p>
            <a:fld id="{EA070172-CB40-4A86-A190-1AD75B753922}" type="slidenum">
              <a:rPr lang="en-US"/>
              <a:pPr/>
              <a:t>15</a:t>
            </a:fld>
            <a:endParaRPr lang="en-US" dirty="0"/>
          </a:p>
        </p:txBody>
      </p:sp>
      <p:sp>
        <p:nvSpPr>
          <p:cNvPr id="280579" name="Rectangle 2"/>
          <p:cNvSpPr>
            <a:spLocks noGrp="1" noRot="1" noChangeAspect="1" noChangeArrowheads="1" noTextEdit="1"/>
          </p:cNvSpPr>
          <p:nvPr>
            <p:ph type="sldImg"/>
          </p:nvPr>
        </p:nvSpPr>
        <p:spPr>
          <a:xfrm>
            <a:off x="1143000" y="685800"/>
            <a:ext cx="4572000" cy="3429000"/>
          </a:xfrm>
          <a:ln/>
        </p:spPr>
      </p:sp>
      <p:sp>
        <p:nvSpPr>
          <p:cNvPr id="280580"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24881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p:spPr>
        <p:txBody>
          <a:bodyPr/>
          <a:lstStyle/>
          <a:p>
            <a:fld id="{01D7F15A-6AEB-4F56-A39D-1A0E65916B41}" type="slidenum">
              <a:rPr lang="en-US"/>
              <a:pPr/>
              <a:t>16</a:t>
            </a:fld>
            <a:endParaRPr lang="en-US" dirty="0"/>
          </a:p>
        </p:txBody>
      </p:sp>
      <p:sp>
        <p:nvSpPr>
          <p:cNvPr id="281603" name="Rectangle 2"/>
          <p:cNvSpPr>
            <a:spLocks noGrp="1" noRot="1" noChangeAspect="1" noChangeArrowheads="1" noTextEdit="1"/>
          </p:cNvSpPr>
          <p:nvPr>
            <p:ph type="sldImg"/>
          </p:nvPr>
        </p:nvSpPr>
        <p:spPr>
          <a:xfrm>
            <a:off x="1143000" y="685800"/>
            <a:ext cx="4572000" cy="3429000"/>
          </a:xfrm>
          <a:ln/>
        </p:spPr>
      </p:sp>
      <p:sp>
        <p:nvSpPr>
          <p:cNvPr id="281604"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305167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CAE2A7B4-84CF-4C63-822F-61CF6D562771}" type="slidenum">
              <a:rPr lang="en-US"/>
              <a:pPr/>
              <a:t>18</a:t>
            </a:fld>
            <a:endParaRPr lang="en-US" dirty="0"/>
          </a:p>
        </p:txBody>
      </p:sp>
      <p:sp>
        <p:nvSpPr>
          <p:cNvPr id="282627" name="Rectangle 2"/>
          <p:cNvSpPr>
            <a:spLocks noGrp="1" noRot="1" noChangeAspect="1" noChangeArrowheads="1" noTextEdit="1"/>
          </p:cNvSpPr>
          <p:nvPr>
            <p:ph type="sldImg"/>
          </p:nvPr>
        </p:nvSpPr>
        <p:spPr>
          <a:xfrm>
            <a:off x="1143000" y="685800"/>
            <a:ext cx="4572000" cy="3429000"/>
          </a:xfrm>
          <a:ln/>
        </p:spPr>
      </p:sp>
      <p:sp>
        <p:nvSpPr>
          <p:cNvPr id="282628"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833793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AB4DBEFF-D643-4C52-B8CB-536417BE031E}" type="slidenum">
              <a:rPr lang="en-US"/>
              <a:pPr/>
              <a:t>19</a:t>
            </a:fld>
            <a:endParaRPr lang="en-US" dirty="0"/>
          </a:p>
        </p:txBody>
      </p:sp>
      <p:sp>
        <p:nvSpPr>
          <p:cNvPr id="283651" name="Rectangle 2"/>
          <p:cNvSpPr>
            <a:spLocks noGrp="1" noRot="1" noChangeAspect="1" noChangeArrowheads="1" noTextEdit="1"/>
          </p:cNvSpPr>
          <p:nvPr>
            <p:ph type="sldImg"/>
          </p:nvPr>
        </p:nvSpPr>
        <p:spPr>
          <a:xfrm>
            <a:off x="1143000" y="685800"/>
            <a:ext cx="4572000" cy="3429000"/>
          </a:xfrm>
          <a:ln/>
        </p:spPr>
      </p:sp>
      <p:sp>
        <p:nvSpPr>
          <p:cNvPr id="283652"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251391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E0BFE8BE-7964-4B3A-8CE8-557D786171C2}" type="slidenum">
              <a:rPr lang="en-US"/>
              <a:pPr/>
              <a:t>20</a:t>
            </a:fld>
            <a:endParaRPr lang="en-US" dirty="0"/>
          </a:p>
        </p:txBody>
      </p:sp>
      <p:sp>
        <p:nvSpPr>
          <p:cNvPr id="284675" name="Rectangle 2"/>
          <p:cNvSpPr>
            <a:spLocks noGrp="1" noRot="1" noChangeAspect="1" noChangeArrowheads="1" noTextEdit="1"/>
          </p:cNvSpPr>
          <p:nvPr>
            <p:ph type="sldImg"/>
          </p:nvPr>
        </p:nvSpPr>
        <p:spPr>
          <a:xfrm>
            <a:off x="1143000" y="685800"/>
            <a:ext cx="4572000" cy="3429000"/>
          </a:xfrm>
          <a:ln/>
        </p:spPr>
      </p:sp>
      <p:sp>
        <p:nvSpPr>
          <p:cNvPr id="284676"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403457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1EA0BB53-BECA-4356-A8F6-39D5679AAB74}" type="slidenum">
              <a:rPr lang="en-US"/>
              <a:pPr/>
              <a:t>21</a:t>
            </a:fld>
            <a:endParaRPr lang="en-US" dirty="0"/>
          </a:p>
        </p:txBody>
      </p:sp>
      <p:sp>
        <p:nvSpPr>
          <p:cNvPr id="285699" name="Rectangle 2"/>
          <p:cNvSpPr>
            <a:spLocks noGrp="1" noRot="1" noChangeAspect="1" noChangeArrowheads="1" noTextEdit="1"/>
          </p:cNvSpPr>
          <p:nvPr>
            <p:ph type="sldImg"/>
          </p:nvPr>
        </p:nvSpPr>
        <p:spPr>
          <a:xfrm>
            <a:off x="1143000" y="685800"/>
            <a:ext cx="4572000" cy="3429000"/>
          </a:xfrm>
          <a:ln/>
        </p:spPr>
      </p:sp>
      <p:sp>
        <p:nvSpPr>
          <p:cNvPr id="285700"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4027663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DF65F3C5-8FBB-4C51-B89A-CC55E2A83229}" type="slidenum">
              <a:rPr lang="en-US"/>
              <a:pPr/>
              <a:t>22</a:t>
            </a:fld>
            <a:endParaRPr lang="en-US" dirty="0"/>
          </a:p>
        </p:txBody>
      </p:sp>
      <p:sp>
        <p:nvSpPr>
          <p:cNvPr id="288771" name="Rectangle 2"/>
          <p:cNvSpPr>
            <a:spLocks noGrp="1" noRot="1" noChangeAspect="1" noChangeArrowheads="1" noTextEdit="1"/>
          </p:cNvSpPr>
          <p:nvPr>
            <p:ph type="sldImg"/>
          </p:nvPr>
        </p:nvSpPr>
        <p:spPr>
          <a:xfrm>
            <a:off x="1143000" y="685800"/>
            <a:ext cx="4572000" cy="3429000"/>
          </a:xfrm>
          <a:ln/>
        </p:spPr>
      </p:sp>
      <p:sp>
        <p:nvSpPr>
          <p:cNvPr id="288772"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1674556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EE10D24F-BF61-44A3-997C-323322E2D1BF}" type="slidenum">
              <a:rPr lang="en-US"/>
              <a:pPr/>
              <a:t>23</a:t>
            </a:fld>
            <a:endParaRPr lang="en-US" dirty="0"/>
          </a:p>
        </p:txBody>
      </p:sp>
      <p:sp>
        <p:nvSpPr>
          <p:cNvPr id="289795" name="Rectangle 2"/>
          <p:cNvSpPr>
            <a:spLocks noGrp="1" noRot="1" noChangeAspect="1" noChangeArrowheads="1" noTextEdit="1"/>
          </p:cNvSpPr>
          <p:nvPr>
            <p:ph type="sldImg"/>
          </p:nvPr>
        </p:nvSpPr>
        <p:spPr>
          <a:xfrm>
            <a:off x="1143000" y="685800"/>
            <a:ext cx="4572000" cy="3429000"/>
          </a:xfrm>
          <a:ln/>
        </p:spPr>
      </p:sp>
      <p:sp>
        <p:nvSpPr>
          <p:cNvPr id="289796"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3159645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p>
            <a:fld id="{5FC3191E-4DF5-492E-A42B-09E52E057C8B}" type="slidenum">
              <a:rPr lang="en-US"/>
              <a:pPr/>
              <a:t>3</a:t>
            </a:fld>
            <a:endParaRPr lang="en-US" dirty="0"/>
          </a:p>
        </p:txBody>
      </p:sp>
      <p:sp>
        <p:nvSpPr>
          <p:cNvPr id="270339" name="Rectangle 2"/>
          <p:cNvSpPr>
            <a:spLocks noGrp="1" noRot="1" noChangeAspect="1" noChangeArrowheads="1" noTextEdit="1"/>
          </p:cNvSpPr>
          <p:nvPr>
            <p:ph type="sldImg"/>
          </p:nvPr>
        </p:nvSpPr>
        <p:spPr>
          <a:xfrm>
            <a:off x="1143000" y="685800"/>
            <a:ext cx="4572000" cy="3429000"/>
          </a:xfrm>
          <a:ln/>
        </p:spPr>
      </p:sp>
      <p:sp>
        <p:nvSpPr>
          <p:cNvPr id="270340"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058738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p:spPr>
        <p:txBody>
          <a:bodyPr/>
          <a:lstStyle/>
          <a:p>
            <a:fld id="{47D4C542-CC1F-4718-B0F2-67B321F0BE72}" type="slidenum">
              <a:rPr lang="en-US"/>
              <a:pPr/>
              <a:t>24</a:t>
            </a:fld>
            <a:endParaRPr lang="en-US" dirty="0"/>
          </a:p>
        </p:txBody>
      </p:sp>
      <p:sp>
        <p:nvSpPr>
          <p:cNvPr id="290819" name="Rectangle 2"/>
          <p:cNvSpPr>
            <a:spLocks noGrp="1" noRot="1" noChangeAspect="1" noChangeArrowheads="1" noTextEdit="1"/>
          </p:cNvSpPr>
          <p:nvPr>
            <p:ph type="sldImg"/>
          </p:nvPr>
        </p:nvSpPr>
        <p:spPr>
          <a:xfrm>
            <a:off x="1143000" y="685800"/>
            <a:ext cx="4572000" cy="3429000"/>
          </a:xfrm>
          <a:ln/>
        </p:spPr>
      </p:sp>
      <p:sp>
        <p:nvSpPr>
          <p:cNvPr id="290820"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3076159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61EE0506-7BD8-4EE1-B9B5-A69087133F4D}" type="slidenum">
              <a:rPr lang="en-US"/>
              <a:pPr/>
              <a:t>25</a:t>
            </a:fld>
            <a:endParaRPr lang="en-US" dirty="0"/>
          </a:p>
        </p:txBody>
      </p:sp>
      <p:sp>
        <p:nvSpPr>
          <p:cNvPr id="292867" name="Rectangle 2"/>
          <p:cNvSpPr>
            <a:spLocks noGrp="1" noRot="1" noChangeAspect="1" noChangeArrowheads="1" noTextEdit="1"/>
          </p:cNvSpPr>
          <p:nvPr>
            <p:ph type="sldImg"/>
          </p:nvPr>
        </p:nvSpPr>
        <p:spPr>
          <a:xfrm>
            <a:off x="1143000" y="685800"/>
            <a:ext cx="4572000" cy="3429000"/>
          </a:xfrm>
          <a:ln/>
        </p:spPr>
      </p:sp>
      <p:sp>
        <p:nvSpPr>
          <p:cNvPr id="292868"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3370423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AEEB0EE1-945A-407C-B850-CF86BB3F2EDA}" type="slidenum">
              <a:rPr lang="en-US"/>
              <a:pPr/>
              <a:t>26</a:t>
            </a:fld>
            <a:endParaRPr lang="en-US" dirty="0"/>
          </a:p>
        </p:txBody>
      </p:sp>
      <p:sp>
        <p:nvSpPr>
          <p:cNvPr id="295939" name="Rectangle 2"/>
          <p:cNvSpPr>
            <a:spLocks noGrp="1" noRot="1" noChangeAspect="1" noChangeArrowheads="1" noTextEdit="1"/>
          </p:cNvSpPr>
          <p:nvPr>
            <p:ph type="sldImg"/>
          </p:nvPr>
        </p:nvSpPr>
        <p:spPr>
          <a:xfrm>
            <a:off x="1143000" y="685800"/>
            <a:ext cx="4572000" cy="3429000"/>
          </a:xfrm>
          <a:ln/>
        </p:spPr>
      </p:sp>
      <p:sp>
        <p:nvSpPr>
          <p:cNvPr id="295940"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17381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53DF4BCB-3441-479D-B359-5AB78DAFBE12}" type="slidenum">
              <a:rPr lang="en-US" smtClean="0"/>
              <a:pPr/>
              <a:t>27</a:t>
            </a:fld>
            <a:endParaRPr lang="en-US" smtClean="0"/>
          </a:p>
        </p:txBody>
      </p:sp>
      <p:sp>
        <p:nvSpPr>
          <p:cNvPr id="318467" name="Rectangle 2"/>
          <p:cNvSpPr>
            <a:spLocks noGrp="1" noRot="1" noChangeAspect="1" noChangeArrowheads="1" noTextEdit="1"/>
          </p:cNvSpPr>
          <p:nvPr>
            <p:ph type="sldImg"/>
          </p:nvPr>
        </p:nvSpPr>
        <p:spPr>
          <a:xfrm>
            <a:off x="1143000" y="685800"/>
            <a:ext cx="4572000" cy="3429000"/>
          </a:xfrm>
          <a:ln/>
        </p:spPr>
      </p:sp>
      <p:sp>
        <p:nvSpPr>
          <p:cNvPr id="318468" name="Rectangle 3"/>
          <p:cNvSpPr>
            <a:spLocks noGrp="1" noChangeArrowheads="1"/>
          </p:cNvSpPr>
          <p:nvPr>
            <p:ph type="body" idx="1"/>
          </p:nvPr>
        </p:nvSpPr>
        <p:spPr>
          <a:noFill/>
          <a:ln/>
        </p:spPr>
        <p:txBody>
          <a:bodyPr/>
          <a:lstStyle/>
          <a:p>
            <a:pPr eaLnBrk="1" hangingPunct="1"/>
            <a:endParaRPr lang="en-AU" smtClean="0"/>
          </a:p>
        </p:txBody>
      </p:sp>
    </p:spTree>
    <p:extLst>
      <p:ext uri="{BB962C8B-B14F-4D97-AF65-F5344CB8AC3E}">
        <p14:creationId xmlns:p14="http://schemas.microsoft.com/office/powerpoint/2010/main" val="885061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p:spPr>
        <p:txBody>
          <a:bodyPr/>
          <a:lstStyle/>
          <a:p>
            <a:fld id="{E04046C4-9D86-4CC7-97A9-0787E8EAB8D2}" type="slidenum">
              <a:rPr lang="en-US"/>
              <a:pPr/>
              <a:t>28</a:t>
            </a:fld>
            <a:endParaRPr lang="en-US" dirty="0"/>
          </a:p>
        </p:txBody>
      </p:sp>
      <p:sp>
        <p:nvSpPr>
          <p:cNvPr id="297987" name="Rectangle 2"/>
          <p:cNvSpPr>
            <a:spLocks noGrp="1" noRot="1" noChangeAspect="1" noChangeArrowheads="1" noTextEdit="1"/>
          </p:cNvSpPr>
          <p:nvPr>
            <p:ph type="sldImg"/>
          </p:nvPr>
        </p:nvSpPr>
        <p:spPr>
          <a:xfrm>
            <a:off x="1143000" y="685800"/>
            <a:ext cx="4572000" cy="3429000"/>
          </a:xfrm>
          <a:ln/>
        </p:spPr>
      </p:sp>
      <p:sp>
        <p:nvSpPr>
          <p:cNvPr id="297988"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17692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525D42DD-47F9-46B7-AC1E-DC161D09219B}" type="slidenum">
              <a:rPr lang="en-US" smtClean="0"/>
              <a:pPr/>
              <a:t>29</a:t>
            </a:fld>
            <a:endParaRPr lang="en-US" dirty="0" smtClean="0"/>
          </a:p>
        </p:txBody>
      </p:sp>
      <p:sp>
        <p:nvSpPr>
          <p:cNvPr id="236547" name="Rectangle 2"/>
          <p:cNvSpPr>
            <a:spLocks noGrp="1" noRot="1" noChangeAspect="1" noChangeArrowheads="1" noTextEdit="1"/>
          </p:cNvSpPr>
          <p:nvPr>
            <p:ph type="sldImg"/>
          </p:nvPr>
        </p:nvSpPr>
        <p:spPr>
          <a:xfrm>
            <a:off x="1143000" y="685800"/>
            <a:ext cx="4572000" cy="3429000"/>
          </a:xfrm>
          <a:ln/>
        </p:spPr>
      </p:sp>
      <p:sp>
        <p:nvSpPr>
          <p:cNvPr id="236548"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367331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53DF4BCB-3441-479D-B359-5AB78DAFBE12}" type="slidenum">
              <a:rPr lang="en-US" smtClean="0"/>
              <a:pPr/>
              <a:t>36</a:t>
            </a:fld>
            <a:endParaRPr lang="en-US" smtClean="0"/>
          </a:p>
        </p:txBody>
      </p:sp>
      <p:sp>
        <p:nvSpPr>
          <p:cNvPr id="318467" name="Rectangle 2"/>
          <p:cNvSpPr>
            <a:spLocks noGrp="1" noRot="1" noChangeAspect="1" noChangeArrowheads="1" noTextEdit="1"/>
          </p:cNvSpPr>
          <p:nvPr>
            <p:ph type="sldImg"/>
          </p:nvPr>
        </p:nvSpPr>
        <p:spPr>
          <a:xfrm>
            <a:off x="1143000" y="685800"/>
            <a:ext cx="4572000" cy="3429000"/>
          </a:xfrm>
          <a:ln/>
        </p:spPr>
      </p:sp>
      <p:sp>
        <p:nvSpPr>
          <p:cNvPr id="318468" name="Rectangle 3"/>
          <p:cNvSpPr>
            <a:spLocks noGrp="1" noChangeArrowheads="1"/>
          </p:cNvSpPr>
          <p:nvPr>
            <p:ph type="body" idx="1"/>
          </p:nvPr>
        </p:nvSpPr>
        <p:spPr>
          <a:noFill/>
          <a:ln/>
        </p:spPr>
        <p:txBody>
          <a:bodyPr/>
          <a:lstStyle/>
          <a:p>
            <a:pPr eaLnBrk="1" hangingPunct="1"/>
            <a:endParaRPr lang="en-AU" smtClean="0"/>
          </a:p>
        </p:txBody>
      </p:sp>
    </p:spTree>
    <p:extLst>
      <p:ext uri="{BB962C8B-B14F-4D97-AF65-F5344CB8AC3E}">
        <p14:creationId xmlns:p14="http://schemas.microsoft.com/office/powerpoint/2010/main" val="927642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6C3739A1-0B2D-4E52-BDA7-57AA5C0E1006}" type="slidenum">
              <a:rPr lang="en-US"/>
              <a:pPr/>
              <a:t>4</a:t>
            </a:fld>
            <a:endParaRPr lang="en-US" dirty="0"/>
          </a:p>
        </p:txBody>
      </p:sp>
      <p:sp>
        <p:nvSpPr>
          <p:cNvPr id="271363" name="Rectangle 2"/>
          <p:cNvSpPr>
            <a:spLocks noGrp="1" noRot="1" noChangeAspect="1" noChangeArrowheads="1" noTextEdit="1"/>
          </p:cNvSpPr>
          <p:nvPr>
            <p:ph type="sldImg"/>
          </p:nvPr>
        </p:nvSpPr>
        <p:spPr>
          <a:xfrm>
            <a:off x="1143000" y="685800"/>
            <a:ext cx="4572000" cy="3429000"/>
          </a:xfrm>
          <a:ln/>
        </p:spPr>
      </p:sp>
      <p:sp>
        <p:nvSpPr>
          <p:cNvPr id="271364" name="Rectangle 3"/>
          <p:cNvSpPr>
            <a:spLocks noGrp="1" noChangeArrowheads="1"/>
          </p:cNvSpPr>
          <p:nvPr>
            <p:ph type="body" idx="1"/>
          </p:nvPr>
        </p:nvSpPr>
        <p:spPr>
          <a:xfrm>
            <a:off x="914508" y="4343144"/>
            <a:ext cx="5028986" cy="4115019"/>
          </a:xfrm>
          <a:noFill/>
          <a:ln/>
        </p:spPr>
        <p:txBody>
          <a:bodyPr/>
          <a:lstStyle/>
          <a:p>
            <a:pPr eaLnBrk="1" hangingPunct="1"/>
            <a:endParaRPr lang="en-AU" dirty="0" smtClean="0"/>
          </a:p>
        </p:txBody>
      </p:sp>
    </p:spTree>
    <p:extLst>
      <p:ext uri="{BB962C8B-B14F-4D97-AF65-F5344CB8AC3E}">
        <p14:creationId xmlns:p14="http://schemas.microsoft.com/office/powerpoint/2010/main" val="284818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DA0C5770-8DDB-46FB-88D9-A53598DA2492}" type="slidenum">
              <a:rPr lang="en-US"/>
              <a:pPr/>
              <a:t>5</a:t>
            </a:fld>
            <a:endParaRPr lang="en-US" dirty="0"/>
          </a:p>
        </p:txBody>
      </p:sp>
      <p:sp>
        <p:nvSpPr>
          <p:cNvPr id="272387" name="Rectangle 2"/>
          <p:cNvSpPr>
            <a:spLocks noGrp="1" noRot="1" noChangeAspect="1" noChangeArrowheads="1" noTextEdit="1"/>
          </p:cNvSpPr>
          <p:nvPr>
            <p:ph type="sldImg"/>
          </p:nvPr>
        </p:nvSpPr>
        <p:spPr>
          <a:xfrm>
            <a:off x="1143000" y="685800"/>
            <a:ext cx="4572000" cy="3429000"/>
          </a:xfrm>
          <a:ln/>
        </p:spPr>
      </p:sp>
      <p:sp>
        <p:nvSpPr>
          <p:cNvPr id="272388" name="Rectangle 3"/>
          <p:cNvSpPr>
            <a:spLocks noGrp="1" noChangeArrowheads="1"/>
          </p:cNvSpPr>
          <p:nvPr>
            <p:ph type="body" idx="1"/>
          </p:nvPr>
        </p:nvSpPr>
        <p:spPr>
          <a:xfrm>
            <a:off x="914508" y="4343144"/>
            <a:ext cx="5028986" cy="4115019"/>
          </a:xfrm>
          <a:noFill/>
          <a:ln/>
        </p:spPr>
        <p:txBody>
          <a:bodyPr/>
          <a:lstStyle/>
          <a:p>
            <a:pPr eaLnBrk="1" hangingPunct="1"/>
            <a:endParaRPr lang="en-AU" dirty="0" smtClean="0"/>
          </a:p>
        </p:txBody>
      </p:sp>
    </p:spTree>
    <p:extLst>
      <p:ext uri="{BB962C8B-B14F-4D97-AF65-F5344CB8AC3E}">
        <p14:creationId xmlns:p14="http://schemas.microsoft.com/office/powerpoint/2010/main" val="419889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1BF8CD5A-BCE1-43B5-A0D8-7044F0BE2912}" type="slidenum">
              <a:rPr lang="en-US"/>
              <a:pPr/>
              <a:t>6</a:t>
            </a:fld>
            <a:endParaRPr lang="en-US" dirty="0"/>
          </a:p>
        </p:txBody>
      </p:sp>
      <p:sp>
        <p:nvSpPr>
          <p:cNvPr id="273411" name="Rectangle 2"/>
          <p:cNvSpPr>
            <a:spLocks noGrp="1" noRot="1" noChangeAspect="1" noChangeArrowheads="1" noTextEdit="1"/>
          </p:cNvSpPr>
          <p:nvPr>
            <p:ph type="sldImg"/>
          </p:nvPr>
        </p:nvSpPr>
        <p:spPr>
          <a:xfrm>
            <a:off x="1143000" y="685800"/>
            <a:ext cx="4572000" cy="3429000"/>
          </a:xfrm>
          <a:ln/>
        </p:spPr>
      </p:sp>
      <p:sp>
        <p:nvSpPr>
          <p:cNvPr id="273412"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3094218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C4D6BA7C-2CE0-4425-8F13-00464DC345E5}" type="slidenum">
              <a:rPr lang="en-US"/>
              <a:pPr/>
              <a:t>7</a:t>
            </a:fld>
            <a:endParaRPr lang="en-US" dirty="0"/>
          </a:p>
        </p:txBody>
      </p:sp>
      <p:sp>
        <p:nvSpPr>
          <p:cNvPr id="274435" name="Rectangle 2"/>
          <p:cNvSpPr>
            <a:spLocks noGrp="1" noRot="1" noChangeAspect="1" noChangeArrowheads="1" noTextEdit="1"/>
          </p:cNvSpPr>
          <p:nvPr>
            <p:ph type="sldImg"/>
          </p:nvPr>
        </p:nvSpPr>
        <p:spPr>
          <a:xfrm>
            <a:off x="1143000" y="685800"/>
            <a:ext cx="4572000" cy="3429000"/>
          </a:xfrm>
          <a:ln/>
        </p:spPr>
      </p:sp>
      <p:sp>
        <p:nvSpPr>
          <p:cNvPr id="274436"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291046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p:spPr>
        <p:txBody>
          <a:bodyPr/>
          <a:lstStyle/>
          <a:p>
            <a:fld id="{F9B7BB04-F03A-466E-8047-723C8E63873F}" type="slidenum">
              <a:rPr lang="en-US"/>
              <a:pPr/>
              <a:t>8</a:t>
            </a:fld>
            <a:endParaRPr lang="en-US" dirty="0"/>
          </a:p>
        </p:txBody>
      </p:sp>
      <p:sp>
        <p:nvSpPr>
          <p:cNvPr id="275459" name="Rectangle 2"/>
          <p:cNvSpPr>
            <a:spLocks noGrp="1" noRot="1" noChangeAspect="1" noChangeArrowheads="1" noTextEdit="1"/>
          </p:cNvSpPr>
          <p:nvPr>
            <p:ph type="sldImg"/>
          </p:nvPr>
        </p:nvSpPr>
        <p:spPr>
          <a:xfrm>
            <a:off x="1143000" y="685800"/>
            <a:ext cx="4572000" cy="3429000"/>
          </a:xfrm>
          <a:ln/>
        </p:spPr>
      </p:sp>
      <p:sp>
        <p:nvSpPr>
          <p:cNvPr id="275460"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689068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C3407FFA-C7EA-4B52-A5D8-B3D9AE90A76F}" type="slidenum">
              <a:rPr lang="en-US"/>
              <a:pPr/>
              <a:t>9</a:t>
            </a:fld>
            <a:endParaRPr lang="en-US" dirty="0"/>
          </a:p>
        </p:txBody>
      </p:sp>
      <p:sp>
        <p:nvSpPr>
          <p:cNvPr id="276483" name="Rectangle 2"/>
          <p:cNvSpPr>
            <a:spLocks noGrp="1" noRot="1" noChangeAspect="1" noChangeArrowheads="1" noTextEdit="1"/>
          </p:cNvSpPr>
          <p:nvPr>
            <p:ph type="sldImg"/>
          </p:nvPr>
        </p:nvSpPr>
        <p:spPr>
          <a:xfrm>
            <a:off x="1143000" y="685800"/>
            <a:ext cx="4572000" cy="3429000"/>
          </a:xfrm>
          <a:ln/>
        </p:spPr>
      </p:sp>
      <p:sp>
        <p:nvSpPr>
          <p:cNvPr id="276484"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725870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p>
            <a:fld id="{F9ED21F5-B582-4342-B5AF-ED0E23EC47EE}" type="slidenum">
              <a:rPr lang="en-US"/>
              <a:pPr/>
              <a:t>10</a:t>
            </a:fld>
            <a:endParaRPr lang="en-US" dirty="0"/>
          </a:p>
        </p:txBody>
      </p:sp>
      <p:sp>
        <p:nvSpPr>
          <p:cNvPr id="277507" name="Rectangle 2"/>
          <p:cNvSpPr>
            <a:spLocks noGrp="1" noRot="1" noChangeAspect="1" noChangeArrowheads="1" noTextEdit="1"/>
          </p:cNvSpPr>
          <p:nvPr>
            <p:ph type="sldImg"/>
          </p:nvPr>
        </p:nvSpPr>
        <p:spPr>
          <a:xfrm>
            <a:off x="1143000" y="685800"/>
            <a:ext cx="4572000" cy="3429000"/>
          </a:xfrm>
          <a:ln/>
        </p:spPr>
      </p:sp>
      <p:sp>
        <p:nvSpPr>
          <p:cNvPr id="277508"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81977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fld id="{9A7D79C9-E8AA-482C-A167-6971A8E84DFD}" type="datetime3">
              <a:rPr lang="en-US" smtClean="0"/>
              <a:pPr/>
              <a:t>17 September 2015</a:t>
            </a:fld>
            <a:endParaRPr lang="en-AU" dirty="0"/>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6"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277583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29C26DF0-219B-432B-82F6-077C7E99E64D}" type="datetime3">
              <a:rPr lang="en-US" smtClean="0"/>
              <a:pPr/>
              <a:t>17 September 2015</a:t>
            </a:fld>
            <a:endParaRPr lang="en-AU" dirty="0"/>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6"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303124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F319B4DB-E64B-479A-8B43-97A29B24F7F0}" type="datetime3">
              <a:rPr lang="en-US" smtClean="0"/>
              <a:pPr/>
              <a:t>17 September 2015</a:t>
            </a:fld>
            <a:endParaRPr lang="en-AU" dirty="0"/>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6"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1478352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12763" y="163513"/>
            <a:ext cx="7443787"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539750" y="1989138"/>
            <a:ext cx="3997325" cy="4392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89475" y="1989138"/>
            <a:ext cx="3997325"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689475" y="4260850"/>
            <a:ext cx="3997325" cy="2120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Rectangle 4"/>
          <p:cNvSpPr>
            <a:spLocks noGrp="1" noChangeArrowheads="1"/>
          </p:cNvSpPr>
          <p:nvPr>
            <p:ph type="dt" sz="half" idx="10"/>
          </p:nvPr>
        </p:nvSpPr>
        <p:spPr>
          <a:ln/>
        </p:spPr>
        <p:txBody>
          <a:bodyPr/>
          <a:lstStyle>
            <a:lvl1pPr>
              <a:defRPr/>
            </a:lvl1pPr>
          </a:lstStyle>
          <a:p>
            <a:pPr>
              <a:defRPr/>
            </a:pPr>
            <a:fld id="{0B88E065-07B3-46E7-9E63-28681CA26F5E}" type="datetime3">
              <a:rPr lang="en-US" smtClean="0"/>
              <a:pPr>
                <a:defRPr/>
              </a:pPr>
              <a:t>17 September 2015</a:t>
            </a:fld>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r>
              <a:rPr lang="en-US" dirty="0" smtClean="0"/>
              <a:t>Coffs Harbour Divisional Training</a:t>
            </a: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134BA957-D3C6-4B1F-989E-C99D325050B7}"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548DA1A-83D5-4E66-BF5B-378304183B60}" type="datetime3">
              <a:rPr lang="en-US"/>
              <a:pPr>
                <a:defRPr/>
              </a:pPr>
              <a:t>17 September 2015</a:t>
            </a:fld>
            <a:endParaRPr lang="en-AU"/>
          </a:p>
        </p:txBody>
      </p:sp>
      <p:sp>
        <p:nvSpPr>
          <p:cNvPr id="5"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6" name="Rectangle 7"/>
          <p:cNvSpPr>
            <a:spLocks noGrp="1" noChangeArrowheads="1"/>
          </p:cNvSpPr>
          <p:nvPr>
            <p:ph type="sldNum" sz="quarter" idx="12"/>
          </p:nvPr>
        </p:nvSpPr>
        <p:spPr>
          <a:ln/>
        </p:spPr>
        <p:txBody>
          <a:bodyPr/>
          <a:lstStyle>
            <a:lvl1pPr>
              <a:defRPr/>
            </a:lvl1pPr>
          </a:lstStyle>
          <a:p>
            <a:pPr>
              <a:defRPr/>
            </a:pPr>
            <a:fld id="{07D9A14E-0A41-409E-B32F-EEEB6FB2BA86}" type="slidenum">
              <a:rPr lang="en-AU"/>
              <a:pPr>
                <a:defRPr/>
              </a:pPr>
              <a:t>‹#›</a:t>
            </a:fld>
            <a:endParaRPr lang="en-AU"/>
          </a:p>
        </p:txBody>
      </p:sp>
    </p:spTree>
    <p:extLst>
      <p:ext uri="{BB962C8B-B14F-4D97-AF65-F5344CB8AC3E}">
        <p14:creationId xmlns:p14="http://schemas.microsoft.com/office/powerpoint/2010/main" val="1713705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DBADA8AF-1486-4C4A-BB55-EF6C0828C505}" type="datetime3">
              <a:rPr lang="en-US"/>
              <a:pPr>
                <a:defRPr/>
              </a:pPr>
              <a:t>17 September 2015</a:t>
            </a:fld>
            <a:endParaRPr lang="en-AU"/>
          </a:p>
        </p:txBody>
      </p:sp>
      <p:sp>
        <p:nvSpPr>
          <p:cNvPr id="5"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6" name="Rectangle 7"/>
          <p:cNvSpPr>
            <a:spLocks noGrp="1" noChangeArrowheads="1"/>
          </p:cNvSpPr>
          <p:nvPr>
            <p:ph type="sldNum" sz="quarter" idx="12"/>
          </p:nvPr>
        </p:nvSpPr>
        <p:spPr>
          <a:ln/>
        </p:spPr>
        <p:txBody>
          <a:bodyPr/>
          <a:lstStyle>
            <a:lvl1pPr>
              <a:defRPr/>
            </a:lvl1pPr>
          </a:lstStyle>
          <a:p>
            <a:pPr>
              <a:defRPr/>
            </a:pPr>
            <a:fld id="{D45B1044-1476-4F2B-BCFE-33910C318FE3}" type="slidenum">
              <a:rPr lang="en-AU"/>
              <a:pPr>
                <a:defRPr/>
              </a:pPr>
              <a:t>‹#›</a:t>
            </a:fld>
            <a:endParaRPr lang="en-AU"/>
          </a:p>
        </p:txBody>
      </p:sp>
    </p:spTree>
    <p:extLst>
      <p:ext uri="{BB962C8B-B14F-4D97-AF65-F5344CB8AC3E}">
        <p14:creationId xmlns:p14="http://schemas.microsoft.com/office/powerpoint/2010/main" val="1998051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1669D42A-7524-4386-908A-1E62B6B0D5A3}" type="datetime3">
              <a:rPr lang="en-US"/>
              <a:pPr>
                <a:defRPr/>
              </a:pPr>
              <a:t>17 September 2015</a:t>
            </a:fld>
            <a:endParaRPr lang="en-AU"/>
          </a:p>
        </p:txBody>
      </p:sp>
      <p:sp>
        <p:nvSpPr>
          <p:cNvPr id="5"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6" name="Rectangle 7"/>
          <p:cNvSpPr>
            <a:spLocks noGrp="1" noChangeArrowheads="1"/>
          </p:cNvSpPr>
          <p:nvPr>
            <p:ph type="sldNum" sz="quarter" idx="12"/>
          </p:nvPr>
        </p:nvSpPr>
        <p:spPr>
          <a:ln/>
        </p:spPr>
        <p:txBody>
          <a:bodyPr/>
          <a:lstStyle>
            <a:lvl1pPr>
              <a:defRPr/>
            </a:lvl1pPr>
          </a:lstStyle>
          <a:p>
            <a:pPr>
              <a:defRPr/>
            </a:pPr>
            <a:fld id="{34D09B5F-8F38-4AC8-9F6C-D18B981A8B8F}" type="slidenum">
              <a:rPr lang="en-AU"/>
              <a:pPr>
                <a:defRPr/>
              </a:pPr>
              <a:t>‹#›</a:t>
            </a:fld>
            <a:endParaRPr lang="en-AU"/>
          </a:p>
        </p:txBody>
      </p:sp>
    </p:spTree>
    <p:extLst>
      <p:ext uri="{BB962C8B-B14F-4D97-AF65-F5344CB8AC3E}">
        <p14:creationId xmlns:p14="http://schemas.microsoft.com/office/powerpoint/2010/main" val="3382100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E070CAFF-15ED-49AE-8DCE-DD35DEC314CD}" type="datetime3">
              <a:rPr lang="en-US"/>
              <a:pPr>
                <a:defRPr/>
              </a:pPr>
              <a:t>17 September 2015</a:t>
            </a:fld>
            <a:endParaRPr lang="en-AU"/>
          </a:p>
        </p:txBody>
      </p:sp>
      <p:sp>
        <p:nvSpPr>
          <p:cNvPr id="6"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7" name="Rectangle 7"/>
          <p:cNvSpPr>
            <a:spLocks noGrp="1" noChangeArrowheads="1"/>
          </p:cNvSpPr>
          <p:nvPr>
            <p:ph type="sldNum" sz="quarter" idx="12"/>
          </p:nvPr>
        </p:nvSpPr>
        <p:spPr>
          <a:ln/>
        </p:spPr>
        <p:txBody>
          <a:bodyPr/>
          <a:lstStyle>
            <a:lvl1pPr>
              <a:defRPr/>
            </a:lvl1pPr>
          </a:lstStyle>
          <a:p>
            <a:pPr>
              <a:defRPr/>
            </a:pPr>
            <a:fld id="{B0288B7E-A7AB-4C6F-B014-0E50DC24B790}" type="slidenum">
              <a:rPr lang="en-AU"/>
              <a:pPr>
                <a:defRPr/>
              </a:pPr>
              <a:t>‹#›</a:t>
            </a:fld>
            <a:endParaRPr lang="en-AU"/>
          </a:p>
        </p:txBody>
      </p:sp>
    </p:spTree>
    <p:extLst>
      <p:ext uri="{BB962C8B-B14F-4D97-AF65-F5344CB8AC3E}">
        <p14:creationId xmlns:p14="http://schemas.microsoft.com/office/powerpoint/2010/main" val="2218495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6EA325C8-9897-4C98-9079-748E0C9FF6AA}" type="datetime3">
              <a:rPr lang="en-US"/>
              <a:pPr>
                <a:defRPr/>
              </a:pPr>
              <a:t>17 September 2015</a:t>
            </a:fld>
            <a:endParaRPr lang="en-AU"/>
          </a:p>
        </p:txBody>
      </p:sp>
      <p:sp>
        <p:nvSpPr>
          <p:cNvPr id="8"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9" name="Rectangle 7"/>
          <p:cNvSpPr>
            <a:spLocks noGrp="1" noChangeArrowheads="1"/>
          </p:cNvSpPr>
          <p:nvPr>
            <p:ph type="sldNum" sz="quarter" idx="12"/>
          </p:nvPr>
        </p:nvSpPr>
        <p:spPr>
          <a:ln/>
        </p:spPr>
        <p:txBody>
          <a:bodyPr/>
          <a:lstStyle>
            <a:lvl1pPr>
              <a:defRPr/>
            </a:lvl1pPr>
          </a:lstStyle>
          <a:p>
            <a:pPr>
              <a:defRPr/>
            </a:pPr>
            <a:fld id="{3A8E9EB6-BAFD-46B5-82A7-257D8C6B4FC0}" type="slidenum">
              <a:rPr lang="en-AU"/>
              <a:pPr>
                <a:defRPr/>
              </a:pPr>
              <a:t>‹#›</a:t>
            </a:fld>
            <a:endParaRPr lang="en-AU"/>
          </a:p>
        </p:txBody>
      </p:sp>
    </p:spTree>
    <p:extLst>
      <p:ext uri="{BB962C8B-B14F-4D97-AF65-F5344CB8AC3E}">
        <p14:creationId xmlns:p14="http://schemas.microsoft.com/office/powerpoint/2010/main" val="4110337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6145163C-4C34-4A37-ACFF-D925376BE66C}" type="datetime3">
              <a:rPr lang="en-US"/>
              <a:pPr>
                <a:defRPr/>
              </a:pPr>
              <a:t>17 September 2015</a:t>
            </a:fld>
            <a:endParaRPr lang="en-AU"/>
          </a:p>
        </p:txBody>
      </p:sp>
      <p:sp>
        <p:nvSpPr>
          <p:cNvPr id="4"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5" name="Rectangle 7"/>
          <p:cNvSpPr>
            <a:spLocks noGrp="1" noChangeArrowheads="1"/>
          </p:cNvSpPr>
          <p:nvPr>
            <p:ph type="sldNum" sz="quarter" idx="12"/>
          </p:nvPr>
        </p:nvSpPr>
        <p:spPr>
          <a:ln/>
        </p:spPr>
        <p:txBody>
          <a:bodyPr/>
          <a:lstStyle>
            <a:lvl1pPr>
              <a:defRPr/>
            </a:lvl1pPr>
          </a:lstStyle>
          <a:p>
            <a:pPr>
              <a:defRPr/>
            </a:pPr>
            <a:fld id="{54A83FE2-7AD1-4FA3-8655-2FD913E6C18B}" type="slidenum">
              <a:rPr lang="en-AU"/>
              <a:pPr>
                <a:defRPr/>
              </a:pPr>
              <a:t>‹#›</a:t>
            </a:fld>
            <a:endParaRPr lang="en-AU"/>
          </a:p>
        </p:txBody>
      </p:sp>
    </p:spTree>
    <p:extLst>
      <p:ext uri="{BB962C8B-B14F-4D97-AF65-F5344CB8AC3E}">
        <p14:creationId xmlns:p14="http://schemas.microsoft.com/office/powerpoint/2010/main" val="1043676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7CEA9C0-B10F-4833-94A1-77942570D523}" type="datetime3">
              <a:rPr lang="en-US"/>
              <a:pPr>
                <a:defRPr/>
              </a:pPr>
              <a:t>17 September 2015</a:t>
            </a:fld>
            <a:endParaRPr lang="en-AU"/>
          </a:p>
        </p:txBody>
      </p:sp>
      <p:sp>
        <p:nvSpPr>
          <p:cNvPr id="3"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4" name="Rectangle 7"/>
          <p:cNvSpPr>
            <a:spLocks noGrp="1" noChangeArrowheads="1"/>
          </p:cNvSpPr>
          <p:nvPr>
            <p:ph type="sldNum" sz="quarter" idx="12"/>
          </p:nvPr>
        </p:nvSpPr>
        <p:spPr>
          <a:ln/>
        </p:spPr>
        <p:txBody>
          <a:bodyPr/>
          <a:lstStyle>
            <a:lvl1pPr>
              <a:defRPr/>
            </a:lvl1pPr>
          </a:lstStyle>
          <a:p>
            <a:pPr>
              <a:defRPr/>
            </a:pPr>
            <a:fld id="{BD17CB70-02F3-42D9-8433-778C551ABE17}" type="slidenum">
              <a:rPr lang="en-AU"/>
              <a:pPr>
                <a:defRPr/>
              </a:pPr>
              <a:t>‹#›</a:t>
            </a:fld>
            <a:endParaRPr lang="en-AU"/>
          </a:p>
        </p:txBody>
      </p:sp>
    </p:spTree>
    <p:extLst>
      <p:ext uri="{BB962C8B-B14F-4D97-AF65-F5344CB8AC3E}">
        <p14:creationId xmlns:p14="http://schemas.microsoft.com/office/powerpoint/2010/main" val="213769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36FE991D-9DFD-43FC-989A-FA639666422C}" type="datetime3">
              <a:rPr lang="en-US" smtClean="0"/>
              <a:pPr/>
              <a:t>17 September 2015</a:t>
            </a:fld>
            <a:endParaRPr lang="en-AU" dirty="0"/>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6"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3161271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3BFC211-8897-4669-920A-E5768A376CD1}" type="datetime3">
              <a:rPr lang="en-US"/>
              <a:pPr>
                <a:defRPr/>
              </a:pPr>
              <a:t>17 September 2015</a:t>
            </a:fld>
            <a:endParaRPr lang="en-AU"/>
          </a:p>
        </p:txBody>
      </p:sp>
      <p:sp>
        <p:nvSpPr>
          <p:cNvPr id="6"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7" name="Rectangle 7"/>
          <p:cNvSpPr>
            <a:spLocks noGrp="1" noChangeArrowheads="1"/>
          </p:cNvSpPr>
          <p:nvPr>
            <p:ph type="sldNum" sz="quarter" idx="12"/>
          </p:nvPr>
        </p:nvSpPr>
        <p:spPr>
          <a:ln/>
        </p:spPr>
        <p:txBody>
          <a:bodyPr/>
          <a:lstStyle>
            <a:lvl1pPr>
              <a:defRPr/>
            </a:lvl1pPr>
          </a:lstStyle>
          <a:p>
            <a:pPr>
              <a:defRPr/>
            </a:pPr>
            <a:fld id="{0A00DE51-E146-4BDD-81E7-60134D541F38}" type="slidenum">
              <a:rPr lang="en-AU"/>
              <a:pPr>
                <a:defRPr/>
              </a:pPr>
              <a:t>‹#›</a:t>
            </a:fld>
            <a:endParaRPr lang="en-AU"/>
          </a:p>
        </p:txBody>
      </p:sp>
    </p:spTree>
    <p:extLst>
      <p:ext uri="{BB962C8B-B14F-4D97-AF65-F5344CB8AC3E}">
        <p14:creationId xmlns:p14="http://schemas.microsoft.com/office/powerpoint/2010/main" val="2403987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367F82E-844D-4DB6-A028-98AACAB6ED84}" type="datetime3">
              <a:rPr lang="en-US"/>
              <a:pPr>
                <a:defRPr/>
              </a:pPr>
              <a:t>17 September 2015</a:t>
            </a:fld>
            <a:endParaRPr lang="en-AU"/>
          </a:p>
        </p:txBody>
      </p:sp>
      <p:sp>
        <p:nvSpPr>
          <p:cNvPr id="6"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7" name="Rectangle 7"/>
          <p:cNvSpPr>
            <a:spLocks noGrp="1" noChangeArrowheads="1"/>
          </p:cNvSpPr>
          <p:nvPr>
            <p:ph type="sldNum" sz="quarter" idx="12"/>
          </p:nvPr>
        </p:nvSpPr>
        <p:spPr>
          <a:ln/>
        </p:spPr>
        <p:txBody>
          <a:bodyPr/>
          <a:lstStyle>
            <a:lvl1pPr>
              <a:defRPr/>
            </a:lvl1pPr>
          </a:lstStyle>
          <a:p>
            <a:pPr>
              <a:defRPr/>
            </a:pPr>
            <a:fld id="{F42D25D3-315D-48F2-A0C6-C49645DC3616}" type="slidenum">
              <a:rPr lang="en-AU"/>
              <a:pPr>
                <a:defRPr/>
              </a:pPr>
              <a:t>‹#›</a:t>
            </a:fld>
            <a:endParaRPr lang="en-AU"/>
          </a:p>
        </p:txBody>
      </p:sp>
    </p:spTree>
    <p:extLst>
      <p:ext uri="{BB962C8B-B14F-4D97-AF65-F5344CB8AC3E}">
        <p14:creationId xmlns:p14="http://schemas.microsoft.com/office/powerpoint/2010/main" val="3005545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376721C7-9B41-4495-BC97-EF52F6DB80C0}" type="datetime3">
              <a:rPr lang="en-US"/>
              <a:pPr>
                <a:defRPr/>
              </a:pPr>
              <a:t>17 September 2015</a:t>
            </a:fld>
            <a:endParaRPr lang="en-AU"/>
          </a:p>
        </p:txBody>
      </p:sp>
      <p:sp>
        <p:nvSpPr>
          <p:cNvPr id="5"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6" name="Rectangle 7"/>
          <p:cNvSpPr>
            <a:spLocks noGrp="1" noChangeArrowheads="1"/>
          </p:cNvSpPr>
          <p:nvPr>
            <p:ph type="sldNum" sz="quarter" idx="12"/>
          </p:nvPr>
        </p:nvSpPr>
        <p:spPr>
          <a:ln/>
        </p:spPr>
        <p:txBody>
          <a:bodyPr/>
          <a:lstStyle>
            <a:lvl1pPr>
              <a:defRPr/>
            </a:lvl1pPr>
          </a:lstStyle>
          <a:p>
            <a:pPr>
              <a:defRPr/>
            </a:pPr>
            <a:fld id="{FC407585-DFCE-479B-99FD-510C70380CBE}" type="slidenum">
              <a:rPr lang="en-AU"/>
              <a:pPr>
                <a:defRPr/>
              </a:pPr>
              <a:t>‹#›</a:t>
            </a:fld>
            <a:endParaRPr lang="en-AU"/>
          </a:p>
        </p:txBody>
      </p:sp>
    </p:spTree>
    <p:extLst>
      <p:ext uri="{BB962C8B-B14F-4D97-AF65-F5344CB8AC3E}">
        <p14:creationId xmlns:p14="http://schemas.microsoft.com/office/powerpoint/2010/main" val="732448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55DF2F7C-EBAD-44B0-8495-B6B430D9A0A6}" type="datetime3">
              <a:rPr lang="en-US"/>
              <a:pPr>
                <a:defRPr/>
              </a:pPr>
              <a:t>17 September 2015</a:t>
            </a:fld>
            <a:endParaRPr lang="en-AU"/>
          </a:p>
        </p:txBody>
      </p:sp>
      <p:sp>
        <p:nvSpPr>
          <p:cNvPr id="5" name="Rectangle 6"/>
          <p:cNvSpPr>
            <a:spLocks noGrp="1" noChangeArrowheads="1"/>
          </p:cNvSpPr>
          <p:nvPr>
            <p:ph type="ftr" sz="quarter" idx="11"/>
          </p:nvPr>
        </p:nvSpPr>
        <p:spPr>
          <a:ln/>
        </p:spPr>
        <p:txBody>
          <a:bodyPr/>
          <a:lstStyle>
            <a:lvl1pPr>
              <a:defRPr/>
            </a:lvl1pPr>
          </a:lstStyle>
          <a:p>
            <a:pPr>
              <a:defRPr/>
            </a:pPr>
            <a:r>
              <a:rPr lang="en-AU"/>
              <a:t>Coffs Harbour Divisional Training</a:t>
            </a:r>
          </a:p>
        </p:txBody>
      </p:sp>
      <p:sp>
        <p:nvSpPr>
          <p:cNvPr id="6" name="Rectangle 7"/>
          <p:cNvSpPr>
            <a:spLocks noGrp="1" noChangeArrowheads="1"/>
          </p:cNvSpPr>
          <p:nvPr>
            <p:ph type="sldNum" sz="quarter" idx="12"/>
          </p:nvPr>
        </p:nvSpPr>
        <p:spPr>
          <a:ln/>
        </p:spPr>
        <p:txBody>
          <a:bodyPr/>
          <a:lstStyle>
            <a:lvl1pPr>
              <a:defRPr/>
            </a:lvl1pPr>
          </a:lstStyle>
          <a:p>
            <a:pPr>
              <a:defRPr/>
            </a:pPr>
            <a:fld id="{54FC635A-806B-477D-914A-4DF1DC7A4CF2}" type="slidenum">
              <a:rPr lang="en-AU"/>
              <a:pPr>
                <a:defRPr/>
              </a:pPr>
              <a:t>‹#›</a:t>
            </a:fld>
            <a:endParaRPr lang="en-AU"/>
          </a:p>
        </p:txBody>
      </p:sp>
    </p:spTree>
    <p:extLst>
      <p:ext uri="{BB962C8B-B14F-4D97-AF65-F5344CB8AC3E}">
        <p14:creationId xmlns:p14="http://schemas.microsoft.com/office/powerpoint/2010/main" val="295342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8AA54782-6DE1-4866-AFF7-30904DBB5CBE}" type="datetime3">
              <a:rPr lang="en-US" smtClean="0"/>
              <a:pPr/>
              <a:t>17 September 2015</a:t>
            </a:fld>
            <a:endParaRPr lang="en-AU" dirty="0"/>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6"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48893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43FBF4BF-9CAA-462C-B6F7-2F4A64B1FDC8}" type="datetime3">
              <a:rPr lang="en-US" smtClean="0"/>
              <a:pPr/>
              <a:t>17 September 2015</a:t>
            </a:fld>
            <a:endParaRPr lang="en-AU" dirty="0"/>
          </a:p>
        </p:txBody>
      </p:sp>
      <p:sp>
        <p:nvSpPr>
          <p:cNvPr id="6"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7"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3111875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5D205BCA-E6C5-4917-81B8-5CE2F808AA75}" type="datetime3">
              <a:rPr lang="en-US" smtClean="0"/>
              <a:pPr/>
              <a:t>17 September 2015</a:t>
            </a:fld>
            <a:endParaRPr lang="en-AU" dirty="0"/>
          </a:p>
        </p:txBody>
      </p:sp>
      <p:sp>
        <p:nvSpPr>
          <p:cNvPr id="8"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9"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71278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EC65DAFB-F31F-4EEC-B2A3-1CCA67268231}" type="datetime3">
              <a:rPr lang="en-US" smtClean="0"/>
              <a:pPr/>
              <a:t>17 September 2015</a:t>
            </a:fld>
            <a:endParaRPr lang="en-AU" dirty="0"/>
          </a:p>
        </p:txBody>
      </p:sp>
      <p:sp>
        <p:nvSpPr>
          <p:cNvPr id="4"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5"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249410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117E13BD-CF93-4D16-9449-DE5613321A06}" type="datetime3">
              <a:rPr lang="en-US" smtClean="0"/>
              <a:pPr/>
              <a:t>17 September 2015</a:t>
            </a:fld>
            <a:endParaRPr lang="en-AU" dirty="0"/>
          </a:p>
        </p:txBody>
      </p:sp>
      <p:sp>
        <p:nvSpPr>
          <p:cNvPr id="3"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4"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392908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C712ED34-DAA4-4D24-8E2F-2407E6371830}" type="datetime3">
              <a:rPr lang="en-US" smtClean="0"/>
              <a:pPr/>
              <a:t>17 September 2015</a:t>
            </a:fld>
            <a:endParaRPr lang="en-AU" dirty="0"/>
          </a:p>
        </p:txBody>
      </p:sp>
      <p:sp>
        <p:nvSpPr>
          <p:cNvPr id="6"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7"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162427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80F6615D-6573-4B08-BE73-BAE4B875C5EA}" type="datetime3">
              <a:rPr lang="en-US" smtClean="0"/>
              <a:pPr/>
              <a:t>17 September 2015</a:t>
            </a:fld>
            <a:endParaRPr lang="en-AU" dirty="0"/>
          </a:p>
        </p:txBody>
      </p:sp>
      <p:sp>
        <p:nvSpPr>
          <p:cNvPr id="6"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dirty="0"/>
          </a:p>
        </p:txBody>
      </p:sp>
      <p:sp>
        <p:nvSpPr>
          <p:cNvPr id="7" name="Rectangle 7"/>
          <p:cNvSpPr>
            <a:spLocks noGrp="1" noChangeArrowheads="1"/>
          </p:cNvSpPr>
          <p:nvPr>
            <p:ph type="sldNum" sz="quarter" idx="12"/>
          </p:nvPr>
        </p:nvSpPr>
        <p:spPr>
          <a:ln/>
        </p:spPr>
        <p:txBody>
          <a:bodyPr/>
          <a:lstStyle>
            <a:lvl1pPr>
              <a:defRPr/>
            </a:lvl1pPr>
          </a:lstStyle>
          <a:p>
            <a:fld id="{7F98F17E-C05D-45D1-ADF4-373B2DD7DDBD}" type="slidenum">
              <a:rPr lang="en-AU" smtClean="0"/>
              <a:pPr/>
              <a:t>‹#›</a:t>
            </a:fld>
            <a:endParaRPr lang="en-AU" dirty="0"/>
          </a:p>
        </p:txBody>
      </p:sp>
    </p:spTree>
    <p:extLst>
      <p:ext uri="{BB962C8B-B14F-4D97-AF65-F5344CB8AC3E}">
        <p14:creationId xmlns:p14="http://schemas.microsoft.com/office/powerpoint/2010/main" val="61269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nference_Template_2010_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15888"/>
            <a:ext cx="9144000" cy="676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Dot Point Slide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99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ClrTx/>
              <a:buSzTx/>
              <a:buFontTx/>
              <a:buNone/>
              <a:defRPr sz="1400">
                <a:solidFill>
                  <a:schemeClr val="tx1"/>
                </a:solidFill>
                <a:latin typeface="Arial" pitchFamily="34" charset="0"/>
                <a:ea typeface="MS PGothic" pitchFamily="34" charset="-128"/>
              </a:defRPr>
            </a:lvl1pPr>
          </a:lstStyle>
          <a:p>
            <a:fld id="{3B55C5E1-1F2A-4176-82EC-B2FC07BB2A73}" type="datetime3">
              <a:rPr lang="en-US" smtClean="0"/>
              <a:pPr/>
              <a:t>17 September 2015</a:t>
            </a:fld>
            <a:endParaRPr lang="en-AU" dirty="0"/>
          </a:p>
        </p:txBody>
      </p:sp>
      <p:sp>
        <p:nvSpPr>
          <p:cNvPr id="3994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Arial" charset="0"/>
                <a:ea typeface="+mn-ea"/>
                <a:cs typeface="+mn-cs"/>
              </a:defRPr>
            </a:lvl1pPr>
          </a:lstStyle>
          <a:p>
            <a:r>
              <a:rPr lang="en-AU" smtClean="0"/>
              <a:t>Coffs Harbour Divisional Training</a:t>
            </a:r>
            <a:endParaRPr lang="en-AU" dirty="0"/>
          </a:p>
        </p:txBody>
      </p:sp>
      <p:sp>
        <p:nvSpPr>
          <p:cNvPr id="399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SzTx/>
              <a:buFontTx/>
              <a:buNone/>
              <a:defRPr sz="1400">
                <a:solidFill>
                  <a:schemeClr val="tx1"/>
                </a:solidFill>
                <a:latin typeface="Arial" pitchFamily="34" charset="0"/>
                <a:ea typeface="MS PGothic" pitchFamily="34" charset="-128"/>
              </a:defRPr>
            </a:lvl1pPr>
          </a:lstStyle>
          <a:p>
            <a:fld id="{7F98F17E-C05D-45D1-ADF4-373B2DD7DDBD}"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Arial" charset="0"/>
          <a:cs typeface="Arial" charset="0"/>
        </a:defRPr>
      </a:lvl2pPr>
      <a:lvl3pPr algn="ctr" rtl="0" eaLnBrk="1" fontAlgn="base" hangingPunct="1">
        <a:spcBef>
          <a:spcPct val="0"/>
        </a:spcBef>
        <a:spcAft>
          <a:spcPct val="0"/>
        </a:spcAft>
        <a:defRPr sz="4400">
          <a:solidFill>
            <a:schemeClr val="tx2"/>
          </a:solidFill>
          <a:latin typeface="Arial" charset="0"/>
          <a:ea typeface="Arial" charset="0"/>
          <a:cs typeface="Arial" charset="0"/>
        </a:defRPr>
      </a:lvl3pPr>
      <a:lvl4pPr algn="ctr" rtl="0" eaLnBrk="1" fontAlgn="base" hangingPunct="1">
        <a:spcBef>
          <a:spcPct val="0"/>
        </a:spcBef>
        <a:spcAft>
          <a:spcPct val="0"/>
        </a:spcAft>
        <a:defRPr sz="4400">
          <a:solidFill>
            <a:schemeClr val="tx2"/>
          </a:solidFill>
          <a:latin typeface="Arial" charset="0"/>
          <a:ea typeface="Arial" charset="0"/>
          <a:cs typeface="Arial" charset="0"/>
        </a:defRPr>
      </a:lvl4pPr>
      <a:lvl5pPr algn="ctr" rtl="0" eaLnBrk="1" fontAlgn="base" hangingPunct="1">
        <a:spcBef>
          <a:spcPct val="0"/>
        </a:spcBef>
        <a:spcAft>
          <a:spcPct val="0"/>
        </a:spcAft>
        <a:defRPr sz="4400">
          <a:solidFill>
            <a:schemeClr val="tx2"/>
          </a:solidFill>
          <a:latin typeface="Arial" charset="0"/>
          <a:ea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ea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ea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ea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Conference_Template_2010_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15888"/>
            <a:ext cx="9144000" cy="676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Dot Point Slide</a:t>
            </a:r>
          </a:p>
        </p:txBody>
      </p:sp>
      <p:sp>
        <p:nvSpPr>
          <p:cNvPr id="2052"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99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ClrTx/>
              <a:buSzTx/>
              <a:buFontTx/>
              <a:buNone/>
              <a:defRPr sz="1400">
                <a:solidFill>
                  <a:schemeClr val="tx1"/>
                </a:solidFill>
                <a:latin typeface="Arial" pitchFamily="34" charset="0"/>
                <a:ea typeface="MS PGothic" pitchFamily="34" charset="-128"/>
              </a:defRPr>
            </a:lvl1pPr>
          </a:lstStyle>
          <a:p>
            <a:pPr>
              <a:defRPr/>
            </a:pPr>
            <a:fld id="{5DF48D2C-F567-4D44-B801-5A24A537DF9B}" type="datetime3">
              <a:rPr lang="en-US"/>
              <a:pPr>
                <a:defRPr/>
              </a:pPr>
              <a:t>17 September 2015</a:t>
            </a:fld>
            <a:endParaRPr lang="en-AU"/>
          </a:p>
        </p:txBody>
      </p:sp>
      <p:sp>
        <p:nvSpPr>
          <p:cNvPr id="3994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Arial" charset="0"/>
                <a:ea typeface="+mn-ea"/>
                <a:cs typeface="+mn-cs"/>
              </a:defRPr>
            </a:lvl1pPr>
          </a:lstStyle>
          <a:p>
            <a:pPr>
              <a:defRPr/>
            </a:pPr>
            <a:r>
              <a:rPr lang="en-AU"/>
              <a:t>Coffs Harbour Divisional Training</a:t>
            </a:r>
          </a:p>
        </p:txBody>
      </p:sp>
      <p:sp>
        <p:nvSpPr>
          <p:cNvPr id="399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SzTx/>
              <a:buFontTx/>
              <a:buNone/>
              <a:defRPr sz="1400">
                <a:solidFill>
                  <a:schemeClr val="tx1"/>
                </a:solidFill>
                <a:latin typeface="Arial" pitchFamily="34" charset="0"/>
                <a:ea typeface="MS PGothic" pitchFamily="34" charset="-128"/>
              </a:defRPr>
            </a:lvl1pPr>
          </a:lstStyle>
          <a:p>
            <a:pPr>
              <a:defRPr/>
            </a:pPr>
            <a:fld id="{A6DECF20-9928-4A58-B4FE-23D1899CFC0C}" type="slidenum">
              <a:rPr lang="en-AU"/>
              <a:pPr>
                <a:defRPr/>
              </a:pPr>
              <a:t>‹#›</a:t>
            </a:fld>
            <a:endParaRPr lang="en-AU"/>
          </a:p>
        </p:txBody>
      </p:sp>
      <p:pic>
        <p:nvPicPr>
          <p:cNvPr id="2056" name="Picture 2" descr="Conference_Template_2010_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15888"/>
            <a:ext cx="9144000" cy="676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Arial" charset="0"/>
          <a:cs typeface="Arial" charset="0"/>
        </a:defRPr>
      </a:lvl2pPr>
      <a:lvl3pPr algn="ctr" rtl="0" eaLnBrk="1" fontAlgn="base" hangingPunct="1">
        <a:spcBef>
          <a:spcPct val="0"/>
        </a:spcBef>
        <a:spcAft>
          <a:spcPct val="0"/>
        </a:spcAft>
        <a:defRPr sz="4400">
          <a:solidFill>
            <a:schemeClr val="tx2"/>
          </a:solidFill>
          <a:latin typeface="Arial" charset="0"/>
          <a:ea typeface="Arial" charset="0"/>
          <a:cs typeface="Arial" charset="0"/>
        </a:defRPr>
      </a:lvl3pPr>
      <a:lvl4pPr algn="ctr" rtl="0" eaLnBrk="1" fontAlgn="base" hangingPunct="1">
        <a:spcBef>
          <a:spcPct val="0"/>
        </a:spcBef>
        <a:spcAft>
          <a:spcPct val="0"/>
        </a:spcAft>
        <a:defRPr sz="4400">
          <a:solidFill>
            <a:schemeClr val="tx2"/>
          </a:solidFill>
          <a:latin typeface="Arial" charset="0"/>
          <a:ea typeface="Arial" charset="0"/>
          <a:cs typeface="Arial" charset="0"/>
        </a:defRPr>
      </a:lvl4pPr>
      <a:lvl5pPr algn="ctr" rtl="0" eaLnBrk="1" fontAlgn="base" hangingPunct="1">
        <a:spcBef>
          <a:spcPct val="0"/>
        </a:spcBef>
        <a:spcAft>
          <a:spcPct val="0"/>
        </a:spcAft>
        <a:defRPr sz="4400">
          <a:solidFill>
            <a:schemeClr val="tx2"/>
          </a:solidFill>
          <a:latin typeface="Arial" charset="0"/>
          <a:ea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ea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ea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ea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http://www.rochediagnostics.com.au/accu-chek/image/im_adv_blue_instr9.gi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images.google.com.au/imgres?imgurl=http://behealthy.co.cc/up/Tips-for-Measuring-Blood-Sugar.jpg&amp;imgrefurl=http://behealthy.co.cc/tips-for-measuring-blood-sugar/&amp;usg=__0aW-6VvSXMkI7tBcUtJG7LUBBWU=&amp;h=200&amp;w=300&amp;sz=176&amp;hl=en&amp;start=74&amp;tbnid=VIk7mwv9dNkRNM:&amp;tbnh=77&amp;tbnw=116&amp;prev=/images?q=measuring+sugar+levels&amp;gbv=2&amp;ndsp=20&amp;hl=en&amp;sa=N&amp;start=6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1571612"/>
            <a:ext cx="7443787" cy="3357586"/>
          </a:xfrm>
        </p:spPr>
        <p:txBody>
          <a:bodyPr/>
          <a:lstStyle/>
          <a:p>
            <a:r>
              <a:rPr lang="en-US" sz="6600" dirty="0" smtClean="0"/>
              <a:t>Diabetes</a:t>
            </a:r>
            <a:endParaRPr lang="en-AU"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2"/>
          <p:cNvSpPr>
            <a:spLocks noGrp="1" noChangeArrowheads="1"/>
          </p:cNvSpPr>
          <p:nvPr>
            <p:ph type="title"/>
          </p:nvPr>
        </p:nvSpPr>
        <p:spPr/>
        <p:txBody>
          <a:bodyPr/>
          <a:lstStyle/>
          <a:p>
            <a:pPr eaLnBrk="1" hangingPunct="1"/>
            <a:r>
              <a:rPr lang="en-AU" dirty="0" smtClean="0"/>
              <a:t/>
            </a:r>
            <a:br>
              <a:rPr lang="en-AU" dirty="0" smtClean="0"/>
            </a:br>
            <a:r>
              <a:rPr lang="en-AU" dirty="0" smtClean="0"/>
              <a:t>Hypoglycaemia</a:t>
            </a:r>
            <a:r>
              <a:rPr lang="en-AU" b="0" dirty="0" smtClean="0"/>
              <a:t/>
            </a:r>
            <a:br>
              <a:rPr lang="en-AU" b="0" dirty="0" smtClean="0"/>
            </a:br>
            <a:endParaRPr lang="en-AU" b="0" dirty="0" smtClean="0"/>
          </a:p>
        </p:txBody>
      </p:sp>
      <p:sp>
        <p:nvSpPr>
          <p:cNvPr id="70662" name="Rectangle 3"/>
          <p:cNvSpPr>
            <a:spLocks noGrp="1" noChangeArrowheads="1"/>
          </p:cNvSpPr>
          <p:nvPr>
            <p:ph idx="1"/>
          </p:nvPr>
        </p:nvSpPr>
        <p:spPr>
          <a:xfrm>
            <a:off x="1475656" y="1857364"/>
            <a:ext cx="7415932" cy="3729050"/>
          </a:xfrm>
        </p:spPr>
        <p:txBody>
          <a:bodyPr/>
          <a:lstStyle/>
          <a:p>
            <a:pPr>
              <a:spcBef>
                <a:spcPct val="45000"/>
              </a:spcBef>
              <a:spcAft>
                <a:spcPct val="45000"/>
              </a:spcAft>
            </a:pPr>
            <a:r>
              <a:rPr lang="en-US" sz="2400" dirty="0" smtClean="0"/>
              <a:t>Occurs with Insulin dependent diabetes</a:t>
            </a:r>
          </a:p>
          <a:p>
            <a:pPr>
              <a:spcBef>
                <a:spcPct val="45000"/>
              </a:spcBef>
              <a:spcAft>
                <a:spcPct val="45000"/>
              </a:spcAft>
            </a:pPr>
            <a:r>
              <a:rPr lang="en-US" sz="2400" dirty="0" smtClean="0"/>
              <a:t>Overdose of insulin</a:t>
            </a:r>
          </a:p>
          <a:p>
            <a:pPr>
              <a:spcBef>
                <a:spcPct val="45000"/>
              </a:spcBef>
              <a:spcAft>
                <a:spcPct val="45000"/>
              </a:spcAft>
            </a:pPr>
            <a:r>
              <a:rPr lang="en-US" sz="2400" dirty="0" smtClean="0"/>
              <a:t>Inadequate food intake</a:t>
            </a:r>
          </a:p>
          <a:p>
            <a:pPr>
              <a:spcBef>
                <a:spcPct val="45000"/>
              </a:spcBef>
              <a:spcAft>
                <a:spcPct val="45000"/>
              </a:spcAft>
            </a:pPr>
            <a:r>
              <a:rPr lang="en-US" sz="2400" dirty="0" smtClean="0"/>
              <a:t>Excessive exercise</a:t>
            </a:r>
          </a:p>
          <a:p>
            <a:pPr marL="0" indent="0" eaLnBrk="1" hangingPunct="1">
              <a:spcBef>
                <a:spcPct val="45000"/>
              </a:spcBef>
              <a:spcAft>
                <a:spcPct val="45000"/>
              </a:spcAft>
              <a:buFontTx/>
              <a:buNone/>
            </a:pPr>
            <a:r>
              <a:rPr lang="en-US" sz="2400" i="1" dirty="0" smtClean="0">
                <a:solidFill>
                  <a:srgbClr val="C00000"/>
                </a:solidFill>
              </a:rPr>
              <a:t>Will lead to coma &amp; irreversible brain damage if left untreated</a:t>
            </a:r>
          </a:p>
        </p:txBody>
      </p:sp>
      <p:sp>
        <p:nvSpPr>
          <p:cNvPr id="70658" name="Date Placeholder 3"/>
          <p:cNvSpPr>
            <a:spLocks noGrp="1"/>
          </p:cNvSpPr>
          <p:nvPr>
            <p:ph type="dt" sz="half" idx="10"/>
          </p:nvPr>
        </p:nvSpPr>
        <p:spPr>
          <a:noFill/>
        </p:spPr>
        <p:txBody>
          <a:bodyPr/>
          <a:lstStyle/>
          <a:p>
            <a:fld id="{347AAB54-53AF-425C-9168-55500EA284A3}" type="datetime3">
              <a:rPr lang="en-US" smtClean="0"/>
              <a:pPr/>
              <a:t>17 September 2015</a:t>
            </a:fld>
            <a:endParaRPr lang="en-US" dirty="0"/>
          </a:p>
        </p:txBody>
      </p:sp>
      <p:sp>
        <p:nvSpPr>
          <p:cNvPr id="70659"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10</a:t>
            </a:fld>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1142944" y="1500174"/>
            <a:ext cx="8001056" cy="4143404"/>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fld id="{536E951E-AE63-4190-9557-AEC133CE7D77}" type="datetime3">
              <a:rPr lang="en-US" smtClean="0"/>
              <a:pPr/>
              <a:t>17 September 2015</a:t>
            </a:fld>
            <a:endParaRPr lang="en-AU" dirty="0"/>
          </a:p>
        </p:txBody>
      </p:sp>
      <p:sp>
        <p:nvSpPr>
          <p:cNvPr id="7" name="Footer Placeholder 6"/>
          <p:cNvSpPr>
            <a:spLocks noGrp="1"/>
          </p:cNvSpPr>
          <p:nvPr>
            <p:ph type="ftr" sz="quarter" idx="11"/>
          </p:nvPr>
        </p:nvSpPr>
        <p:spPr/>
        <p:txBody>
          <a:bodyPr/>
          <a:lstStyle/>
          <a:p>
            <a:r>
              <a:rPr lang="en-AU" dirty="0" smtClean="0"/>
              <a:t>Coffs Harbour Divisional Training</a:t>
            </a:r>
            <a:endParaRPr lang="en-AU" dirty="0"/>
          </a:p>
        </p:txBody>
      </p:sp>
      <p:sp>
        <p:nvSpPr>
          <p:cNvPr id="8" name="Slide Number Placeholder 7"/>
          <p:cNvSpPr>
            <a:spLocks noGrp="1"/>
          </p:cNvSpPr>
          <p:nvPr>
            <p:ph type="sldNum" sz="quarter" idx="12"/>
          </p:nvPr>
        </p:nvSpPr>
        <p:spPr/>
        <p:txBody>
          <a:bodyPr/>
          <a:lstStyle/>
          <a:p>
            <a:fld id="{7F98F17E-C05D-45D1-ADF4-373B2DD7DDBD}" type="slidenum">
              <a:rPr lang="en-AU" smtClean="0"/>
              <a:pPr/>
              <a:t>11</a:t>
            </a:fld>
            <a:endParaRPr lang="en-AU" dirty="0"/>
          </a:p>
        </p:txBody>
      </p:sp>
      <p:sp>
        <p:nvSpPr>
          <p:cNvPr id="4" name="Title 3"/>
          <p:cNvSpPr>
            <a:spLocks noGrp="1"/>
          </p:cNvSpPr>
          <p:nvPr>
            <p:ph type="ctrTitle" idx="4294967295"/>
          </p:nvPr>
        </p:nvSpPr>
        <p:spPr>
          <a:xfrm>
            <a:off x="0" y="0"/>
            <a:ext cx="7915275" cy="1470025"/>
          </a:xfrm>
        </p:spPr>
        <p:txBody>
          <a:bodyPr/>
          <a:lstStyle/>
          <a:p>
            <a:r>
              <a:rPr lang="en-AU" dirty="0" smtClean="0"/>
              <a:t>Hypoglycaemia</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Rectangle 2"/>
          <p:cNvSpPr>
            <a:spLocks noGrp="1" noChangeArrowheads="1"/>
          </p:cNvSpPr>
          <p:nvPr>
            <p:ph type="title"/>
          </p:nvPr>
        </p:nvSpPr>
        <p:spPr/>
        <p:txBody>
          <a:bodyPr/>
          <a:lstStyle/>
          <a:p>
            <a:r>
              <a:rPr lang="en-US" sz="4000" dirty="0" smtClean="0"/>
              <a:t/>
            </a:r>
            <a:br>
              <a:rPr lang="en-US" sz="4000" dirty="0" smtClean="0"/>
            </a:br>
            <a:r>
              <a:rPr lang="en-US" sz="4000" dirty="0" smtClean="0"/>
              <a:t>Signs &amp; Symptoms of </a:t>
            </a:r>
            <a:r>
              <a:rPr lang="en-AU" sz="4000" dirty="0" smtClean="0"/>
              <a:t>Hypoglycaemia </a:t>
            </a:r>
            <a:r>
              <a:rPr lang="en-US" sz="4000" b="0" dirty="0" smtClean="0"/>
              <a:t/>
            </a:r>
            <a:br>
              <a:rPr lang="en-US" sz="4000" b="0" dirty="0" smtClean="0"/>
            </a:br>
            <a:endParaRPr lang="en-US" sz="4000" b="0" dirty="0" smtClean="0"/>
          </a:p>
        </p:txBody>
      </p:sp>
      <p:sp>
        <p:nvSpPr>
          <p:cNvPr id="71686" name="Rectangle 3"/>
          <p:cNvSpPr>
            <a:spLocks noGrp="1" noChangeArrowheads="1"/>
          </p:cNvSpPr>
          <p:nvPr>
            <p:ph idx="1"/>
          </p:nvPr>
        </p:nvSpPr>
        <p:spPr>
          <a:xfrm>
            <a:off x="1475656" y="1785926"/>
            <a:ext cx="7668344" cy="3730637"/>
          </a:xfrm>
        </p:spPr>
        <p:txBody>
          <a:bodyPr/>
          <a:lstStyle/>
          <a:p>
            <a:pPr eaLnBrk="1" hangingPunct="1">
              <a:lnSpc>
                <a:spcPct val="90000"/>
              </a:lnSpc>
              <a:spcBef>
                <a:spcPct val="35000"/>
              </a:spcBef>
              <a:spcAft>
                <a:spcPct val="35000"/>
              </a:spcAft>
            </a:pPr>
            <a:r>
              <a:rPr lang="en-US" sz="2800" dirty="0" smtClean="0"/>
              <a:t>Rapid onset (within minutes)</a:t>
            </a:r>
          </a:p>
          <a:p>
            <a:pPr eaLnBrk="1" hangingPunct="1">
              <a:lnSpc>
                <a:spcPct val="90000"/>
              </a:lnSpc>
              <a:spcBef>
                <a:spcPct val="35000"/>
              </a:spcBef>
              <a:spcAft>
                <a:spcPct val="35000"/>
              </a:spcAft>
              <a:buFontTx/>
              <a:buNone/>
            </a:pPr>
            <a:r>
              <a:rPr lang="en-US" sz="2800" dirty="0" smtClean="0"/>
              <a:t>•   Pale skin &amp; rapid pulse</a:t>
            </a:r>
          </a:p>
          <a:p>
            <a:pPr eaLnBrk="1" hangingPunct="1">
              <a:lnSpc>
                <a:spcPct val="90000"/>
              </a:lnSpc>
              <a:spcBef>
                <a:spcPct val="35000"/>
              </a:spcBef>
              <a:spcAft>
                <a:spcPct val="35000"/>
              </a:spcAft>
            </a:pPr>
            <a:r>
              <a:rPr lang="en-US" sz="2800" dirty="0" smtClean="0"/>
              <a:t>Sweating profusely</a:t>
            </a:r>
          </a:p>
          <a:p>
            <a:pPr eaLnBrk="1" hangingPunct="1">
              <a:lnSpc>
                <a:spcPct val="90000"/>
              </a:lnSpc>
              <a:spcBef>
                <a:spcPct val="35000"/>
              </a:spcBef>
              <a:spcAft>
                <a:spcPct val="35000"/>
              </a:spcAft>
              <a:buFontTx/>
              <a:buNone/>
            </a:pPr>
            <a:r>
              <a:rPr lang="en-US" sz="2800" dirty="0" smtClean="0"/>
              <a:t>•   Appears confused or aggressive</a:t>
            </a:r>
          </a:p>
          <a:p>
            <a:pPr eaLnBrk="1" hangingPunct="1">
              <a:lnSpc>
                <a:spcPct val="90000"/>
              </a:lnSpc>
              <a:spcBef>
                <a:spcPct val="35000"/>
              </a:spcBef>
              <a:spcAft>
                <a:spcPct val="35000"/>
              </a:spcAft>
            </a:pPr>
            <a:r>
              <a:rPr lang="en-US" sz="2800" dirty="0" smtClean="0"/>
              <a:t>Unconscious</a:t>
            </a:r>
          </a:p>
          <a:p>
            <a:pPr eaLnBrk="1" hangingPunct="1">
              <a:lnSpc>
                <a:spcPct val="90000"/>
              </a:lnSpc>
              <a:spcBef>
                <a:spcPct val="35000"/>
              </a:spcBef>
              <a:spcAft>
                <a:spcPct val="35000"/>
              </a:spcAft>
            </a:pPr>
            <a:r>
              <a:rPr lang="en-AU" sz="2800" dirty="0" smtClean="0"/>
              <a:t>Pulse, respirations, BP unremarkable</a:t>
            </a:r>
            <a:endParaRPr lang="en-US" sz="2800" dirty="0" smtClean="0"/>
          </a:p>
          <a:p>
            <a:pPr eaLnBrk="1" hangingPunct="1">
              <a:lnSpc>
                <a:spcPct val="90000"/>
              </a:lnSpc>
              <a:buFontTx/>
              <a:buNone/>
            </a:pPr>
            <a:endParaRPr lang="en-US" sz="2400" dirty="0" smtClean="0"/>
          </a:p>
        </p:txBody>
      </p:sp>
      <p:sp>
        <p:nvSpPr>
          <p:cNvPr id="71682" name="Date Placeholder 3"/>
          <p:cNvSpPr>
            <a:spLocks noGrp="1"/>
          </p:cNvSpPr>
          <p:nvPr>
            <p:ph type="dt" sz="half" idx="10"/>
          </p:nvPr>
        </p:nvSpPr>
        <p:spPr>
          <a:noFill/>
        </p:spPr>
        <p:txBody>
          <a:bodyPr/>
          <a:lstStyle/>
          <a:p>
            <a:fld id="{D1DBD67F-112A-45A3-AC55-DDFF8A139DFE}" type="datetime3">
              <a:rPr lang="en-US" smtClean="0"/>
              <a:pPr/>
              <a:t>17 September 2015</a:t>
            </a:fld>
            <a:endParaRPr lang="en-US" dirty="0"/>
          </a:p>
        </p:txBody>
      </p:sp>
      <p:sp>
        <p:nvSpPr>
          <p:cNvPr id="71683"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12</a:t>
            </a:fld>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619672" y="1285860"/>
            <a:ext cx="7358114" cy="35719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691680" y="4857760"/>
            <a:ext cx="7000924" cy="785818"/>
          </a:xfrm>
          <a:prstGeom prst="rect">
            <a:avLst/>
          </a:prstGeom>
          <a:noFill/>
          <a:ln w="9525">
            <a:noFill/>
            <a:miter lim="800000"/>
            <a:headEnd/>
            <a:tailEnd/>
          </a:ln>
          <a:effectLst/>
        </p:spPr>
      </p:pic>
      <p:sp>
        <p:nvSpPr>
          <p:cNvPr id="4" name="Title 3"/>
          <p:cNvSpPr>
            <a:spLocks noGrp="1"/>
          </p:cNvSpPr>
          <p:nvPr>
            <p:ph type="title"/>
          </p:nvPr>
        </p:nvSpPr>
        <p:spPr/>
        <p:txBody>
          <a:bodyPr/>
          <a:lstStyle/>
          <a:p>
            <a:r>
              <a:rPr lang="en-AU" dirty="0" smtClean="0"/>
              <a:t>Hypoglycaemia</a:t>
            </a:r>
            <a:endParaRPr lang="en-AU" dirty="0"/>
          </a:p>
        </p:txBody>
      </p:sp>
      <p:sp>
        <p:nvSpPr>
          <p:cNvPr id="5" name="Date Placeholder 4"/>
          <p:cNvSpPr>
            <a:spLocks noGrp="1"/>
          </p:cNvSpPr>
          <p:nvPr>
            <p:ph type="dt" sz="half" idx="10"/>
          </p:nvPr>
        </p:nvSpPr>
        <p:spPr/>
        <p:txBody>
          <a:bodyPr/>
          <a:lstStyle/>
          <a:p>
            <a:fld id="{E197B038-62A8-4A3D-A25B-A7ADDB5564EC}" type="datetime3">
              <a:rPr lang="en-US" smtClean="0"/>
              <a:pPr/>
              <a:t>17 September 2015</a:t>
            </a:fld>
            <a:endParaRPr lang="en-AU" dirty="0"/>
          </a:p>
        </p:txBody>
      </p:sp>
      <p:sp>
        <p:nvSpPr>
          <p:cNvPr id="7" name="Footer Placeholder 6"/>
          <p:cNvSpPr>
            <a:spLocks noGrp="1"/>
          </p:cNvSpPr>
          <p:nvPr>
            <p:ph type="ftr" sz="quarter" idx="11"/>
          </p:nvPr>
        </p:nvSpPr>
        <p:spPr/>
        <p:txBody>
          <a:bodyPr/>
          <a:lstStyle/>
          <a:p>
            <a:r>
              <a:rPr lang="en-AU" dirty="0" smtClean="0"/>
              <a:t>Coffs Harbour Divisional Training</a:t>
            </a:r>
            <a:endParaRPr lang="en-AU" dirty="0"/>
          </a:p>
        </p:txBody>
      </p:sp>
      <p:sp>
        <p:nvSpPr>
          <p:cNvPr id="8" name="Slide Number Placeholder 7"/>
          <p:cNvSpPr>
            <a:spLocks noGrp="1"/>
          </p:cNvSpPr>
          <p:nvPr>
            <p:ph type="sldNum" sz="quarter" idx="12"/>
          </p:nvPr>
        </p:nvSpPr>
        <p:spPr/>
        <p:txBody>
          <a:bodyPr/>
          <a:lstStyle/>
          <a:p>
            <a:fld id="{7F98F17E-C05D-45D1-ADF4-373B2DD7DDBD}" type="slidenum">
              <a:rPr lang="en-AU" smtClean="0"/>
              <a:pPr/>
              <a:t>13</a:t>
            </a:fld>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2"/>
          <p:cNvSpPr>
            <a:spLocks noGrp="1" noChangeArrowheads="1"/>
          </p:cNvSpPr>
          <p:nvPr>
            <p:ph type="title"/>
          </p:nvPr>
        </p:nvSpPr>
        <p:spPr/>
        <p:txBody>
          <a:bodyPr/>
          <a:lstStyle/>
          <a:p>
            <a:pPr algn="l" eaLnBrk="1" hangingPunct="1"/>
            <a:r>
              <a:rPr lang="en-AU" sz="4000" dirty="0" smtClean="0"/>
              <a:t/>
            </a:r>
            <a:br>
              <a:rPr lang="en-AU" sz="4000" dirty="0" smtClean="0"/>
            </a:br>
            <a:r>
              <a:rPr lang="en-AU" sz="4000" dirty="0" smtClean="0"/>
              <a:t>Hypoglycaemia Management</a:t>
            </a:r>
            <a:r>
              <a:rPr lang="en-AU" sz="4000" b="0" dirty="0" smtClean="0"/>
              <a:t/>
            </a:r>
            <a:br>
              <a:rPr lang="en-AU" sz="4000" b="0" dirty="0" smtClean="0"/>
            </a:br>
            <a:endParaRPr lang="en-AU" sz="4000" b="0" dirty="0" smtClean="0"/>
          </a:p>
        </p:txBody>
      </p:sp>
      <p:sp>
        <p:nvSpPr>
          <p:cNvPr id="72710" name="Rectangle 3"/>
          <p:cNvSpPr>
            <a:spLocks noGrp="1" noChangeArrowheads="1"/>
          </p:cNvSpPr>
          <p:nvPr>
            <p:ph idx="1"/>
          </p:nvPr>
        </p:nvSpPr>
        <p:spPr>
          <a:xfrm>
            <a:off x="1403648" y="1571612"/>
            <a:ext cx="7704856" cy="4143404"/>
          </a:xfrm>
        </p:spPr>
        <p:txBody>
          <a:bodyPr/>
          <a:lstStyle/>
          <a:p>
            <a:pPr marL="381000" indent="-381000" eaLnBrk="1" hangingPunct="1">
              <a:lnSpc>
                <a:spcPct val="80000"/>
              </a:lnSpc>
              <a:spcBef>
                <a:spcPct val="35000"/>
              </a:spcBef>
              <a:spcAft>
                <a:spcPct val="35000"/>
              </a:spcAft>
              <a:buFontTx/>
              <a:buNone/>
            </a:pPr>
            <a:r>
              <a:rPr lang="en-US" sz="2400" b="1" dirty="0" smtClean="0"/>
              <a:t>If casualty is conscious:</a:t>
            </a:r>
          </a:p>
          <a:p>
            <a:pPr>
              <a:lnSpc>
                <a:spcPct val="80000"/>
              </a:lnSpc>
              <a:spcBef>
                <a:spcPct val="35000"/>
              </a:spcBef>
              <a:spcAft>
                <a:spcPct val="35000"/>
              </a:spcAft>
            </a:pPr>
            <a:r>
              <a:rPr lang="en-US" sz="2400" dirty="0" smtClean="0"/>
              <a:t>DRSABCD (if necessary ring 000)</a:t>
            </a:r>
          </a:p>
          <a:p>
            <a:pPr>
              <a:lnSpc>
                <a:spcPct val="80000"/>
              </a:lnSpc>
              <a:spcBef>
                <a:spcPct val="35000"/>
              </a:spcBef>
              <a:spcAft>
                <a:spcPct val="35000"/>
              </a:spcAft>
            </a:pPr>
            <a:r>
              <a:rPr lang="en-US" sz="2400" dirty="0" smtClean="0"/>
              <a:t>Measure BGL (if qualified)</a:t>
            </a:r>
            <a:endParaRPr lang="en-US" sz="2400" dirty="0" smtClean="0"/>
          </a:p>
          <a:p>
            <a:pPr>
              <a:lnSpc>
                <a:spcPct val="80000"/>
              </a:lnSpc>
              <a:spcBef>
                <a:spcPct val="35000"/>
              </a:spcBef>
              <a:spcAft>
                <a:spcPts val="0"/>
              </a:spcAft>
            </a:pPr>
            <a:r>
              <a:rPr lang="en-US" sz="2400" dirty="0" smtClean="0"/>
              <a:t>If </a:t>
            </a:r>
            <a:r>
              <a:rPr lang="en-US" sz="2400" dirty="0" smtClean="0"/>
              <a:t>decreased LOC or BSL &lt; or = 4 </a:t>
            </a:r>
            <a:r>
              <a:rPr lang="en-US" sz="2400" dirty="0" err="1" smtClean="0"/>
              <a:t>mmol</a:t>
            </a:r>
            <a:r>
              <a:rPr lang="en-US" sz="2400" dirty="0" smtClean="0"/>
              <a:t>/L give casualty a sweet drink </a:t>
            </a:r>
            <a:r>
              <a:rPr lang="en-US" sz="2400" dirty="0" smtClean="0"/>
              <a:t>or administer glucose </a:t>
            </a:r>
            <a:r>
              <a:rPr lang="en-US" sz="2400" dirty="0" smtClean="0"/>
              <a:t>gel. </a:t>
            </a:r>
            <a:r>
              <a:rPr lang="en-US" sz="2400" dirty="0" err="1" smtClean="0"/>
              <a:t>Organise</a:t>
            </a:r>
            <a:r>
              <a:rPr lang="en-US" sz="2400" dirty="0" smtClean="0"/>
              <a:t> some food (sandwich </a:t>
            </a:r>
            <a:r>
              <a:rPr lang="en-US" sz="2400" dirty="0" err="1" smtClean="0"/>
              <a:t>etc</a:t>
            </a:r>
            <a:r>
              <a:rPr lang="en-US" sz="2400" dirty="0" smtClean="0"/>
              <a:t>). </a:t>
            </a:r>
            <a:endParaRPr lang="en-US" sz="2400" dirty="0" smtClean="0"/>
          </a:p>
          <a:p>
            <a:pPr>
              <a:lnSpc>
                <a:spcPct val="80000"/>
              </a:lnSpc>
              <a:spcBef>
                <a:spcPct val="35000"/>
              </a:spcBef>
              <a:spcAft>
                <a:spcPct val="35000"/>
              </a:spcAft>
            </a:pPr>
            <a:r>
              <a:rPr lang="en-US" sz="2400" dirty="0" smtClean="0"/>
              <a:t>Administer oxygen if </a:t>
            </a:r>
            <a:r>
              <a:rPr lang="en-US" sz="2400" dirty="0" smtClean="0"/>
              <a:t>appropriate</a:t>
            </a:r>
          </a:p>
          <a:p>
            <a:pPr>
              <a:lnSpc>
                <a:spcPct val="80000"/>
              </a:lnSpc>
              <a:spcBef>
                <a:spcPct val="35000"/>
              </a:spcBef>
              <a:spcAft>
                <a:spcPct val="35000"/>
              </a:spcAft>
            </a:pPr>
            <a:r>
              <a:rPr lang="en-AU" sz="2400" dirty="0"/>
              <a:t>Treat other conditions if </a:t>
            </a:r>
            <a:r>
              <a:rPr lang="en-AU" sz="2400" dirty="0" smtClean="0"/>
              <a:t>present (cuts, abrasions </a:t>
            </a:r>
            <a:r>
              <a:rPr lang="en-AU" sz="2400" dirty="0" err="1" smtClean="0"/>
              <a:t>etc</a:t>
            </a:r>
            <a:r>
              <a:rPr lang="en-AU" sz="2400" dirty="0" smtClean="0"/>
              <a:t>) </a:t>
            </a:r>
            <a:endParaRPr lang="en-AU" sz="2400" dirty="0"/>
          </a:p>
          <a:p>
            <a:pPr>
              <a:lnSpc>
                <a:spcPct val="80000"/>
              </a:lnSpc>
              <a:spcBef>
                <a:spcPct val="35000"/>
              </a:spcBef>
              <a:spcAft>
                <a:spcPct val="35000"/>
              </a:spcAft>
            </a:pPr>
            <a:r>
              <a:rPr lang="en-AU" sz="2400" dirty="0"/>
              <a:t>Monitor vital signs &amp; BGL </a:t>
            </a:r>
            <a:r>
              <a:rPr lang="en-AU" sz="2400" dirty="0" smtClean="0"/>
              <a:t>regularly, document OB12</a:t>
            </a:r>
            <a:endParaRPr lang="en-AU" sz="2400" dirty="0"/>
          </a:p>
          <a:p>
            <a:pPr>
              <a:lnSpc>
                <a:spcPct val="80000"/>
              </a:lnSpc>
              <a:spcBef>
                <a:spcPct val="35000"/>
              </a:spcBef>
              <a:spcAft>
                <a:spcPct val="35000"/>
              </a:spcAft>
            </a:pPr>
            <a:endParaRPr lang="en-US" sz="2400" dirty="0" smtClean="0"/>
          </a:p>
          <a:p>
            <a:pPr marL="381000" indent="-381000" eaLnBrk="1" hangingPunct="1">
              <a:lnSpc>
                <a:spcPct val="80000"/>
              </a:lnSpc>
              <a:spcBef>
                <a:spcPct val="35000"/>
              </a:spcBef>
              <a:spcAft>
                <a:spcPct val="35000"/>
              </a:spcAft>
              <a:buFontTx/>
              <a:buNone/>
            </a:pPr>
            <a:endParaRPr lang="en-US" sz="2000" dirty="0" smtClean="0"/>
          </a:p>
        </p:txBody>
      </p:sp>
      <p:sp>
        <p:nvSpPr>
          <p:cNvPr id="72706" name="Date Placeholder 3"/>
          <p:cNvSpPr>
            <a:spLocks noGrp="1"/>
          </p:cNvSpPr>
          <p:nvPr>
            <p:ph type="dt" sz="half" idx="10"/>
          </p:nvPr>
        </p:nvSpPr>
        <p:spPr>
          <a:noFill/>
        </p:spPr>
        <p:txBody>
          <a:bodyPr/>
          <a:lstStyle/>
          <a:p>
            <a:fld id="{0AA88E9B-A494-4EED-8217-9FB325C5A995}" type="datetime3">
              <a:rPr lang="en-US" smtClean="0"/>
              <a:pPr/>
              <a:t>17 September 2015</a:t>
            </a:fld>
            <a:endParaRPr lang="en-US" dirty="0"/>
          </a:p>
        </p:txBody>
      </p:sp>
      <p:sp>
        <p:nvSpPr>
          <p:cNvPr id="72707"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14</a:t>
            </a:fld>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Rectangle 2"/>
          <p:cNvSpPr>
            <a:spLocks noGrp="1" noChangeArrowheads="1"/>
          </p:cNvSpPr>
          <p:nvPr>
            <p:ph type="title"/>
          </p:nvPr>
        </p:nvSpPr>
        <p:spPr/>
        <p:txBody>
          <a:bodyPr/>
          <a:lstStyle/>
          <a:p>
            <a:pPr eaLnBrk="1" hangingPunct="1"/>
            <a:r>
              <a:rPr lang="en-US" sz="4000" dirty="0" smtClean="0"/>
              <a:t/>
            </a:r>
            <a:br>
              <a:rPr lang="en-US" sz="4000" dirty="0" smtClean="0"/>
            </a:br>
            <a:r>
              <a:rPr lang="en-US" sz="4000" dirty="0" smtClean="0"/>
              <a:t>Unconscious management</a:t>
            </a:r>
            <a:r>
              <a:rPr lang="en-US" sz="4000" b="0" dirty="0" smtClean="0"/>
              <a:t/>
            </a:r>
            <a:br>
              <a:rPr lang="en-US" sz="4000" b="0" dirty="0" smtClean="0"/>
            </a:br>
            <a:endParaRPr lang="en-US" sz="4000" b="0" dirty="0" smtClean="0"/>
          </a:p>
        </p:txBody>
      </p:sp>
      <p:sp>
        <p:nvSpPr>
          <p:cNvPr id="73734" name="Rectangle 3"/>
          <p:cNvSpPr>
            <a:spLocks noGrp="1" noChangeArrowheads="1"/>
          </p:cNvSpPr>
          <p:nvPr>
            <p:ph idx="1"/>
          </p:nvPr>
        </p:nvSpPr>
        <p:spPr>
          <a:xfrm>
            <a:off x="1475656" y="1500174"/>
            <a:ext cx="7560840" cy="4392613"/>
          </a:xfrm>
        </p:spPr>
        <p:txBody>
          <a:bodyPr/>
          <a:lstStyle/>
          <a:p>
            <a:pPr>
              <a:spcBef>
                <a:spcPct val="35000"/>
              </a:spcBef>
              <a:spcAft>
                <a:spcPct val="35000"/>
              </a:spcAft>
            </a:pPr>
            <a:r>
              <a:rPr lang="en-US" sz="2400" dirty="0" smtClean="0"/>
              <a:t>DRSABCD, </a:t>
            </a:r>
            <a:r>
              <a:rPr lang="en-US" sz="2400" dirty="0"/>
              <a:t>Call </a:t>
            </a:r>
            <a:r>
              <a:rPr lang="en-US" sz="2400" dirty="0" smtClean="0"/>
              <a:t>000 + </a:t>
            </a:r>
            <a:r>
              <a:rPr lang="en-US" sz="2400" dirty="0" smtClean="0"/>
              <a:t>place </a:t>
            </a:r>
            <a:r>
              <a:rPr lang="en-US" sz="2400" dirty="0" smtClean="0"/>
              <a:t>in recovery position</a:t>
            </a:r>
          </a:p>
          <a:p>
            <a:pPr eaLnBrk="1" hangingPunct="1">
              <a:spcBef>
                <a:spcPct val="35000"/>
              </a:spcBef>
              <a:spcAft>
                <a:spcPct val="35000"/>
              </a:spcAft>
            </a:pPr>
            <a:r>
              <a:rPr lang="en-US" sz="2400" dirty="0" smtClean="0"/>
              <a:t>Give nil by </a:t>
            </a:r>
            <a:r>
              <a:rPr lang="en-US" sz="2400" dirty="0" smtClean="0"/>
              <a:t>mouth</a:t>
            </a:r>
          </a:p>
          <a:p>
            <a:pPr>
              <a:spcBef>
                <a:spcPct val="35000"/>
              </a:spcBef>
              <a:spcAft>
                <a:spcPct val="35000"/>
              </a:spcAft>
            </a:pPr>
            <a:r>
              <a:rPr lang="en-US" sz="2400" dirty="0"/>
              <a:t>Airway management</a:t>
            </a:r>
          </a:p>
          <a:p>
            <a:pPr eaLnBrk="1" hangingPunct="1">
              <a:spcBef>
                <a:spcPct val="35000"/>
              </a:spcBef>
              <a:spcAft>
                <a:spcPct val="35000"/>
              </a:spcAft>
            </a:pPr>
            <a:r>
              <a:rPr lang="en-US" sz="2400" dirty="0" smtClean="0"/>
              <a:t>Administer Hypo kit if qualified</a:t>
            </a:r>
            <a:endParaRPr lang="en-US" sz="2400" dirty="0" smtClean="0"/>
          </a:p>
          <a:p>
            <a:pPr eaLnBrk="1" hangingPunct="1">
              <a:spcBef>
                <a:spcPct val="35000"/>
              </a:spcBef>
              <a:spcAft>
                <a:spcPct val="35000"/>
              </a:spcAft>
            </a:pPr>
            <a:r>
              <a:rPr lang="en-US" sz="2400" dirty="0" smtClean="0"/>
              <a:t>Administer oxygen 8 – 15 </a:t>
            </a:r>
            <a:r>
              <a:rPr lang="en-US" sz="2400" dirty="0" err="1" smtClean="0"/>
              <a:t>lpm</a:t>
            </a:r>
            <a:endParaRPr lang="en-US" sz="2400" dirty="0" smtClean="0"/>
          </a:p>
          <a:p>
            <a:pPr eaLnBrk="1" hangingPunct="1">
              <a:spcBef>
                <a:spcPct val="35000"/>
              </a:spcBef>
              <a:spcAft>
                <a:spcPct val="35000"/>
              </a:spcAft>
            </a:pPr>
            <a:r>
              <a:rPr lang="en-US" sz="2400" dirty="0" smtClean="0"/>
              <a:t>Monitor </a:t>
            </a:r>
            <a:r>
              <a:rPr lang="en-US" sz="2400" dirty="0" smtClean="0"/>
              <a:t>vital signs &amp; </a:t>
            </a:r>
            <a:r>
              <a:rPr lang="en-US" sz="2400" dirty="0" smtClean="0"/>
              <a:t>BGL </a:t>
            </a:r>
            <a:r>
              <a:rPr lang="en-US" sz="2400" dirty="0" smtClean="0"/>
              <a:t>regularly</a:t>
            </a:r>
          </a:p>
          <a:p>
            <a:pPr eaLnBrk="1" hangingPunct="1">
              <a:spcBef>
                <a:spcPct val="35000"/>
              </a:spcBef>
              <a:spcAft>
                <a:spcPct val="35000"/>
              </a:spcAft>
            </a:pPr>
            <a:r>
              <a:rPr lang="en-US" sz="2400" dirty="0" smtClean="0"/>
              <a:t>Document treatment on OB12</a:t>
            </a:r>
          </a:p>
          <a:p>
            <a:pPr eaLnBrk="1" hangingPunct="1">
              <a:spcBef>
                <a:spcPct val="35000"/>
              </a:spcBef>
              <a:spcAft>
                <a:spcPct val="35000"/>
              </a:spcAft>
              <a:buFontTx/>
              <a:buNone/>
            </a:pPr>
            <a:endParaRPr lang="en-US" sz="2400" dirty="0" smtClean="0"/>
          </a:p>
        </p:txBody>
      </p:sp>
      <p:sp>
        <p:nvSpPr>
          <p:cNvPr id="73730" name="Date Placeholder 3"/>
          <p:cNvSpPr>
            <a:spLocks noGrp="1"/>
          </p:cNvSpPr>
          <p:nvPr>
            <p:ph type="dt" sz="half" idx="10"/>
          </p:nvPr>
        </p:nvSpPr>
        <p:spPr>
          <a:noFill/>
        </p:spPr>
        <p:txBody>
          <a:bodyPr/>
          <a:lstStyle/>
          <a:p>
            <a:fld id="{83A5238A-CE9E-4AD7-BF0F-74999551C0DE}" type="datetime3">
              <a:rPr lang="en-US" smtClean="0"/>
              <a:pPr/>
              <a:t>17 September 2015</a:t>
            </a:fld>
            <a:endParaRPr lang="en-US" dirty="0"/>
          </a:p>
        </p:txBody>
      </p:sp>
      <p:sp>
        <p:nvSpPr>
          <p:cNvPr id="73731"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15</a:t>
            </a:fld>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2"/>
          <p:cNvSpPr>
            <a:spLocks noGrp="1" noChangeArrowheads="1"/>
          </p:cNvSpPr>
          <p:nvPr>
            <p:ph type="title"/>
          </p:nvPr>
        </p:nvSpPr>
        <p:spPr/>
        <p:txBody>
          <a:bodyPr/>
          <a:lstStyle/>
          <a:p>
            <a:pPr eaLnBrk="1" hangingPunct="1"/>
            <a:r>
              <a:rPr lang="en-AU" dirty="0" smtClean="0"/>
              <a:t>Hyperglycaemia</a:t>
            </a:r>
          </a:p>
        </p:txBody>
      </p:sp>
      <p:sp>
        <p:nvSpPr>
          <p:cNvPr id="74758" name="Rectangle 3"/>
          <p:cNvSpPr>
            <a:spLocks noGrp="1" noChangeArrowheads="1"/>
          </p:cNvSpPr>
          <p:nvPr>
            <p:ph idx="1"/>
          </p:nvPr>
        </p:nvSpPr>
        <p:spPr>
          <a:xfrm>
            <a:off x="1475656" y="1600200"/>
            <a:ext cx="7668344" cy="4525963"/>
          </a:xfrm>
        </p:spPr>
        <p:txBody>
          <a:bodyPr/>
          <a:lstStyle/>
          <a:p>
            <a:pPr marL="0" indent="0">
              <a:buNone/>
            </a:pPr>
            <a:r>
              <a:rPr lang="en-AU" dirty="0" smtClean="0"/>
              <a:t>Blood Sugar Level </a:t>
            </a:r>
            <a:r>
              <a:rPr lang="en-AU" dirty="0" smtClean="0"/>
              <a:t>&gt; 8mmol/L (however generally &gt; 17mmol/L is considered high)</a:t>
            </a:r>
            <a:endParaRPr lang="en-AU" dirty="0" smtClean="0"/>
          </a:p>
          <a:p>
            <a:pPr eaLnBrk="1" hangingPunct="1">
              <a:buFontTx/>
              <a:buNone/>
            </a:pPr>
            <a:r>
              <a:rPr lang="en-AU" dirty="0" smtClean="0"/>
              <a:t>Causes: </a:t>
            </a:r>
          </a:p>
          <a:p>
            <a:pPr eaLnBrk="1" hangingPunct="1"/>
            <a:r>
              <a:rPr lang="en-AU" dirty="0" smtClean="0"/>
              <a:t>Blood </a:t>
            </a:r>
            <a:r>
              <a:rPr lang="en-AU" dirty="0" smtClean="0"/>
              <a:t>sugar level too high</a:t>
            </a:r>
          </a:p>
          <a:p>
            <a:pPr eaLnBrk="1" hangingPunct="1"/>
            <a:r>
              <a:rPr lang="en-AU" dirty="0" smtClean="0"/>
              <a:t>Casualty forgetting </a:t>
            </a:r>
            <a:r>
              <a:rPr lang="en-AU" dirty="0" smtClean="0"/>
              <a:t>insulin</a:t>
            </a:r>
          </a:p>
          <a:p>
            <a:pPr eaLnBrk="1" hangingPunct="1"/>
            <a:r>
              <a:rPr lang="en-AU" dirty="0" smtClean="0"/>
              <a:t>Excessive exercise</a:t>
            </a:r>
            <a:endParaRPr lang="en-AU" dirty="0" smtClean="0"/>
          </a:p>
          <a:p>
            <a:pPr eaLnBrk="1" hangingPunct="1">
              <a:buFontTx/>
              <a:buNone/>
            </a:pPr>
            <a:endParaRPr lang="en-AU" dirty="0" smtClean="0"/>
          </a:p>
          <a:p>
            <a:pPr eaLnBrk="1" hangingPunct="1"/>
            <a:endParaRPr lang="en-AU" dirty="0" smtClean="0"/>
          </a:p>
        </p:txBody>
      </p:sp>
      <p:sp>
        <p:nvSpPr>
          <p:cNvPr id="74754" name="Date Placeholder 3"/>
          <p:cNvSpPr>
            <a:spLocks noGrp="1"/>
          </p:cNvSpPr>
          <p:nvPr>
            <p:ph type="dt" sz="half" idx="10"/>
          </p:nvPr>
        </p:nvSpPr>
        <p:spPr>
          <a:noFill/>
        </p:spPr>
        <p:txBody>
          <a:bodyPr/>
          <a:lstStyle/>
          <a:p>
            <a:fld id="{B44EEC7F-AE5C-4F4F-AEC5-B5058765B62D}" type="datetime3">
              <a:rPr lang="en-US" smtClean="0"/>
              <a:pPr/>
              <a:t>17 September 2015</a:t>
            </a:fld>
            <a:endParaRPr lang="en-US" dirty="0"/>
          </a:p>
        </p:txBody>
      </p:sp>
      <p:sp>
        <p:nvSpPr>
          <p:cNvPr id="74755"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16</a:t>
            </a:fld>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571472" y="1285860"/>
            <a:ext cx="7429552" cy="4357718"/>
          </a:xfrm>
          <a:prstGeom prst="rect">
            <a:avLst/>
          </a:prstGeom>
          <a:noFill/>
          <a:ln w="9525">
            <a:noFill/>
            <a:miter lim="800000"/>
            <a:headEnd/>
            <a:tailEnd/>
          </a:ln>
          <a:effectLst/>
        </p:spPr>
      </p:pic>
      <p:sp>
        <p:nvSpPr>
          <p:cNvPr id="6" name="Title 5"/>
          <p:cNvSpPr>
            <a:spLocks noGrp="1"/>
          </p:cNvSpPr>
          <p:nvPr>
            <p:ph type="title"/>
          </p:nvPr>
        </p:nvSpPr>
        <p:spPr/>
        <p:txBody>
          <a:bodyPr/>
          <a:lstStyle/>
          <a:p>
            <a:r>
              <a:rPr lang="en-AU" dirty="0" smtClean="0"/>
              <a:t>Hyperglycaemia</a:t>
            </a:r>
            <a:endParaRPr lang="en-AU" dirty="0"/>
          </a:p>
        </p:txBody>
      </p:sp>
      <p:sp>
        <p:nvSpPr>
          <p:cNvPr id="4" name="Date Placeholder 3"/>
          <p:cNvSpPr>
            <a:spLocks noGrp="1"/>
          </p:cNvSpPr>
          <p:nvPr>
            <p:ph type="dt" sz="half" idx="10"/>
          </p:nvPr>
        </p:nvSpPr>
        <p:spPr/>
        <p:txBody>
          <a:bodyPr/>
          <a:lstStyle/>
          <a:p>
            <a:fld id="{A10A9244-6DC0-42CA-95F2-63E381FA798C}" type="datetime3">
              <a:rPr lang="en-US" smtClean="0"/>
              <a:pPr/>
              <a:t>17 September 2015</a:t>
            </a:fld>
            <a:endParaRPr lang="en-AU" dirty="0"/>
          </a:p>
        </p:txBody>
      </p:sp>
      <p:sp>
        <p:nvSpPr>
          <p:cNvPr id="7" name="Footer Placeholder 6"/>
          <p:cNvSpPr>
            <a:spLocks noGrp="1"/>
          </p:cNvSpPr>
          <p:nvPr>
            <p:ph type="ftr" sz="quarter" idx="11"/>
          </p:nvPr>
        </p:nvSpPr>
        <p:spPr/>
        <p:txBody>
          <a:bodyPr/>
          <a:lstStyle/>
          <a:p>
            <a:r>
              <a:rPr lang="en-AU" dirty="0" smtClean="0"/>
              <a:t>Coffs Harbour Divisional Training</a:t>
            </a:r>
            <a:endParaRPr lang="en-AU" dirty="0"/>
          </a:p>
        </p:txBody>
      </p:sp>
      <p:sp>
        <p:nvSpPr>
          <p:cNvPr id="8" name="Slide Number Placeholder 7"/>
          <p:cNvSpPr>
            <a:spLocks noGrp="1"/>
          </p:cNvSpPr>
          <p:nvPr>
            <p:ph type="sldNum" sz="quarter" idx="12"/>
          </p:nvPr>
        </p:nvSpPr>
        <p:spPr/>
        <p:txBody>
          <a:bodyPr/>
          <a:lstStyle/>
          <a:p>
            <a:fld id="{7F98F17E-C05D-45D1-ADF4-373B2DD7DDBD}" type="slidenum">
              <a:rPr lang="en-AU" smtClean="0"/>
              <a:pPr/>
              <a:t>17</a:t>
            </a:fld>
            <a:endParaRPr lang="en-AU" dirty="0"/>
          </a:p>
        </p:txBody>
      </p:sp>
      <p:sp>
        <p:nvSpPr>
          <p:cNvPr id="9" name="Rectangle 8"/>
          <p:cNvSpPr/>
          <p:nvPr/>
        </p:nvSpPr>
        <p:spPr>
          <a:xfrm>
            <a:off x="2285984" y="5500702"/>
            <a:ext cx="4572000" cy="923330"/>
          </a:xfrm>
          <a:prstGeom prst="rect">
            <a:avLst/>
          </a:prstGeom>
        </p:spPr>
        <p:txBody>
          <a:bodyPr>
            <a:spAutoFit/>
          </a:bodyPr>
          <a:lstStyle/>
          <a:p>
            <a:endParaRPr lang="en-AU" dirty="0" smtClean="0"/>
          </a:p>
          <a:p>
            <a:r>
              <a:rPr lang="en-AU" dirty="0" smtClean="0"/>
              <a:t> </a:t>
            </a:r>
            <a:r>
              <a:rPr lang="en-AU" b="1" dirty="0" smtClean="0"/>
              <a:t>MEDICAL ADVISORY BULLETIN </a:t>
            </a:r>
          </a:p>
          <a:p>
            <a:r>
              <a:rPr lang="en-AU" b="1" dirty="0" smtClean="0"/>
              <a:t>September 2008 </a:t>
            </a: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2" name="Rectangle 3"/>
          <p:cNvSpPr>
            <a:spLocks noGrp="1" noChangeArrowheads="1"/>
          </p:cNvSpPr>
          <p:nvPr>
            <p:ph type="title"/>
          </p:nvPr>
        </p:nvSpPr>
        <p:spPr>
          <a:noFill/>
        </p:spPr>
        <p:txBody>
          <a:bodyPr/>
          <a:lstStyle/>
          <a:p>
            <a:r>
              <a:rPr lang="en-AU" sz="4000" dirty="0" smtClean="0"/>
              <a:t>Signs &amp; Symptoms of</a:t>
            </a:r>
            <a:br>
              <a:rPr lang="en-AU" sz="4000" dirty="0" smtClean="0"/>
            </a:br>
            <a:r>
              <a:rPr lang="en-AU" sz="4000" dirty="0" smtClean="0"/>
              <a:t>Hyperglycaemia</a:t>
            </a:r>
          </a:p>
        </p:txBody>
      </p:sp>
      <p:sp>
        <p:nvSpPr>
          <p:cNvPr id="75781" name="Rectangle 2"/>
          <p:cNvSpPr>
            <a:spLocks noGrp="1" noChangeArrowheads="1"/>
          </p:cNvSpPr>
          <p:nvPr>
            <p:ph idx="1"/>
          </p:nvPr>
        </p:nvSpPr>
        <p:spPr>
          <a:xfrm>
            <a:off x="1547664" y="1989138"/>
            <a:ext cx="7139136" cy="3311525"/>
          </a:xfrm>
        </p:spPr>
        <p:txBody>
          <a:bodyPr/>
          <a:lstStyle/>
          <a:p>
            <a:pPr eaLnBrk="1" hangingPunct="1"/>
            <a:r>
              <a:rPr lang="en-AU" dirty="0" smtClean="0"/>
              <a:t>Excessive thirst</a:t>
            </a:r>
          </a:p>
          <a:p>
            <a:pPr eaLnBrk="1" hangingPunct="1"/>
            <a:r>
              <a:rPr lang="en-AU" dirty="0" smtClean="0"/>
              <a:t>Excessive urination</a:t>
            </a:r>
          </a:p>
          <a:p>
            <a:pPr eaLnBrk="1" hangingPunct="1"/>
            <a:r>
              <a:rPr lang="en-AU" dirty="0" smtClean="0"/>
              <a:t>Hot, dry skin</a:t>
            </a:r>
          </a:p>
          <a:p>
            <a:pPr eaLnBrk="1" hangingPunct="1"/>
            <a:r>
              <a:rPr lang="en-AU" dirty="0" smtClean="0"/>
              <a:t>Casualty’s breath </a:t>
            </a:r>
            <a:r>
              <a:rPr lang="en-AU" dirty="0" smtClean="0"/>
              <a:t>or skin smells </a:t>
            </a:r>
            <a:r>
              <a:rPr lang="en-AU" dirty="0" smtClean="0"/>
              <a:t>of </a:t>
            </a:r>
            <a:r>
              <a:rPr lang="en-AU" dirty="0" smtClean="0"/>
              <a:t>acetone (nail polish remover)</a:t>
            </a:r>
            <a:endParaRPr lang="en-AU" dirty="0" smtClean="0"/>
          </a:p>
          <a:p>
            <a:pPr eaLnBrk="1" hangingPunct="1"/>
            <a:endParaRPr lang="en-AU" dirty="0" smtClean="0"/>
          </a:p>
        </p:txBody>
      </p:sp>
      <p:sp>
        <p:nvSpPr>
          <p:cNvPr id="75778" name="Date Placeholder 3"/>
          <p:cNvSpPr>
            <a:spLocks noGrp="1"/>
          </p:cNvSpPr>
          <p:nvPr>
            <p:ph type="dt" sz="half" idx="10"/>
          </p:nvPr>
        </p:nvSpPr>
        <p:spPr>
          <a:noFill/>
        </p:spPr>
        <p:txBody>
          <a:bodyPr/>
          <a:lstStyle/>
          <a:p>
            <a:fld id="{20C58622-5B3B-4984-802C-D2C5DBBE8F36}" type="datetime3">
              <a:rPr lang="en-US" smtClean="0"/>
              <a:pPr/>
              <a:t>17 September 2015</a:t>
            </a:fld>
            <a:endParaRPr lang="en-US" dirty="0"/>
          </a:p>
        </p:txBody>
      </p:sp>
      <p:sp>
        <p:nvSpPr>
          <p:cNvPr id="75779"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18</a:t>
            </a:fld>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6" name="Rectangle 3"/>
          <p:cNvSpPr>
            <a:spLocks noGrp="1" noChangeArrowheads="1"/>
          </p:cNvSpPr>
          <p:nvPr>
            <p:ph type="title"/>
          </p:nvPr>
        </p:nvSpPr>
        <p:spPr>
          <a:noFill/>
        </p:spPr>
        <p:txBody>
          <a:bodyPr/>
          <a:lstStyle/>
          <a:p>
            <a:pPr eaLnBrk="1" hangingPunct="1"/>
            <a:r>
              <a:rPr lang="en-AU" sz="4000" dirty="0" smtClean="0"/>
              <a:t>Hyperglycaemia Management</a:t>
            </a:r>
          </a:p>
        </p:txBody>
      </p:sp>
      <p:sp>
        <p:nvSpPr>
          <p:cNvPr id="76805" name="Rectangle 2"/>
          <p:cNvSpPr>
            <a:spLocks noGrp="1" noChangeArrowheads="1"/>
          </p:cNvSpPr>
          <p:nvPr>
            <p:ph idx="1"/>
          </p:nvPr>
        </p:nvSpPr>
        <p:spPr>
          <a:xfrm>
            <a:off x="1501140" y="1565402"/>
            <a:ext cx="7607364" cy="3384550"/>
          </a:xfrm>
        </p:spPr>
        <p:txBody>
          <a:bodyPr/>
          <a:lstStyle/>
          <a:p>
            <a:pPr eaLnBrk="1" hangingPunct="1"/>
            <a:r>
              <a:rPr lang="en-AU" sz="2800" dirty="0" smtClean="0"/>
              <a:t>DRSABCD &amp; check BGL</a:t>
            </a:r>
          </a:p>
          <a:p>
            <a:pPr eaLnBrk="1" hangingPunct="1"/>
            <a:r>
              <a:rPr lang="en-AU" sz="2800" dirty="0" smtClean="0"/>
              <a:t>If </a:t>
            </a:r>
            <a:r>
              <a:rPr lang="en-AU" sz="2800" dirty="0" smtClean="0"/>
              <a:t>conscious allow casualty to self administer </a:t>
            </a:r>
            <a:r>
              <a:rPr lang="en-AU" sz="2800" dirty="0" smtClean="0"/>
              <a:t>insulin (may need to locate)</a:t>
            </a:r>
            <a:endParaRPr lang="en-AU" sz="2800" dirty="0" smtClean="0"/>
          </a:p>
          <a:p>
            <a:pPr eaLnBrk="1" hangingPunct="1"/>
            <a:r>
              <a:rPr lang="en-AU" sz="2800" dirty="0" smtClean="0"/>
              <a:t>Give </a:t>
            </a:r>
            <a:r>
              <a:rPr lang="en-AU" sz="2800" dirty="0" smtClean="0"/>
              <a:t>water to drink</a:t>
            </a:r>
            <a:endParaRPr lang="en-AU" sz="2800" dirty="0" smtClean="0"/>
          </a:p>
          <a:p>
            <a:pPr eaLnBrk="1" hangingPunct="1"/>
            <a:r>
              <a:rPr lang="en-AU" sz="2800" dirty="0" smtClean="0"/>
              <a:t>Oxygen </a:t>
            </a:r>
            <a:r>
              <a:rPr lang="en-AU" sz="2800" dirty="0" smtClean="0"/>
              <a:t>if necessary </a:t>
            </a:r>
            <a:endParaRPr lang="en-AU" sz="2800" dirty="0" smtClean="0"/>
          </a:p>
          <a:p>
            <a:pPr eaLnBrk="1" hangingPunct="1"/>
            <a:r>
              <a:rPr lang="en-AU" sz="2800" dirty="0" smtClean="0"/>
              <a:t>Call </a:t>
            </a:r>
            <a:r>
              <a:rPr lang="en-AU" sz="2800" dirty="0" smtClean="0"/>
              <a:t>000 if casualty does not improve or concerned</a:t>
            </a:r>
            <a:endParaRPr lang="en-AU" sz="2800" dirty="0" smtClean="0"/>
          </a:p>
          <a:p>
            <a:pPr eaLnBrk="1" hangingPunct="1"/>
            <a:endParaRPr lang="en-AU" sz="2800" dirty="0" smtClean="0"/>
          </a:p>
        </p:txBody>
      </p:sp>
      <p:sp>
        <p:nvSpPr>
          <p:cNvPr id="76802" name="Date Placeholder 3"/>
          <p:cNvSpPr>
            <a:spLocks noGrp="1"/>
          </p:cNvSpPr>
          <p:nvPr>
            <p:ph type="dt" sz="half" idx="10"/>
          </p:nvPr>
        </p:nvSpPr>
        <p:spPr>
          <a:noFill/>
        </p:spPr>
        <p:txBody>
          <a:bodyPr/>
          <a:lstStyle/>
          <a:p>
            <a:fld id="{9C0F880A-F4FD-47B2-8991-7E63D1BAD72B}" type="datetime3">
              <a:rPr lang="en-US" smtClean="0"/>
              <a:pPr/>
              <a:t>17 September 2015</a:t>
            </a:fld>
            <a:endParaRPr lang="en-US" dirty="0"/>
          </a:p>
        </p:txBody>
      </p:sp>
      <p:sp>
        <p:nvSpPr>
          <p:cNvPr id="76803"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8" name="Slide Number Placeholder 7"/>
          <p:cNvSpPr>
            <a:spLocks noGrp="1"/>
          </p:cNvSpPr>
          <p:nvPr>
            <p:ph type="sldNum" sz="quarter" idx="12"/>
          </p:nvPr>
        </p:nvSpPr>
        <p:spPr/>
        <p:txBody>
          <a:bodyPr/>
          <a:lstStyle/>
          <a:p>
            <a:fld id="{7F98F17E-C05D-45D1-ADF4-373B2DD7DDBD}" type="slidenum">
              <a:rPr lang="en-AU" smtClean="0"/>
              <a:pPr/>
              <a:t>19</a:t>
            </a:fld>
            <a:endParaRPr lang="en-AU" dirty="0"/>
          </a:p>
        </p:txBody>
      </p:sp>
      <p:sp>
        <p:nvSpPr>
          <p:cNvPr id="76807" name="Text Box 4"/>
          <p:cNvSpPr txBox="1">
            <a:spLocks noChangeArrowheads="1"/>
          </p:cNvSpPr>
          <p:nvPr/>
        </p:nvSpPr>
        <p:spPr bwMode="auto">
          <a:xfrm>
            <a:off x="827584" y="5020243"/>
            <a:ext cx="8929718" cy="1077218"/>
          </a:xfrm>
          <a:prstGeom prst="rect">
            <a:avLst/>
          </a:prstGeom>
          <a:noFill/>
          <a:ln w="9525">
            <a:noFill/>
            <a:miter lim="800000"/>
            <a:headEnd/>
            <a:tailEnd/>
          </a:ln>
        </p:spPr>
        <p:txBody>
          <a:bodyPr wrap="square">
            <a:spAutoFit/>
          </a:bodyPr>
          <a:lstStyle/>
          <a:p>
            <a:pPr algn="ctr">
              <a:spcBef>
                <a:spcPct val="50000"/>
              </a:spcBef>
            </a:pPr>
            <a:r>
              <a:rPr lang="en-AU" sz="3200" i="1" dirty="0" smtClean="0">
                <a:solidFill>
                  <a:srgbClr val="CC0000"/>
                </a:solidFill>
              </a:rPr>
              <a:t>Do not administer </a:t>
            </a:r>
            <a:r>
              <a:rPr lang="en-AU" sz="3200" i="1" dirty="0">
                <a:solidFill>
                  <a:srgbClr val="CC0000"/>
                </a:solidFill>
              </a:rPr>
              <a:t>or assist with insulin administration</a:t>
            </a:r>
            <a:endParaRPr lang="en-US" sz="3200" i="1" dirty="0">
              <a:solidFill>
                <a:srgbClr val="CC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Diabetes</a:t>
            </a:r>
            <a:r>
              <a:rPr lang="en-US" b="0" dirty="0" smtClean="0"/>
              <a:t/>
            </a:r>
            <a:br>
              <a:rPr lang="en-US" b="0" dirty="0" smtClean="0"/>
            </a:br>
            <a:endParaRPr lang="en-US" b="0" dirty="0" smtClean="0"/>
          </a:p>
        </p:txBody>
      </p:sp>
      <p:sp>
        <p:nvSpPr>
          <p:cNvPr id="62470" name="Rectangle 3"/>
          <p:cNvSpPr>
            <a:spLocks noGrp="1" noChangeArrowheads="1"/>
          </p:cNvSpPr>
          <p:nvPr>
            <p:ph idx="1"/>
          </p:nvPr>
        </p:nvSpPr>
        <p:spPr>
          <a:xfrm>
            <a:off x="1475656" y="1714488"/>
            <a:ext cx="7415932" cy="3375033"/>
          </a:xfrm>
        </p:spPr>
        <p:txBody>
          <a:bodyPr/>
          <a:lstStyle/>
          <a:p>
            <a:pPr>
              <a:spcBef>
                <a:spcPct val="45000"/>
              </a:spcBef>
              <a:spcAft>
                <a:spcPts val="600"/>
              </a:spcAft>
            </a:pPr>
            <a:r>
              <a:rPr lang="en-US" sz="2400" dirty="0" smtClean="0"/>
              <a:t>A medical condition whereby there is a lack of insulin available for use by the body</a:t>
            </a:r>
          </a:p>
          <a:p>
            <a:pPr>
              <a:spcBef>
                <a:spcPts val="600"/>
              </a:spcBef>
              <a:spcAft>
                <a:spcPts val="600"/>
              </a:spcAft>
            </a:pPr>
            <a:r>
              <a:rPr lang="en-AU" sz="2400" dirty="0" smtClean="0">
                <a:solidFill>
                  <a:srgbClr val="000000"/>
                </a:solidFill>
              </a:rPr>
              <a:t>Normal Range Blood Sugar Level</a:t>
            </a:r>
            <a:r>
              <a:rPr lang="en-AU" sz="2400" b="1" dirty="0" smtClean="0">
                <a:solidFill>
                  <a:srgbClr val="CC0000"/>
                </a:solidFill>
              </a:rPr>
              <a:t> </a:t>
            </a:r>
            <a:r>
              <a:rPr lang="en-AU" sz="2400" dirty="0" smtClean="0"/>
              <a:t>4.0mmol/L – 8.0mmol/L</a:t>
            </a:r>
            <a:endParaRPr lang="en-US" sz="2400" dirty="0" smtClean="0"/>
          </a:p>
          <a:p>
            <a:pPr eaLnBrk="1" hangingPunct="1">
              <a:spcBef>
                <a:spcPts val="600"/>
              </a:spcBef>
              <a:spcAft>
                <a:spcPts val="600"/>
              </a:spcAft>
              <a:buFontTx/>
              <a:buNone/>
            </a:pPr>
            <a:r>
              <a:rPr lang="en-US" sz="2400" dirty="0" smtClean="0">
                <a:solidFill>
                  <a:srgbClr val="000000"/>
                </a:solidFill>
              </a:rPr>
              <a:t>Body needs </a:t>
            </a:r>
          </a:p>
          <a:p>
            <a:pPr>
              <a:spcBef>
                <a:spcPts val="600"/>
              </a:spcBef>
              <a:spcAft>
                <a:spcPts val="600"/>
              </a:spcAft>
            </a:pPr>
            <a:r>
              <a:rPr lang="en-US" sz="2400" dirty="0" smtClean="0"/>
              <a:t>Oxygen</a:t>
            </a:r>
          </a:p>
          <a:p>
            <a:pPr>
              <a:spcBef>
                <a:spcPct val="45000"/>
              </a:spcBef>
              <a:spcAft>
                <a:spcPts val="600"/>
              </a:spcAft>
            </a:pPr>
            <a:r>
              <a:rPr lang="en-US" sz="2400" dirty="0" smtClean="0"/>
              <a:t>Fuel i.e. glucose (sugar)</a:t>
            </a:r>
          </a:p>
          <a:p>
            <a:pPr eaLnBrk="1" hangingPunct="1">
              <a:buFontTx/>
              <a:buNone/>
            </a:pPr>
            <a:endParaRPr lang="en-US" sz="2400" dirty="0" smtClean="0"/>
          </a:p>
        </p:txBody>
      </p:sp>
      <p:sp>
        <p:nvSpPr>
          <p:cNvPr id="62466" name="Date Placeholder 3"/>
          <p:cNvSpPr>
            <a:spLocks noGrp="1"/>
          </p:cNvSpPr>
          <p:nvPr>
            <p:ph type="dt" sz="half" idx="10"/>
          </p:nvPr>
        </p:nvSpPr>
        <p:spPr>
          <a:noFill/>
        </p:spPr>
        <p:txBody>
          <a:bodyPr/>
          <a:lstStyle/>
          <a:p>
            <a:fld id="{186E0053-4B0A-407D-959C-433D1433247C}" type="datetime3">
              <a:rPr lang="en-US" smtClean="0"/>
              <a:pPr/>
              <a:t>17 September 2015</a:t>
            </a:fld>
            <a:endParaRPr lang="en-US" dirty="0"/>
          </a:p>
        </p:txBody>
      </p:sp>
      <p:sp>
        <p:nvSpPr>
          <p:cNvPr id="8"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2</a:t>
            </a:fld>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Remember</a:t>
            </a:r>
            <a:r>
              <a:rPr lang="en-US" b="0" dirty="0" smtClean="0"/>
              <a:t/>
            </a:r>
            <a:br>
              <a:rPr lang="en-US" b="0" dirty="0" smtClean="0"/>
            </a:br>
            <a:endParaRPr lang="en-US" b="0" dirty="0" smtClean="0"/>
          </a:p>
        </p:txBody>
      </p:sp>
      <p:sp>
        <p:nvSpPr>
          <p:cNvPr id="917507" name="Rectangle 3"/>
          <p:cNvSpPr>
            <a:spLocks noGrp="1" noChangeArrowheads="1"/>
          </p:cNvSpPr>
          <p:nvPr>
            <p:ph idx="1"/>
          </p:nvPr>
        </p:nvSpPr>
        <p:spPr>
          <a:xfrm>
            <a:off x="1403648" y="1989138"/>
            <a:ext cx="7283152" cy="3600450"/>
          </a:xfrm>
        </p:spPr>
        <p:txBody>
          <a:bodyPr/>
          <a:lstStyle/>
          <a:p>
            <a:pPr algn="ctr" eaLnBrk="1" hangingPunct="1">
              <a:lnSpc>
                <a:spcPct val="90000"/>
              </a:lnSpc>
              <a:buFontTx/>
              <a:buNone/>
              <a:defRPr/>
            </a:pPr>
            <a:r>
              <a:rPr lang="en-AU" sz="2800" dirty="0" smtClean="0">
                <a:solidFill>
                  <a:srgbClr val="C00000"/>
                </a:solidFill>
              </a:rPr>
              <a:t>If in doubt as to whether the casualty is hyper or</a:t>
            </a:r>
          </a:p>
          <a:p>
            <a:pPr algn="ctr" eaLnBrk="1" hangingPunct="1">
              <a:lnSpc>
                <a:spcPct val="90000"/>
              </a:lnSpc>
              <a:buFontTx/>
              <a:buNone/>
              <a:defRPr/>
            </a:pPr>
            <a:r>
              <a:rPr lang="en-AU" sz="2800" dirty="0" smtClean="0">
                <a:solidFill>
                  <a:srgbClr val="C00000"/>
                </a:solidFill>
              </a:rPr>
              <a:t>hypo, always treat for hypoglycaemia</a:t>
            </a:r>
          </a:p>
          <a:p>
            <a:pPr marL="0" indent="0" algn="ctr" eaLnBrk="1" hangingPunct="1">
              <a:lnSpc>
                <a:spcPct val="90000"/>
              </a:lnSpc>
              <a:spcBef>
                <a:spcPct val="35000"/>
              </a:spcBef>
              <a:spcAft>
                <a:spcPct val="35000"/>
              </a:spcAft>
              <a:buNone/>
              <a:defRPr/>
            </a:pPr>
            <a:r>
              <a:rPr lang="en-AU" sz="2800" dirty="0" smtClean="0"/>
              <a:t>Low </a:t>
            </a:r>
            <a:r>
              <a:rPr lang="en-AU" sz="2800" dirty="0" smtClean="0"/>
              <a:t>BGL </a:t>
            </a:r>
            <a:r>
              <a:rPr lang="en-AU" sz="2800" dirty="0" smtClean="0"/>
              <a:t>can be the cause of seizures, fainting,  anti-social behaviour &amp; collapse</a:t>
            </a:r>
          </a:p>
          <a:p>
            <a:pPr lvl="3">
              <a:lnSpc>
                <a:spcPct val="90000"/>
              </a:lnSpc>
              <a:spcBef>
                <a:spcPct val="35000"/>
              </a:spcBef>
              <a:spcAft>
                <a:spcPct val="35000"/>
              </a:spcAft>
              <a:defRPr/>
            </a:pPr>
            <a:r>
              <a:rPr lang="en-AU" sz="2400" dirty="0" smtClean="0"/>
              <a:t>don’t get caught</a:t>
            </a:r>
          </a:p>
          <a:p>
            <a:pPr lvl="3">
              <a:lnSpc>
                <a:spcPct val="90000"/>
              </a:lnSpc>
              <a:spcBef>
                <a:spcPct val="35000"/>
              </a:spcBef>
              <a:spcAft>
                <a:spcPct val="35000"/>
              </a:spcAft>
              <a:defRPr/>
            </a:pPr>
            <a:r>
              <a:rPr lang="en-AU" sz="2400" dirty="0" smtClean="0"/>
              <a:t>always check Blood </a:t>
            </a:r>
            <a:r>
              <a:rPr lang="en-AU" sz="2400" dirty="0" smtClean="0"/>
              <a:t>Glucose </a:t>
            </a:r>
            <a:r>
              <a:rPr lang="en-AU" sz="2400" dirty="0" smtClean="0"/>
              <a:t>Levels</a:t>
            </a:r>
          </a:p>
          <a:p>
            <a:pPr eaLnBrk="1" hangingPunct="1">
              <a:lnSpc>
                <a:spcPct val="90000"/>
              </a:lnSpc>
              <a:spcBef>
                <a:spcPct val="35000"/>
              </a:spcBef>
              <a:spcAft>
                <a:spcPct val="35000"/>
              </a:spcAft>
              <a:buFontTx/>
              <a:buNone/>
              <a:defRPr/>
            </a:pPr>
            <a:endParaRPr lang="en-AU" sz="2400" dirty="0" smtClean="0"/>
          </a:p>
        </p:txBody>
      </p:sp>
      <p:sp>
        <p:nvSpPr>
          <p:cNvPr id="77826" name="Date Placeholder 3"/>
          <p:cNvSpPr>
            <a:spLocks noGrp="1"/>
          </p:cNvSpPr>
          <p:nvPr>
            <p:ph type="dt" sz="half" idx="10"/>
          </p:nvPr>
        </p:nvSpPr>
        <p:spPr>
          <a:noFill/>
        </p:spPr>
        <p:txBody>
          <a:bodyPr/>
          <a:lstStyle/>
          <a:p>
            <a:fld id="{B3B85A1E-ACCD-4D26-B2F0-7992BED11AB1}" type="datetime3">
              <a:rPr lang="en-US" smtClean="0"/>
              <a:pPr/>
              <a:t>17 September 2015</a:t>
            </a:fld>
            <a:endParaRPr lang="en-US" dirty="0"/>
          </a:p>
        </p:txBody>
      </p:sp>
      <p:sp>
        <p:nvSpPr>
          <p:cNvPr id="77827"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20</a:t>
            </a:fld>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2"/>
          <p:cNvSpPr>
            <a:spLocks noGrp="1" noChangeArrowheads="1"/>
          </p:cNvSpPr>
          <p:nvPr>
            <p:ph type="title"/>
          </p:nvPr>
        </p:nvSpPr>
        <p:spPr>
          <a:xfrm>
            <a:off x="250825" y="188913"/>
            <a:ext cx="7443788" cy="1143000"/>
          </a:xfrm>
        </p:spPr>
        <p:txBody>
          <a:bodyPr/>
          <a:lstStyle/>
          <a:p>
            <a:pPr eaLnBrk="1" hangingPunct="1"/>
            <a:r>
              <a:rPr lang="en-AU" dirty="0" smtClean="0"/>
              <a:t/>
            </a:r>
            <a:br>
              <a:rPr lang="en-AU" dirty="0" smtClean="0"/>
            </a:br>
            <a:r>
              <a:rPr lang="en-AU" dirty="0" smtClean="0"/>
              <a:t>Use of Glucometers</a:t>
            </a:r>
            <a:r>
              <a:rPr lang="en-AU" b="0" dirty="0" smtClean="0"/>
              <a:t/>
            </a:r>
            <a:br>
              <a:rPr lang="en-AU" b="0" dirty="0" smtClean="0"/>
            </a:br>
            <a:endParaRPr lang="en-AU" b="0" dirty="0" smtClean="0"/>
          </a:p>
        </p:txBody>
      </p:sp>
      <p:sp>
        <p:nvSpPr>
          <p:cNvPr id="78850" name="Date Placeholder 3"/>
          <p:cNvSpPr>
            <a:spLocks noGrp="1"/>
          </p:cNvSpPr>
          <p:nvPr>
            <p:ph type="dt" sz="half" idx="10"/>
          </p:nvPr>
        </p:nvSpPr>
        <p:spPr>
          <a:noFill/>
        </p:spPr>
        <p:txBody>
          <a:bodyPr/>
          <a:lstStyle/>
          <a:p>
            <a:fld id="{B3A76AC0-DC61-48E7-99F6-2836894FD622}" type="datetime3">
              <a:rPr lang="en-US" smtClean="0"/>
              <a:pPr/>
              <a:t>17 September 2015</a:t>
            </a:fld>
            <a:endParaRPr lang="en-US" dirty="0"/>
          </a:p>
        </p:txBody>
      </p:sp>
      <p:sp>
        <p:nvSpPr>
          <p:cNvPr id="78851"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21</a:t>
            </a:fld>
            <a:endParaRPr lang="en-AU" dirty="0"/>
          </a:p>
        </p:txBody>
      </p:sp>
      <p:pic>
        <p:nvPicPr>
          <p:cNvPr id="78854" name="Picture 5" descr="Medisense Optium Blood Glucose Monitoring System"/>
          <p:cNvPicPr>
            <a:picLocks noChangeAspect="1" noChangeArrowheads="1"/>
          </p:cNvPicPr>
          <p:nvPr/>
        </p:nvPicPr>
        <p:blipFill rotWithShape="1">
          <a:blip r:embed="rId3"/>
          <a:srcRect l="18190" r="14544"/>
          <a:stretch/>
        </p:blipFill>
        <p:spPr bwMode="auto">
          <a:xfrm>
            <a:off x="3059832" y="1785926"/>
            <a:ext cx="2664296" cy="335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Insert Sensor Electrode</a:t>
            </a:r>
            <a:r>
              <a:rPr lang="en-US" b="0" dirty="0" smtClean="0"/>
              <a:t/>
            </a:r>
            <a:br>
              <a:rPr lang="en-US" b="0" dirty="0" smtClean="0"/>
            </a:br>
            <a:endParaRPr lang="en-US" b="0" dirty="0" smtClean="0"/>
          </a:p>
        </p:txBody>
      </p:sp>
      <p:sp>
        <p:nvSpPr>
          <p:cNvPr id="81926" name="Rectangle 3"/>
          <p:cNvSpPr>
            <a:spLocks noGrp="1" noChangeArrowheads="1"/>
          </p:cNvSpPr>
          <p:nvPr>
            <p:ph idx="1"/>
          </p:nvPr>
        </p:nvSpPr>
        <p:spPr>
          <a:xfrm>
            <a:off x="1475656" y="1643050"/>
            <a:ext cx="7560840" cy="4954302"/>
          </a:xfrm>
        </p:spPr>
        <p:txBody>
          <a:bodyPr/>
          <a:lstStyle/>
          <a:p>
            <a:pPr>
              <a:lnSpc>
                <a:spcPct val="80000"/>
              </a:lnSpc>
              <a:spcBef>
                <a:spcPct val="35000"/>
              </a:spcBef>
              <a:spcAft>
                <a:spcPct val="35000"/>
              </a:spcAft>
            </a:pPr>
            <a:r>
              <a:rPr lang="en-US" dirty="0" smtClean="0"/>
              <a:t>Assemble all items first</a:t>
            </a:r>
          </a:p>
          <a:p>
            <a:pPr>
              <a:lnSpc>
                <a:spcPct val="80000"/>
              </a:lnSpc>
              <a:spcBef>
                <a:spcPct val="35000"/>
              </a:spcBef>
              <a:spcAft>
                <a:spcPct val="35000"/>
              </a:spcAft>
            </a:pPr>
            <a:r>
              <a:rPr lang="en-US" dirty="0" smtClean="0"/>
              <a:t>Remove </a:t>
            </a:r>
            <a:r>
              <a:rPr lang="en-US" dirty="0" smtClean="0"/>
              <a:t>electrode from </a:t>
            </a:r>
            <a:r>
              <a:rPr lang="en-US" dirty="0" smtClean="0"/>
              <a:t>packaging by </a:t>
            </a:r>
            <a:r>
              <a:rPr lang="en-US" dirty="0" err="1" smtClean="0"/>
              <a:t>teariong</a:t>
            </a:r>
            <a:r>
              <a:rPr lang="en-US" dirty="0" smtClean="0"/>
              <a:t> </a:t>
            </a:r>
            <a:r>
              <a:rPr lang="en-US" dirty="0" smtClean="0"/>
              <a:t>off lower portion only</a:t>
            </a:r>
          </a:p>
          <a:p>
            <a:pPr>
              <a:lnSpc>
                <a:spcPct val="80000"/>
              </a:lnSpc>
              <a:spcBef>
                <a:spcPct val="35000"/>
              </a:spcBef>
              <a:spcAft>
                <a:spcPct val="35000"/>
              </a:spcAft>
            </a:pPr>
            <a:r>
              <a:rPr lang="en-US" dirty="0" smtClean="0"/>
              <a:t>Insert </a:t>
            </a:r>
            <a:r>
              <a:rPr lang="en-US" dirty="0" smtClean="0"/>
              <a:t>electrode </a:t>
            </a:r>
            <a:r>
              <a:rPr lang="en-US" dirty="0" smtClean="0"/>
              <a:t>firmly with 3 </a:t>
            </a:r>
            <a:r>
              <a:rPr lang="en-US" dirty="0" smtClean="0"/>
              <a:t>“contact bars” facing upward</a:t>
            </a:r>
          </a:p>
          <a:p>
            <a:pPr>
              <a:lnSpc>
                <a:spcPct val="80000"/>
              </a:lnSpc>
              <a:spcBef>
                <a:spcPct val="35000"/>
              </a:spcBef>
              <a:spcAft>
                <a:spcPct val="35000"/>
              </a:spcAft>
            </a:pPr>
            <a:r>
              <a:rPr lang="en-US" dirty="0" smtClean="0"/>
              <a:t>Sensor </a:t>
            </a:r>
            <a:r>
              <a:rPr lang="en-US" dirty="0" smtClean="0"/>
              <a:t>will turn on </a:t>
            </a:r>
            <a:r>
              <a:rPr lang="en-US" dirty="0" smtClean="0"/>
              <a:t>automatically, the  </a:t>
            </a:r>
            <a:r>
              <a:rPr lang="en-AU" dirty="0" smtClean="0"/>
              <a:t>display </a:t>
            </a:r>
            <a:r>
              <a:rPr lang="en-AU" dirty="0"/>
              <a:t>shows “drop of blood”</a:t>
            </a:r>
            <a:endParaRPr lang="en-US" dirty="0" smtClean="0"/>
          </a:p>
          <a:p>
            <a:pPr>
              <a:lnSpc>
                <a:spcPct val="80000"/>
              </a:lnSpc>
              <a:spcBef>
                <a:spcPct val="35000"/>
              </a:spcBef>
              <a:spcAft>
                <a:spcPct val="35000"/>
              </a:spcAft>
            </a:pPr>
            <a:r>
              <a:rPr lang="en-US" dirty="0" smtClean="0"/>
              <a:t>Remove </a:t>
            </a:r>
            <a:r>
              <a:rPr lang="en-US" dirty="0" smtClean="0"/>
              <a:t>foil sleeve</a:t>
            </a:r>
          </a:p>
          <a:p>
            <a:pPr eaLnBrk="1" hangingPunct="1">
              <a:lnSpc>
                <a:spcPct val="80000"/>
              </a:lnSpc>
              <a:buFontTx/>
              <a:buNone/>
            </a:pPr>
            <a:endParaRPr lang="en-US" sz="2400" dirty="0" smtClean="0"/>
          </a:p>
        </p:txBody>
      </p:sp>
      <p:sp>
        <p:nvSpPr>
          <p:cNvPr id="81922" name="Date Placeholder 3"/>
          <p:cNvSpPr>
            <a:spLocks noGrp="1"/>
          </p:cNvSpPr>
          <p:nvPr>
            <p:ph type="dt" sz="half" idx="10"/>
          </p:nvPr>
        </p:nvSpPr>
        <p:spPr>
          <a:noFill/>
        </p:spPr>
        <p:txBody>
          <a:bodyPr/>
          <a:lstStyle/>
          <a:p>
            <a:fld id="{F111656F-1F85-4594-BA0C-74841D80A4D3}" type="datetime3">
              <a:rPr lang="en-US" smtClean="0"/>
              <a:pPr/>
              <a:t>17 September 2015</a:t>
            </a:fld>
            <a:endParaRPr lang="en-US" dirty="0"/>
          </a:p>
        </p:txBody>
      </p:sp>
      <p:sp>
        <p:nvSpPr>
          <p:cNvPr id="81923"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22</a:t>
            </a:fld>
            <a:endParaRPr lang="en-A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Obtaining Blood Sample</a:t>
            </a:r>
            <a:r>
              <a:rPr lang="en-US" b="0" dirty="0" smtClean="0"/>
              <a:t/>
            </a:r>
            <a:br>
              <a:rPr lang="en-US" b="0" dirty="0" smtClean="0"/>
            </a:br>
            <a:endParaRPr lang="en-US" b="0" dirty="0" smtClean="0"/>
          </a:p>
        </p:txBody>
      </p:sp>
      <p:sp>
        <p:nvSpPr>
          <p:cNvPr id="82950" name="Rectangle 3"/>
          <p:cNvSpPr>
            <a:spLocks noGrp="1" noChangeArrowheads="1"/>
          </p:cNvSpPr>
          <p:nvPr>
            <p:ph idx="1"/>
          </p:nvPr>
        </p:nvSpPr>
        <p:spPr>
          <a:xfrm>
            <a:off x="1475656" y="1643050"/>
            <a:ext cx="7632848" cy="4392612"/>
          </a:xfrm>
        </p:spPr>
        <p:txBody>
          <a:bodyPr/>
          <a:lstStyle/>
          <a:p>
            <a:pPr marL="0" indent="0">
              <a:spcBef>
                <a:spcPct val="35000"/>
              </a:spcBef>
              <a:spcAft>
                <a:spcPct val="35000"/>
              </a:spcAft>
            </a:pPr>
            <a:r>
              <a:rPr lang="en-US" dirty="0" smtClean="0"/>
              <a:t> Wear gloves</a:t>
            </a:r>
          </a:p>
          <a:p>
            <a:pPr eaLnBrk="1" hangingPunct="1">
              <a:spcBef>
                <a:spcPct val="35000"/>
              </a:spcBef>
              <a:spcAft>
                <a:spcPct val="35000"/>
              </a:spcAft>
              <a:buFontTx/>
              <a:buNone/>
            </a:pPr>
            <a:r>
              <a:rPr lang="en-US" dirty="0" smtClean="0"/>
              <a:t>• Explain procedure to casualty</a:t>
            </a:r>
          </a:p>
          <a:p>
            <a:pPr eaLnBrk="1" hangingPunct="1">
              <a:spcBef>
                <a:spcPct val="35000"/>
              </a:spcBef>
              <a:spcAft>
                <a:spcPct val="35000"/>
              </a:spcAft>
              <a:buFontTx/>
              <a:buNone/>
            </a:pPr>
            <a:r>
              <a:rPr lang="en-US" dirty="0" smtClean="0"/>
              <a:t>• Position forearm hanging down</a:t>
            </a:r>
          </a:p>
          <a:p>
            <a:pPr eaLnBrk="1" hangingPunct="1">
              <a:spcBef>
                <a:spcPct val="35000"/>
              </a:spcBef>
              <a:spcAft>
                <a:spcPct val="35000"/>
              </a:spcAft>
              <a:buFontTx/>
              <a:buNone/>
            </a:pPr>
            <a:r>
              <a:rPr lang="en-US" dirty="0" smtClean="0"/>
              <a:t>• Do not swab skin of puncture site</a:t>
            </a:r>
          </a:p>
          <a:p>
            <a:pPr eaLnBrk="1" hangingPunct="1">
              <a:spcBef>
                <a:spcPct val="35000"/>
              </a:spcBef>
              <a:spcAft>
                <a:spcPct val="35000"/>
              </a:spcAft>
              <a:buFontTx/>
              <a:buNone/>
            </a:pPr>
            <a:r>
              <a:rPr lang="en-US" dirty="0" smtClean="0"/>
              <a:t>• Position lancing device on </a:t>
            </a:r>
            <a:r>
              <a:rPr lang="en-US" dirty="0" smtClean="0"/>
              <a:t>finger </a:t>
            </a:r>
            <a:r>
              <a:rPr lang="en-US" dirty="0" smtClean="0"/>
              <a:t>&amp; activate</a:t>
            </a:r>
          </a:p>
          <a:p>
            <a:pPr eaLnBrk="1" hangingPunct="1">
              <a:spcBef>
                <a:spcPct val="35000"/>
              </a:spcBef>
              <a:spcAft>
                <a:spcPct val="35000"/>
              </a:spcAft>
              <a:buFontTx/>
              <a:buNone/>
            </a:pPr>
            <a:endParaRPr lang="en-US" sz="2400" dirty="0" smtClean="0"/>
          </a:p>
        </p:txBody>
      </p:sp>
      <p:sp>
        <p:nvSpPr>
          <p:cNvPr id="82946" name="Date Placeholder 3"/>
          <p:cNvSpPr>
            <a:spLocks noGrp="1"/>
          </p:cNvSpPr>
          <p:nvPr>
            <p:ph type="dt" sz="half" idx="10"/>
          </p:nvPr>
        </p:nvSpPr>
        <p:spPr>
          <a:noFill/>
        </p:spPr>
        <p:txBody>
          <a:bodyPr/>
          <a:lstStyle/>
          <a:p>
            <a:fld id="{83F829AF-E3D9-4AAE-BBBE-409EC104662B}" type="datetime3">
              <a:rPr lang="en-US" smtClean="0"/>
              <a:pPr/>
              <a:t>17 September 2015</a:t>
            </a:fld>
            <a:endParaRPr lang="en-US" dirty="0"/>
          </a:p>
        </p:txBody>
      </p:sp>
      <p:sp>
        <p:nvSpPr>
          <p:cNvPr id="82947"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23</a:t>
            </a:fld>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2"/>
          <p:cNvSpPr>
            <a:spLocks noGrp="1" noChangeArrowheads="1"/>
          </p:cNvSpPr>
          <p:nvPr>
            <p:ph type="title"/>
          </p:nvPr>
        </p:nvSpPr>
        <p:spPr/>
        <p:txBody>
          <a:bodyPr/>
          <a:lstStyle/>
          <a:p>
            <a:r>
              <a:rPr lang="en-US" dirty="0" smtClean="0"/>
              <a:t/>
            </a:r>
            <a:br>
              <a:rPr lang="en-US" dirty="0" smtClean="0"/>
            </a:br>
            <a:r>
              <a:rPr lang="en-US" dirty="0" smtClean="0"/>
              <a:t> Obtaining Blood Sample </a:t>
            </a:r>
            <a:r>
              <a:rPr lang="en-US" b="0" dirty="0" smtClean="0"/>
              <a:t/>
            </a:r>
            <a:br>
              <a:rPr lang="en-US" b="0" dirty="0" smtClean="0"/>
            </a:br>
            <a:endParaRPr lang="en-US" b="0" dirty="0" smtClean="0"/>
          </a:p>
        </p:txBody>
      </p:sp>
      <p:sp>
        <p:nvSpPr>
          <p:cNvPr id="83974" name="Rectangle 3"/>
          <p:cNvSpPr>
            <a:spLocks noGrp="1" noChangeArrowheads="1"/>
          </p:cNvSpPr>
          <p:nvPr>
            <p:ph idx="1"/>
          </p:nvPr>
        </p:nvSpPr>
        <p:spPr>
          <a:xfrm>
            <a:off x="1475656" y="1714488"/>
            <a:ext cx="7668344" cy="4214842"/>
          </a:xfrm>
        </p:spPr>
        <p:txBody>
          <a:bodyPr/>
          <a:lstStyle/>
          <a:p>
            <a:pPr eaLnBrk="1" hangingPunct="1">
              <a:spcBef>
                <a:spcPct val="35000"/>
              </a:spcBef>
              <a:spcAft>
                <a:spcPct val="35000"/>
              </a:spcAft>
            </a:pPr>
            <a:r>
              <a:rPr lang="en-US" sz="2800" dirty="0" smtClean="0"/>
              <a:t>Obtain ‘hanging’ drop of blood by gently ‘milking’ </a:t>
            </a:r>
            <a:r>
              <a:rPr lang="en-US" sz="2800" smtClean="0"/>
              <a:t>finger and apply </a:t>
            </a:r>
            <a:r>
              <a:rPr lang="en-US" sz="2800" dirty="0" smtClean="0"/>
              <a:t>blood to blue target </a:t>
            </a:r>
            <a:r>
              <a:rPr lang="en-US" sz="2800" dirty="0" smtClean="0"/>
              <a:t>area</a:t>
            </a:r>
            <a:endParaRPr lang="en-US" sz="2800" dirty="0" smtClean="0"/>
          </a:p>
          <a:p>
            <a:pPr eaLnBrk="1" hangingPunct="1">
              <a:spcBef>
                <a:spcPct val="35000"/>
              </a:spcBef>
              <a:spcAft>
                <a:spcPct val="35000"/>
              </a:spcAft>
            </a:pPr>
            <a:r>
              <a:rPr lang="en-US" sz="2800" dirty="0" smtClean="0"/>
              <a:t>Blood is drawn into reaction site </a:t>
            </a:r>
          </a:p>
          <a:p>
            <a:pPr eaLnBrk="1" hangingPunct="1">
              <a:spcBef>
                <a:spcPct val="35000"/>
              </a:spcBef>
              <a:spcAft>
                <a:spcPct val="35000"/>
              </a:spcAft>
            </a:pPr>
            <a:r>
              <a:rPr lang="en-US" sz="2800" dirty="0" smtClean="0"/>
              <a:t>Add </a:t>
            </a:r>
            <a:r>
              <a:rPr lang="en-US" sz="2800" dirty="0" smtClean="0"/>
              <a:t>more blood if test does not start </a:t>
            </a:r>
            <a:endParaRPr lang="en-US" sz="2800" dirty="0" smtClean="0"/>
          </a:p>
          <a:p>
            <a:pPr eaLnBrk="1" hangingPunct="1">
              <a:spcBef>
                <a:spcPct val="35000"/>
              </a:spcBef>
              <a:spcAft>
                <a:spcPct val="35000"/>
              </a:spcAft>
            </a:pPr>
            <a:r>
              <a:rPr lang="en-US" sz="2800" dirty="0" smtClean="0"/>
              <a:t>DO </a:t>
            </a:r>
            <a:r>
              <a:rPr lang="en-US" sz="2800" dirty="0" smtClean="0"/>
              <a:t>NOT apply more blood </a:t>
            </a:r>
            <a:r>
              <a:rPr lang="en-US" sz="2800" dirty="0" smtClean="0"/>
              <a:t>after 20 – 30 seconds</a:t>
            </a:r>
            <a:endParaRPr lang="en-US" sz="2800" dirty="0" smtClean="0"/>
          </a:p>
          <a:p>
            <a:pPr eaLnBrk="1" hangingPunct="1">
              <a:lnSpc>
                <a:spcPct val="80000"/>
              </a:lnSpc>
              <a:spcBef>
                <a:spcPct val="35000"/>
              </a:spcBef>
              <a:spcAft>
                <a:spcPct val="35000"/>
              </a:spcAft>
              <a:buFontTx/>
              <a:buNone/>
            </a:pPr>
            <a:endParaRPr lang="en-US" sz="2400" dirty="0" smtClean="0"/>
          </a:p>
        </p:txBody>
      </p:sp>
      <p:sp>
        <p:nvSpPr>
          <p:cNvPr id="83970" name="Date Placeholder 3"/>
          <p:cNvSpPr>
            <a:spLocks noGrp="1"/>
          </p:cNvSpPr>
          <p:nvPr>
            <p:ph type="dt" sz="half" idx="10"/>
          </p:nvPr>
        </p:nvSpPr>
        <p:spPr>
          <a:noFill/>
        </p:spPr>
        <p:txBody>
          <a:bodyPr/>
          <a:lstStyle/>
          <a:p>
            <a:fld id="{9AB8EAC7-E4A1-43B4-BB31-2D0B985FEB53}" type="datetime3">
              <a:rPr lang="en-US" smtClean="0"/>
              <a:pPr/>
              <a:t>17 September 2015</a:t>
            </a:fld>
            <a:endParaRPr lang="en-US" dirty="0"/>
          </a:p>
        </p:txBody>
      </p:sp>
      <p:sp>
        <p:nvSpPr>
          <p:cNvPr id="83971"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24</a:t>
            </a:fld>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Rectangle 2"/>
          <p:cNvSpPr>
            <a:spLocks noGrp="1" noChangeArrowheads="1"/>
          </p:cNvSpPr>
          <p:nvPr>
            <p:ph type="title"/>
          </p:nvPr>
        </p:nvSpPr>
        <p:spPr/>
        <p:txBody>
          <a:bodyPr/>
          <a:lstStyle/>
          <a:p>
            <a:pPr eaLnBrk="1" hangingPunct="1"/>
            <a:r>
              <a:rPr lang="en-AU" dirty="0" smtClean="0"/>
              <a:t>Reading</a:t>
            </a:r>
          </a:p>
        </p:txBody>
      </p:sp>
      <p:sp>
        <p:nvSpPr>
          <p:cNvPr id="86022" name="Rectangle 3"/>
          <p:cNvSpPr>
            <a:spLocks noGrp="1" noChangeArrowheads="1"/>
          </p:cNvSpPr>
          <p:nvPr>
            <p:ph type="body" sz="half" idx="1"/>
          </p:nvPr>
        </p:nvSpPr>
        <p:spPr>
          <a:xfrm>
            <a:off x="1475656" y="1557338"/>
            <a:ext cx="5239484" cy="4392612"/>
          </a:xfrm>
        </p:spPr>
        <p:txBody>
          <a:bodyPr/>
          <a:lstStyle/>
          <a:p>
            <a:pPr>
              <a:lnSpc>
                <a:spcPct val="90000"/>
              </a:lnSpc>
            </a:pPr>
            <a:r>
              <a:rPr lang="en-AU" dirty="0" smtClean="0"/>
              <a:t>The </a:t>
            </a:r>
            <a:r>
              <a:rPr lang="en-AU" dirty="0" smtClean="0"/>
              <a:t>blood glucose result is displayed.</a:t>
            </a:r>
          </a:p>
          <a:p>
            <a:pPr>
              <a:lnSpc>
                <a:spcPct val="90000"/>
              </a:lnSpc>
            </a:pPr>
            <a:r>
              <a:rPr lang="en-AU" dirty="0" smtClean="0"/>
              <a:t>Result is automatically recorded in meter memory</a:t>
            </a:r>
          </a:p>
          <a:p>
            <a:pPr>
              <a:lnSpc>
                <a:spcPct val="90000"/>
              </a:lnSpc>
            </a:pPr>
            <a:r>
              <a:rPr lang="en-US" dirty="0" smtClean="0"/>
              <a:t>Normal reading 4-8mmol/L</a:t>
            </a:r>
          </a:p>
          <a:p>
            <a:pPr>
              <a:lnSpc>
                <a:spcPct val="90000"/>
              </a:lnSpc>
            </a:pPr>
            <a:r>
              <a:rPr lang="en-US" dirty="0" smtClean="0"/>
              <a:t>Apply </a:t>
            </a:r>
            <a:r>
              <a:rPr lang="en-US" dirty="0" smtClean="0"/>
              <a:t>gauze swab &amp; then latter </a:t>
            </a:r>
            <a:r>
              <a:rPr lang="en-US" dirty="0" err="1" smtClean="0"/>
              <a:t>band-aid</a:t>
            </a:r>
            <a:r>
              <a:rPr lang="en-US" dirty="0" smtClean="0"/>
              <a:t> </a:t>
            </a:r>
            <a:r>
              <a:rPr lang="en-US" dirty="0" smtClean="0"/>
              <a:t>to casualty’s finger</a:t>
            </a:r>
          </a:p>
        </p:txBody>
      </p:sp>
      <p:pic>
        <p:nvPicPr>
          <p:cNvPr id="86024" name="Picture 5" descr="http://www.rochediagnostics.com.au/accu-chek/image/im_adv_blue_instr9.gif"/>
          <p:cNvPicPr>
            <a:picLocks noGrp="1" noChangeAspect="1" noChangeArrowheads="1"/>
          </p:cNvPicPr>
          <p:nvPr>
            <p:ph sz="quarter" idx="2"/>
          </p:nvPr>
        </p:nvPicPr>
        <p:blipFill>
          <a:blip r:embed="rId3" r:link="rId4"/>
          <a:srcRect/>
          <a:stretch>
            <a:fillRect/>
          </a:stretch>
        </p:blipFill>
        <p:spPr>
          <a:xfrm>
            <a:off x="6715140" y="2143116"/>
            <a:ext cx="2082800" cy="2143140"/>
          </a:xfrm>
          <a:noFill/>
        </p:spPr>
      </p:pic>
      <p:sp>
        <p:nvSpPr>
          <p:cNvPr id="86018" name="Date Placeholder 5"/>
          <p:cNvSpPr>
            <a:spLocks noGrp="1"/>
          </p:cNvSpPr>
          <p:nvPr>
            <p:ph type="dt" sz="half" idx="10"/>
          </p:nvPr>
        </p:nvSpPr>
        <p:spPr>
          <a:noFill/>
        </p:spPr>
        <p:txBody>
          <a:bodyPr/>
          <a:lstStyle/>
          <a:p>
            <a:fld id="{B4BB3799-F9A8-4DB1-9691-4054E6BB5DCB}" type="datetime3">
              <a:rPr lang="en-US" smtClean="0"/>
              <a:pPr/>
              <a:t>17 September 2015</a:t>
            </a:fld>
            <a:endParaRPr lang="en-US" dirty="0"/>
          </a:p>
        </p:txBody>
      </p:sp>
      <p:sp>
        <p:nvSpPr>
          <p:cNvPr id="86019" name="Footer Placeholder 6"/>
          <p:cNvSpPr>
            <a:spLocks noGrp="1"/>
          </p:cNvSpPr>
          <p:nvPr>
            <p:ph type="ftr" sz="quarter" idx="11"/>
          </p:nvPr>
        </p:nvSpPr>
        <p:spPr>
          <a:noFill/>
        </p:spPr>
        <p:txBody>
          <a:bodyPr/>
          <a:lstStyle/>
          <a:p>
            <a:r>
              <a:rPr lang="en-US" dirty="0" smtClean="0"/>
              <a:t>Coffs Harbour Divisional Training</a:t>
            </a:r>
            <a:endParaRPr lang="en-US" dirty="0"/>
          </a:p>
        </p:txBody>
      </p:sp>
      <p:sp>
        <p:nvSpPr>
          <p:cNvPr id="8" name="Slide Number Placeholder 7"/>
          <p:cNvSpPr>
            <a:spLocks noGrp="1"/>
          </p:cNvSpPr>
          <p:nvPr>
            <p:ph type="sldNum" sz="quarter" idx="12"/>
          </p:nvPr>
        </p:nvSpPr>
        <p:spPr/>
        <p:txBody>
          <a:bodyPr/>
          <a:lstStyle/>
          <a:p>
            <a:pPr>
              <a:defRPr/>
            </a:pPr>
            <a:fld id="{134BA957-D3C6-4B1F-989E-C99D325050B7}" type="slidenum">
              <a:rPr lang="en-US" smtClean="0"/>
              <a:pPr>
                <a:defRPr/>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3"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Points to Remember</a:t>
            </a:r>
            <a:r>
              <a:rPr lang="en-US" b="0" dirty="0" smtClean="0"/>
              <a:t/>
            </a:r>
            <a:br>
              <a:rPr lang="en-US" b="0" dirty="0" smtClean="0"/>
            </a:br>
            <a:endParaRPr lang="en-US" b="0" dirty="0" smtClean="0"/>
          </a:p>
        </p:txBody>
      </p:sp>
      <p:sp>
        <p:nvSpPr>
          <p:cNvPr id="89094" name="Rectangle 3"/>
          <p:cNvSpPr>
            <a:spLocks noGrp="1" noChangeArrowheads="1"/>
          </p:cNvSpPr>
          <p:nvPr>
            <p:ph idx="1"/>
          </p:nvPr>
        </p:nvSpPr>
        <p:spPr>
          <a:xfrm>
            <a:off x="1413580" y="1700808"/>
            <a:ext cx="7740352" cy="4320480"/>
          </a:xfrm>
        </p:spPr>
        <p:txBody>
          <a:bodyPr/>
          <a:lstStyle/>
          <a:p>
            <a:pPr eaLnBrk="1" hangingPunct="1">
              <a:lnSpc>
                <a:spcPct val="90000"/>
              </a:lnSpc>
              <a:spcBef>
                <a:spcPct val="35000"/>
              </a:spcBef>
              <a:spcAft>
                <a:spcPct val="35000"/>
              </a:spcAft>
            </a:pPr>
            <a:r>
              <a:rPr lang="en-US" sz="2800" dirty="0" smtClean="0"/>
              <a:t>BGL </a:t>
            </a:r>
            <a:r>
              <a:rPr lang="en-US" sz="2800" dirty="0" smtClean="0"/>
              <a:t>is an additional observation – others still important:</a:t>
            </a:r>
          </a:p>
          <a:p>
            <a:pPr eaLnBrk="1" hangingPunct="1">
              <a:lnSpc>
                <a:spcPct val="90000"/>
              </a:lnSpc>
              <a:spcBef>
                <a:spcPct val="35000"/>
              </a:spcBef>
              <a:spcAft>
                <a:spcPct val="35000"/>
              </a:spcAft>
            </a:pPr>
            <a:r>
              <a:rPr lang="en-US" sz="2800" dirty="0" smtClean="0"/>
              <a:t>Pulse, respirations, LOC, BP</a:t>
            </a:r>
          </a:p>
          <a:p>
            <a:pPr eaLnBrk="1" hangingPunct="1">
              <a:lnSpc>
                <a:spcPct val="90000"/>
              </a:lnSpc>
              <a:spcBef>
                <a:spcPct val="35000"/>
              </a:spcBef>
              <a:spcAft>
                <a:spcPct val="35000"/>
              </a:spcAft>
            </a:pPr>
            <a:r>
              <a:rPr lang="en-US" sz="2800" dirty="0" smtClean="0"/>
              <a:t>Casualties warranting a </a:t>
            </a:r>
            <a:r>
              <a:rPr lang="en-US" sz="2800" dirty="0" smtClean="0"/>
              <a:t>BGL </a:t>
            </a:r>
            <a:r>
              <a:rPr lang="en-US" sz="2800" dirty="0" smtClean="0"/>
              <a:t>measurement need an OB12</a:t>
            </a:r>
          </a:p>
          <a:p>
            <a:pPr eaLnBrk="1" hangingPunct="1">
              <a:lnSpc>
                <a:spcPct val="90000"/>
              </a:lnSpc>
              <a:spcBef>
                <a:spcPct val="35000"/>
              </a:spcBef>
              <a:spcAft>
                <a:spcPct val="35000"/>
              </a:spcAft>
            </a:pPr>
            <a:r>
              <a:rPr lang="en-US" sz="2800" dirty="0" smtClean="0"/>
              <a:t>Document all </a:t>
            </a:r>
            <a:r>
              <a:rPr lang="en-US" sz="2800" dirty="0" smtClean="0"/>
              <a:t>BGL </a:t>
            </a:r>
            <a:r>
              <a:rPr lang="en-US" sz="2800" dirty="0" smtClean="0"/>
              <a:t>readings</a:t>
            </a:r>
          </a:p>
          <a:p>
            <a:pPr eaLnBrk="1" hangingPunct="1">
              <a:lnSpc>
                <a:spcPct val="90000"/>
              </a:lnSpc>
              <a:spcBef>
                <a:spcPct val="35000"/>
              </a:spcBef>
              <a:spcAft>
                <a:spcPct val="35000"/>
              </a:spcAft>
            </a:pPr>
            <a:r>
              <a:rPr lang="en-US" sz="2800" dirty="0" smtClean="0"/>
              <a:t>Advise ambulance officer of </a:t>
            </a:r>
            <a:r>
              <a:rPr lang="en-US" sz="2800" dirty="0" smtClean="0"/>
              <a:t>BGL particularly trend during </a:t>
            </a:r>
            <a:r>
              <a:rPr lang="en-US" sz="2800" dirty="0" smtClean="0"/>
              <a:t>handover</a:t>
            </a:r>
          </a:p>
        </p:txBody>
      </p:sp>
      <p:sp>
        <p:nvSpPr>
          <p:cNvPr id="89090" name="Date Placeholder 3"/>
          <p:cNvSpPr>
            <a:spLocks noGrp="1"/>
          </p:cNvSpPr>
          <p:nvPr>
            <p:ph type="dt" sz="half" idx="10"/>
          </p:nvPr>
        </p:nvSpPr>
        <p:spPr>
          <a:noFill/>
        </p:spPr>
        <p:txBody>
          <a:bodyPr/>
          <a:lstStyle/>
          <a:p>
            <a:fld id="{457DD8E9-F2AA-4CB0-AF91-46CE3DC3AB39}" type="datetime3">
              <a:rPr lang="en-US" smtClean="0"/>
              <a:pPr/>
              <a:t>17 September 2015</a:t>
            </a:fld>
            <a:endParaRPr lang="en-US" dirty="0"/>
          </a:p>
        </p:txBody>
      </p:sp>
      <p:sp>
        <p:nvSpPr>
          <p:cNvPr id="89091"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26</a:t>
            </a:fld>
            <a:endParaRPr lang="en-A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2"/>
          <p:cNvSpPr>
            <a:spLocks noGrp="1" noChangeArrowheads="1"/>
          </p:cNvSpPr>
          <p:nvPr>
            <p:ph type="title"/>
          </p:nvPr>
        </p:nvSpPr>
        <p:spPr/>
        <p:txBody>
          <a:bodyPr/>
          <a:lstStyle/>
          <a:p>
            <a:pPr eaLnBrk="1" hangingPunct="1"/>
            <a:r>
              <a:rPr lang="en-AU" dirty="0" smtClean="0"/>
              <a:t>Questions</a:t>
            </a:r>
          </a:p>
        </p:txBody>
      </p:sp>
      <p:sp>
        <p:nvSpPr>
          <p:cNvPr id="111618" name="Date Placeholder 3"/>
          <p:cNvSpPr>
            <a:spLocks noGrp="1"/>
          </p:cNvSpPr>
          <p:nvPr>
            <p:ph type="dt" sz="half" idx="10"/>
          </p:nvPr>
        </p:nvSpPr>
        <p:spPr>
          <a:noFill/>
        </p:spPr>
        <p:txBody>
          <a:bodyPr/>
          <a:lstStyle/>
          <a:p>
            <a:fld id="{BA073384-FA88-43F2-A802-6ABBB63E18CB}" type="datetime3">
              <a:rPr lang="en-US" smtClean="0"/>
              <a:pPr/>
              <a:t>17 September 2015</a:t>
            </a:fld>
            <a:endParaRPr lang="en-US" smtClean="0"/>
          </a:p>
        </p:txBody>
      </p:sp>
      <p:sp>
        <p:nvSpPr>
          <p:cNvPr id="111619" name="Footer Placeholder 4"/>
          <p:cNvSpPr>
            <a:spLocks noGrp="1"/>
          </p:cNvSpPr>
          <p:nvPr>
            <p:ph type="ftr" sz="quarter" idx="11"/>
          </p:nvPr>
        </p:nvSpPr>
        <p:spPr>
          <a:noFill/>
        </p:spPr>
        <p:txBody>
          <a:bodyPr/>
          <a:lstStyle/>
          <a:p>
            <a:r>
              <a:rPr lang="en-US" smtClean="0"/>
              <a:t>Coffs Harbour Divisional Training</a:t>
            </a:r>
          </a:p>
        </p:txBody>
      </p:sp>
      <p:sp>
        <p:nvSpPr>
          <p:cNvPr id="111620" name="Slide Number Placeholder 5"/>
          <p:cNvSpPr>
            <a:spLocks noGrp="1"/>
          </p:cNvSpPr>
          <p:nvPr>
            <p:ph type="sldNum" sz="quarter" idx="12"/>
          </p:nvPr>
        </p:nvSpPr>
        <p:spPr>
          <a:noFill/>
        </p:spPr>
        <p:txBody>
          <a:bodyPr/>
          <a:lstStyle/>
          <a:p>
            <a:fld id="{F339EFFC-A4A3-45C0-8F48-4F2A8DA1E738}" type="slidenum">
              <a:rPr lang="en-US" smtClean="0"/>
              <a:pPr/>
              <a:t>27</a:t>
            </a:fld>
            <a:endParaRPr lang="en-US" smtClean="0"/>
          </a:p>
        </p:txBody>
      </p:sp>
      <p:pic>
        <p:nvPicPr>
          <p:cNvPr id="111623" name="Picture 4" descr="MCj04344110000[1]"/>
          <p:cNvPicPr>
            <a:picLocks noChangeAspect="1" noChangeArrowheads="1"/>
          </p:cNvPicPr>
          <p:nvPr/>
        </p:nvPicPr>
        <p:blipFill>
          <a:blip r:embed="rId3"/>
          <a:srcRect/>
          <a:stretch>
            <a:fillRect/>
          </a:stretch>
        </p:blipFill>
        <p:spPr bwMode="auto">
          <a:xfrm>
            <a:off x="2590800" y="1902419"/>
            <a:ext cx="3429000"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2"/>
          <p:cNvSpPr>
            <a:spLocks noGrp="1" noChangeArrowheads="1"/>
          </p:cNvSpPr>
          <p:nvPr>
            <p:ph type="title"/>
          </p:nvPr>
        </p:nvSpPr>
        <p:spPr/>
        <p:txBody>
          <a:bodyPr/>
          <a:lstStyle/>
          <a:p>
            <a:pPr eaLnBrk="1" hangingPunct="1"/>
            <a:r>
              <a:rPr lang="en-US" dirty="0" smtClean="0"/>
              <a:t>Practical</a:t>
            </a:r>
          </a:p>
        </p:txBody>
      </p:sp>
      <p:sp>
        <p:nvSpPr>
          <p:cNvPr id="91142" name="Rectangle 3"/>
          <p:cNvSpPr>
            <a:spLocks noGrp="1" noChangeArrowheads="1"/>
          </p:cNvSpPr>
          <p:nvPr>
            <p:ph idx="1"/>
          </p:nvPr>
        </p:nvSpPr>
        <p:spPr>
          <a:xfrm>
            <a:off x="571472" y="1571612"/>
            <a:ext cx="8147050" cy="857256"/>
          </a:xfrm>
        </p:spPr>
        <p:txBody>
          <a:bodyPr/>
          <a:lstStyle/>
          <a:p>
            <a:pPr algn="ctr" eaLnBrk="1" hangingPunct="1">
              <a:buFontTx/>
              <a:buNone/>
            </a:pPr>
            <a:r>
              <a:rPr lang="en-US" sz="3600" b="1" dirty="0" smtClean="0"/>
              <a:t>BGL </a:t>
            </a:r>
            <a:r>
              <a:rPr lang="en-US" sz="3600" b="1" dirty="0" smtClean="0"/>
              <a:t>measurement practice</a:t>
            </a:r>
            <a:endParaRPr lang="en-US" sz="3600" dirty="0" smtClean="0"/>
          </a:p>
          <a:p>
            <a:pPr algn="ctr" eaLnBrk="1" hangingPunct="1">
              <a:buFontTx/>
              <a:buNone/>
            </a:pPr>
            <a:endParaRPr lang="en-US" dirty="0" smtClean="0"/>
          </a:p>
        </p:txBody>
      </p:sp>
      <p:sp>
        <p:nvSpPr>
          <p:cNvPr id="91138" name="Date Placeholder 3"/>
          <p:cNvSpPr>
            <a:spLocks noGrp="1"/>
          </p:cNvSpPr>
          <p:nvPr>
            <p:ph type="dt" sz="half" idx="10"/>
          </p:nvPr>
        </p:nvSpPr>
        <p:spPr>
          <a:noFill/>
        </p:spPr>
        <p:txBody>
          <a:bodyPr/>
          <a:lstStyle/>
          <a:p>
            <a:fld id="{1AB185E3-06A7-4660-820D-E51E520DF6EA}" type="datetime3">
              <a:rPr lang="en-US" smtClean="0"/>
              <a:pPr/>
              <a:t>17 September 2015</a:t>
            </a:fld>
            <a:endParaRPr lang="en-US" dirty="0"/>
          </a:p>
        </p:txBody>
      </p:sp>
      <p:sp>
        <p:nvSpPr>
          <p:cNvPr id="91139"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8" name="Slide Number Placeholder 7"/>
          <p:cNvSpPr>
            <a:spLocks noGrp="1"/>
          </p:cNvSpPr>
          <p:nvPr>
            <p:ph type="sldNum" sz="quarter" idx="12"/>
          </p:nvPr>
        </p:nvSpPr>
        <p:spPr/>
        <p:txBody>
          <a:bodyPr/>
          <a:lstStyle/>
          <a:p>
            <a:fld id="{7F98F17E-C05D-45D1-ADF4-373B2DD7DDBD}" type="slidenum">
              <a:rPr lang="en-AU" smtClean="0"/>
              <a:pPr/>
              <a:t>28</a:t>
            </a:fld>
            <a:endParaRPr lang="en-AU" dirty="0"/>
          </a:p>
        </p:txBody>
      </p:sp>
      <p:pic>
        <p:nvPicPr>
          <p:cNvPr id="2050" name="Picture 2" descr="http://tbn3.google.com/images?q=tbn:VIk7mwv9dNkRNM:http://behealthy.co.cc/up/Tips-for-Measuring-Blood-Sugar.jpg">
            <a:hlinkClick r:id="rId3"/>
          </p:cNvPr>
          <p:cNvPicPr>
            <a:picLocks noChangeAspect="1" noChangeArrowheads="1"/>
          </p:cNvPicPr>
          <p:nvPr/>
        </p:nvPicPr>
        <p:blipFill>
          <a:blip r:embed="rId4"/>
          <a:srcRect/>
          <a:stretch>
            <a:fillRect/>
          </a:stretch>
        </p:blipFill>
        <p:spPr bwMode="auto">
          <a:xfrm>
            <a:off x="3286116" y="2500306"/>
            <a:ext cx="3000396" cy="2714644"/>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idx="1"/>
          </p:nvPr>
        </p:nvSpPr>
        <p:spPr>
          <a:xfrm>
            <a:off x="2051050" y="1557338"/>
            <a:ext cx="4752975" cy="792162"/>
          </a:xfrm>
        </p:spPr>
        <p:txBody>
          <a:bodyPr/>
          <a:lstStyle/>
          <a:p>
            <a:pPr algn="ctr" eaLnBrk="1" hangingPunct="1">
              <a:buFontTx/>
              <a:buNone/>
            </a:pPr>
            <a:r>
              <a:rPr lang="en-AU" sz="4000" b="1" dirty="0" smtClean="0"/>
              <a:t>BREAK</a:t>
            </a:r>
          </a:p>
        </p:txBody>
      </p:sp>
      <p:sp>
        <p:nvSpPr>
          <p:cNvPr id="29698" name="Date Placeholder 3"/>
          <p:cNvSpPr>
            <a:spLocks noGrp="1"/>
          </p:cNvSpPr>
          <p:nvPr>
            <p:ph type="dt" sz="half" idx="10"/>
          </p:nvPr>
        </p:nvSpPr>
        <p:spPr>
          <a:noFill/>
        </p:spPr>
        <p:txBody>
          <a:bodyPr/>
          <a:lstStyle/>
          <a:p>
            <a:fld id="{E324BB02-8FEB-42DA-A051-2E4D8D10147B}" type="datetime3">
              <a:rPr lang="en-US" smtClean="0"/>
              <a:pPr/>
              <a:t>17 September 2015</a:t>
            </a:fld>
            <a:endParaRPr lang="en-US" dirty="0" smtClean="0"/>
          </a:p>
        </p:txBody>
      </p:sp>
      <p:sp>
        <p:nvSpPr>
          <p:cNvPr id="29699" name="Footer Placeholder 4"/>
          <p:cNvSpPr>
            <a:spLocks noGrp="1"/>
          </p:cNvSpPr>
          <p:nvPr>
            <p:ph type="ftr" sz="quarter" idx="11"/>
          </p:nvPr>
        </p:nvSpPr>
        <p:spPr>
          <a:noFill/>
        </p:spPr>
        <p:txBody>
          <a:bodyPr/>
          <a:lstStyle/>
          <a:p>
            <a:r>
              <a:rPr lang="en-US" dirty="0" smtClean="0"/>
              <a:t>Coffs Harbour Divisional Training</a:t>
            </a:r>
          </a:p>
        </p:txBody>
      </p:sp>
      <p:sp>
        <p:nvSpPr>
          <p:cNvPr id="7" name="Slide Number Placeholder 6"/>
          <p:cNvSpPr>
            <a:spLocks noGrp="1"/>
          </p:cNvSpPr>
          <p:nvPr>
            <p:ph type="sldNum" sz="quarter" idx="12"/>
          </p:nvPr>
        </p:nvSpPr>
        <p:spPr/>
        <p:txBody>
          <a:bodyPr/>
          <a:lstStyle/>
          <a:p>
            <a:fld id="{7F98F17E-C05D-45D1-ADF4-373B2DD7DDBD}" type="slidenum">
              <a:rPr lang="en-AU" smtClean="0"/>
              <a:pPr/>
              <a:t>29</a:t>
            </a:fld>
            <a:endParaRPr lang="en-AU" dirty="0"/>
          </a:p>
        </p:txBody>
      </p:sp>
      <p:pic>
        <p:nvPicPr>
          <p:cNvPr id="29702" name="Picture 3" descr="MCj04258020000[1]"/>
          <p:cNvPicPr>
            <a:picLocks noChangeAspect="1" noChangeArrowheads="1"/>
          </p:cNvPicPr>
          <p:nvPr/>
        </p:nvPicPr>
        <p:blipFill>
          <a:blip r:embed="rId3"/>
          <a:srcRect/>
          <a:stretch>
            <a:fillRect/>
          </a:stretch>
        </p:blipFill>
        <p:spPr bwMode="auto">
          <a:xfrm>
            <a:off x="3059113" y="2852738"/>
            <a:ext cx="3671887" cy="2566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Insulin</a:t>
            </a:r>
            <a:r>
              <a:rPr lang="en-US" b="0" dirty="0" smtClean="0"/>
              <a:t/>
            </a:r>
            <a:br>
              <a:rPr lang="en-US" b="0" dirty="0" smtClean="0"/>
            </a:br>
            <a:endParaRPr lang="en-US" b="0" dirty="0" smtClean="0"/>
          </a:p>
        </p:txBody>
      </p:sp>
      <p:sp>
        <p:nvSpPr>
          <p:cNvPr id="63494" name="Rectangle 3"/>
          <p:cNvSpPr>
            <a:spLocks noGrp="1" noChangeArrowheads="1"/>
          </p:cNvSpPr>
          <p:nvPr>
            <p:ph idx="1"/>
          </p:nvPr>
        </p:nvSpPr>
        <p:spPr>
          <a:xfrm>
            <a:off x="1475656" y="1714488"/>
            <a:ext cx="7668344" cy="3800488"/>
          </a:xfrm>
        </p:spPr>
        <p:txBody>
          <a:bodyPr/>
          <a:lstStyle/>
          <a:p>
            <a:pPr>
              <a:lnSpc>
                <a:spcPct val="150000"/>
              </a:lnSpc>
            </a:pPr>
            <a:r>
              <a:rPr lang="en-US" sz="2400" dirty="0" smtClean="0"/>
              <a:t>A hormone produced by the pancreas</a:t>
            </a:r>
          </a:p>
          <a:p>
            <a:pPr>
              <a:lnSpc>
                <a:spcPct val="150000"/>
              </a:lnSpc>
            </a:pPr>
            <a:r>
              <a:rPr lang="en-US" sz="2400" dirty="0" smtClean="0"/>
              <a:t>Regulates the amount of glucose (sugar) in the blood stream</a:t>
            </a:r>
          </a:p>
          <a:p>
            <a:pPr>
              <a:lnSpc>
                <a:spcPct val="150000"/>
              </a:lnSpc>
            </a:pPr>
            <a:r>
              <a:rPr lang="en-US" sz="2400" dirty="0" smtClean="0"/>
              <a:t>A ready source is required to allow for movement of glucose from the blood stream into the cell</a:t>
            </a:r>
          </a:p>
          <a:p>
            <a:pPr>
              <a:lnSpc>
                <a:spcPct val="150000"/>
              </a:lnSpc>
            </a:pPr>
            <a:r>
              <a:rPr lang="en-US" sz="2400" dirty="0" smtClean="0"/>
              <a:t>Without adequate amounts, the cell cannot access it’s normal fuel supply (glucose)</a:t>
            </a:r>
          </a:p>
          <a:p>
            <a:pPr eaLnBrk="1" hangingPunct="1">
              <a:buFontTx/>
              <a:buNone/>
            </a:pPr>
            <a:endParaRPr lang="en-US" dirty="0" smtClean="0"/>
          </a:p>
        </p:txBody>
      </p:sp>
      <p:sp>
        <p:nvSpPr>
          <p:cNvPr id="63490" name="Date Placeholder 3"/>
          <p:cNvSpPr>
            <a:spLocks noGrp="1"/>
          </p:cNvSpPr>
          <p:nvPr>
            <p:ph type="dt" sz="half" idx="10"/>
          </p:nvPr>
        </p:nvSpPr>
        <p:spPr>
          <a:noFill/>
        </p:spPr>
        <p:txBody>
          <a:bodyPr/>
          <a:lstStyle/>
          <a:p>
            <a:fld id="{9F559348-86F4-40C2-907D-A35AD3AC1FE9}" type="datetime3">
              <a:rPr lang="en-US" smtClean="0"/>
              <a:pPr/>
              <a:t>17 September 2015</a:t>
            </a:fld>
            <a:endParaRPr lang="en-US" dirty="0"/>
          </a:p>
        </p:txBody>
      </p:sp>
      <p:sp>
        <p:nvSpPr>
          <p:cNvPr id="63491"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3</a:t>
            </a:fld>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571472" y="0"/>
            <a:ext cx="7772400" cy="1470025"/>
          </a:xfrm>
        </p:spPr>
        <p:txBody>
          <a:bodyPr/>
          <a:lstStyle/>
          <a:p>
            <a:r>
              <a:rPr lang="en-US" dirty="0" smtClean="0">
                <a:solidFill>
                  <a:srgbClr val="C00000"/>
                </a:solidFill>
              </a:rPr>
              <a:t>Scenario</a:t>
            </a:r>
            <a:endParaRPr lang="en-AU" dirty="0"/>
          </a:p>
        </p:txBody>
      </p:sp>
      <p:sp>
        <p:nvSpPr>
          <p:cNvPr id="11" name="Subtitle 10"/>
          <p:cNvSpPr>
            <a:spLocks noGrp="1"/>
          </p:cNvSpPr>
          <p:nvPr>
            <p:ph type="subTitle" idx="1"/>
          </p:nvPr>
        </p:nvSpPr>
        <p:spPr>
          <a:xfrm>
            <a:off x="428564" y="1714488"/>
            <a:ext cx="8429716" cy="4067188"/>
          </a:xfrm>
        </p:spPr>
        <p:txBody>
          <a:bodyPr/>
          <a:lstStyle/>
          <a:p>
            <a:pPr algn="just"/>
            <a:r>
              <a:rPr lang="en-US" sz="2800" dirty="0" smtClean="0">
                <a:solidFill>
                  <a:srgbClr val="000000"/>
                </a:solidFill>
              </a:rPr>
              <a:t>You’re are a member of a team who is staffing a St John Ambulance display in a shopping mall. You see a woman walking past the stand and she looks disorientated, walking aimlessly. She stops at the stand but does not say anything even though you speak with her. You notice her skin is very clammy and she is quite pale. She is wearing short sleeves and you notice she is wearing a Medic-Alert-Bracelet. Demonstrate how you would manage this casualty.      </a:t>
            </a:r>
            <a:endParaRPr lang="en-AU" sz="2800" dirty="0">
              <a:solidFill>
                <a:srgbClr val="000000"/>
              </a:solidFill>
            </a:endParaRPr>
          </a:p>
        </p:txBody>
      </p:sp>
      <p:sp>
        <p:nvSpPr>
          <p:cNvPr id="16" name="Date Placeholder 15"/>
          <p:cNvSpPr>
            <a:spLocks noGrp="1"/>
          </p:cNvSpPr>
          <p:nvPr>
            <p:ph type="dt" sz="half" idx="10"/>
          </p:nvPr>
        </p:nvSpPr>
        <p:spPr/>
        <p:txBody>
          <a:bodyPr/>
          <a:lstStyle/>
          <a:p>
            <a:fld id="{9A7D79C9-E8AA-482C-A167-6971A8E84DFD}" type="datetime3">
              <a:rPr lang="en-US" smtClean="0"/>
              <a:pPr/>
              <a:t>17 September 2015</a:t>
            </a:fld>
            <a:endParaRPr lang="en-AU" dirty="0"/>
          </a:p>
        </p:txBody>
      </p:sp>
      <p:sp>
        <p:nvSpPr>
          <p:cNvPr id="18" name="Footer Placeholder 17"/>
          <p:cNvSpPr>
            <a:spLocks noGrp="1"/>
          </p:cNvSpPr>
          <p:nvPr>
            <p:ph type="ftr" sz="quarter" idx="11"/>
          </p:nvPr>
        </p:nvSpPr>
        <p:spPr/>
        <p:txBody>
          <a:bodyPr/>
          <a:lstStyle/>
          <a:p>
            <a:r>
              <a:rPr lang="en-AU" dirty="0" smtClean="0"/>
              <a:t>Coffs Harbour Divisional Training</a:t>
            </a:r>
            <a:endParaRPr lang="en-AU" dirty="0"/>
          </a:p>
        </p:txBody>
      </p:sp>
      <p:sp>
        <p:nvSpPr>
          <p:cNvPr id="17" name="Slide Number Placeholder 16"/>
          <p:cNvSpPr>
            <a:spLocks noGrp="1"/>
          </p:cNvSpPr>
          <p:nvPr>
            <p:ph type="sldNum" sz="quarter" idx="12"/>
          </p:nvPr>
        </p:nvSpPr>
        <p:spPr/>
        <p:txBody>
          <a:bodyPr/>
          <a:lstStyle/>
          <a:p>
            <a:fld id="{7F98F17E-C05D-45D1-ADF4-373B2DD7DDBD}" type="slidenum">
              <a:rPr lang="en-AU" smtClean="0"/>
              <a:pPr/>
              <a:t>30</a:t>
            </a:fld>
            <a:endParaRPr lang="en-A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0"/>
            <a:ext cx="7772400" cy="1470025"/>
          </a:xfrm>
        </p:spPr>
        <p:txBody>
          <a:bodyPr/>
          <a:lstStyle/>
          <a:p>
            <a:r>
              <a:rPr lang="en-AU" sz="4000" dirty="0" smtClean="0"/>
              <a:t>2.2 ASSESSMENT CHECKLIST </a:t>
            </a:r>
            <a:endParaRPr lang="en-AU" sz="4000" dirty="0"/>
          </a:p>
        </p:txBody>
      </p:sp>
      <p:sp>
        <p:nvSpPr>
          <p:cNvPr id="7" name="Subtitle 6"/>
          <p:cNvSpPr>
            <a:spLocks noGrp="1"/>
          </p:cNvSpPr>
          <p:nvPr>
            <p:ph type="subTitle" idx="1"/>
          </p:nvPr>
        </p:nvSpPr>
        <p:spPr>
          <a:xfrm>
            <a:off x="1403648" y="1357298"/>
            <a:ext cx="7740352" cy="4281502"/>
          </a:xfrm>
        </p:spPr>
        <p:txBody>
          <a:bodyPr/>
          <a:lstStyle/>
          <a:p>
            <a:pPr marL="514350" indent="-514350" algn="l">
              <a:buFont typeface="+mj-lt"/>
              <a:buAutoNum type="arabicPeriod"/>
            </a:pPr>
            <a:r>
              <a:rPr lang="en-US" sz="2800" dirty="0" smtClean="0"/>
              <a:t>Check for danger </a:t>
            </a:r>
            <a:r>
              <a:rPr lang="en-US" sz="2800" i="1" dirty="0" smtClean="0"/>
              <a:t>What are the possible dangers? 	</a:t>
            </a:r>
          </a:p>
          <a:p>
            <a:pPr marL="514350" indent="-514350" algn="l">
              <a:buFont typeface="+mj-lt"/>
              <a:buAutoNum type="arabicPeriod"/>
            </a:pPr>
            <a:r>
              <a:rPr lang="en-AU" sz="2800" dirty="0" smtClean="0"/>
              <a:t>Put on gloves 	</a:t>
            </a:r>
          </a:p>
          <a:p>
            <a:pPr marL="514350" indent="-514350" algn="l">
              <a:buFont typeface="+mj-lt"/>
              <a:buAutoNum type="arabicPeriod"/>
            </a:pPr>
            <a:r>
              <a:rPr lang="en-US" sz="2800" dirty="0" smtClean="0"/>
              <a:t>Check for </a:t>
            </a:r>
            <a:r>
              <a:rPr lang="en-US" sz="2800" i="1" dirty="0" smtClean="0"/>
              <a:t>response (engage casualty in conversation to establish conscious level) 	</a:t>
            </a:r>
          </a:p>
          <a:p>
            <a:pPr marL="514350" indent="-514350" algn="l">
              <a:buFont typeface="+mj-lt"/>
              <a:buAutoNum type="arabicPeriod"/>
            </a:pPr>
            <a:r>
              <a:rPr lang="en-AU" sz="2800" dirty="0" smtClean="0"/>
              <a:t>Check airway (open mouth) 	</a:t>
            </a:r>
          </a:p>
          <a:p>
            <a:pPr marL="514350" indent="-514350" algn="l">
              <a:buFont typeface="+mj-lt"/>
              <a:buAutoNum type="arabicPeriod"/>
            </a:pPr>
            <a:r>
              <a:rPr lang="en-US" sz="2800" dirty="0" smtClean="0"/>
              <a:t>Check for breathing </a:t>
            </a:r>
            <a:r>
              <a:rPr lang="en-US" sz="2800" i="1" dirty="0" smtClean="0"/>
              <a:t>(casualty is walking and talking) 	</a:t>
            </a:r>
          </a:p>
          <a:p>
            <a:pPr marL="514350" indent="-514350" algn="l">
              <a:buFont typeface="+mj-lt"/>
              <a:buAutoNum type="arabicPeriod"/>
            </a:pPr>
            <a:r>
              <a:rPr lang="en-AU" sz="2800" dirty="0" smtClean="0"/>
              <a:t>Find Medic‐Alert bracelet 	</a:t>
            </a:r>
          </a:p>
          <a:p>
            <a:pPr algn="l"/>
            <a:r>
              <a:rPr lang="en-US" dirty="0" smtClean="0"/>
              <a:t>	</a:t>
            </a:r>
          </a:p>
          <a:p>
            <a:pPr algn="l"/>
            <a:endParaRPr lang="en-AU" dirty="0"/>
          </a:p>
        </p:txBody>
      </p:sp>
      <p:sp>
        <p:nvSpPr>
          <p:cNvPr id="4" name="Date Placeholder 3"/>
          <p:cNvSpPr>
            <a:spLocks noGrp="1"/>
          </p:cNvSpPr>
          <p:nvPr>
            <p:ph type="dt" sz="half" idx="10"/>
          </p:nvPr>
        </p:nvSpPr>
        <p:spPr/>
        <p:txBody>
          <a:bodyPr/>
          <a:lstStyle/>
          <a:p>
            <a:fld id="{36FE991D-9DFD-43FC-989A-FA639666422C}" type="datetime3">
              <a:rPr lang="en-US" smtClean="0"/>
              <a:pPr/>
              <a:t>17 September 2015</a:t>
            </a:fld>
            <a:endParaRPr lang="en-AU" dirty="0"/>
          </a:p>
        </p:txBody>
      </p:sp>
      <p:sp>
        <p:nvSpPr>
          <p:cNvPr id="5" name="Footer Placeholder 4"/>
          <p:cNvSpPr>
            <a:spLocks noGrp="1"/>
          </p:cNvSpPr>
          <p:nvPr>
            <p:ph type="ftr" sz="quarter" idx="11"/>
          </p:nvPr>
        </p:nvSpPr>
        <p:spPr/>
        <p:txBody>
          <a:bodyPr/>
          <a:lstStyle/>
          <a:p>
            <a:r>
              <a:rPr lang="en-AU" smtClean="0"/>
              <a:t>Coffs Harbour Divisional Training</a:t>
            </a:r>
            <a:endParaRPr lang="en-AU" dirty="0"/>
          </a:p>
        </p:txBody>
      </p:sp>
      <p:sp>
        <p:nvSpPr>
          <p:cNvPr id="6" name="Slide Number Placeholder 5"/>
          <p:cNvSpPr>
            <a:spLocks noGrp="1"/>
          </p:cNvSpPr>
          <p:nvPr>
            <p:ph type="sldNum" sz="quarter" idx="12"/>
          </p:nvPr>
        </p:nvSpPr>
        <p:spPr/>
        <p:txBody>
          <a:bodyPr/>
          <a:lstStyle/>
          <a:p>
            <a:fld id="{7F98F17E-C05D-45D1-ADF4-373B2DD7DDBD}" type="slidenum">
              <a:rPr lang="en-AU" smtClean="0"/>
              <a:pPr/>
              <a:t>31</a:t>
            </a:fld>
            <a:endParaRPr lang="en-AU" dirty="0"/>
          </a:p>
        </p:txBody>
      </p:sp>
      <p:pic>
        <p:nvPicPr>
          <p:cNvPr id="1026" name="Picture 2" descr="http://www.parasolemt.com.au/manual/Images/first_aid_online/med_id_tags.jpg"/>
          <p:cNvPicPr>
            <a:picLocks noChangeAspect="1" noChangeArrowheads="1"/>
          </p:cNvPicPr>
          <p:nvPr/>
        </p:nvPicPr>
        <p:blipFill>
          <a:blip r:embed="rId2"/>
          <a:srcRect/>
          <a:stretch>
            <a:fillRect/>
          </a:stretch>
        </p:blipFill>
        <p:spPr bwMode="auto">
          <a:xfrm>
            <a:off x="125413" y="-1077913"/>
            <a:ext cx="2324100" cy="895350"/>
          </a:xfrm>
          <a:prstGeom prst="rect">
            <a:avLst/>
          </a:prstGeom>
          <a:noFill/>
        </p:spPr>
      </p:pic>
      <p:pic>
        <p:nvPicPr>
          <p:cNvPr id="1028" name="Picture 4" descr="http://www.parasolemt.com.au/manual/Images/first_aid_online/med_id_tags.jpg"/>
          <p:cNvPicPr>
            <a:picLocks noChangeAspect="1" noChangeArrowheads="1"/>
          </p:cNvPicPr>
          <p:nvPr/>
        </p:nvPicPr>
        <p:blipFill>
          <a:blip r:embed="rId2"/>
          <a:srcRect/>
          <a:stretch>
            <a:fillRect/>
          </a:stretch>
        </p:blipFill>
        <p:spPr bwMode="auto">
          <a:xfrm>
            <a:off x="6732240" y="5013176"/>
            <a:ext cx="2324100" cy="895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AU" dirty="0"/>
          </a:p>
        </p:txBody>
      </p:sp>
      <p:sp>
        <p:nvSpPr>
          <p:cNvPr id="3" name="Content Placeholder 2"/>
          <p:cNvSpPr>
            <a:spLocks noGrp="1"/>
          </p:cNvSpPr>
          <p:nvPr>
            <p:ph idx="1"/>
          </p:nvPr>
        </p:nvSpPr>
        <p:spPr>
          <a:xfrm>
            <a:off x="1475656" y="1357298"/>
            <a:ext cx="7668344" cy="4392612"/>
          </a:xfrm>
        </p:spPr>
        <p:txBody>
          <a:bodyPr/>
          <a:lstStyle/>
          <a:p>
            <a:pPr marL="0">
              <a:buNone/>
            </a:pPr>
            <a:r>
              <a:rPr lang="en-US" sz="2800" dirty="0" smtClean="0"/>
              <a:t>You are an insulin dependent diabetic. You took your insulin as usual this morning but did not have a large breakfast like you normally would. You are conscious but not verbally responsive. You always carry sweet </a:t>
            </a:r>
            <a:r>
              <a:rPr lang="en-US" sz="2800" dirty="0" err="1" smtClean="0"/>
              <a:t>lollies</a:t>
            </a:r>
            <a:r>
              <a:rPr lang="en-US" sz="2800" dirty="0" smtClean="0"/>
              <a:t> in your hand bag in case you experience a </a:t>
            </a:r>
            <a:r>
              <a:rPr lang="en-US" sz="2800" dirty="0" err="1" smtClean="0"/>
              <a:t>hypoglycaemic</a:t>
            </a:r>
            <a:r>
              <a:rPr lang="en-US" sz="2800" dirty="0" smtClean="0"/>
              <a:t> episode. </a:t>
            </a:r>
            <a:endParaRPr lang="en-AU" sz="2800" dirty="0"/>
          </a:p>
        </p:txBody>
      </p:sp>
      <p:sp>
        <p:nvSpPr>
          <p:cNvPr id="4" name="Date Placeholder 3"/>
          <p:cNvSpPr>
            <a:spLocks noGrp="1"/>
          </p:cNvSpPr>
          <p:nvPr>
            <p:ph type="dt" sz="half" idx="10"/>
          </p:nvPr>
        </p:nvSpPr>
        <p:spPr/>
        <p:txBody>
          <a:bodyPr/>
          <a:lstStyle/>
          <a:p>
            <a:fld id="{36FE991D-9DFD-43FC-989A-FA639666422C}" type="datetime3">
              <a:rPr lang="en-US" smtClean="0"/>
              <a:pPr/>
              <a:t>17 September 2015</a:t>
            </a:fld>
            <a:endParaRPr lang="en-AU" dirty="0"/>
          </a:p>
        </p:txBody>
      </p:sp>
      <p:sp>
        <p:nvSpPr>
          <p:cNvPr id="5" name="Footer Placeholder 4"/>
          <p:cNvSpPr>
            <a:spLocks noGrp="1"/>
          </p:cNvSpPr>
          <p:nvPr>
            <p:ph type="ftr" sz="quarter" idx="11"/>
          </p:nvPr>
        </p:nvSpPr>
        <p:spPr/>
        <p:txBody>
          <a:bodyPr/>
          <a:lstStyle/>
          <a:p>
            <a:r>
              <a:rPr lang="en-AU" smtClean="0"/>
              <a:t>Coffs Harbour Divisional Training</a:t>
            </a:r>
            <a:endParaRPr lang="en-AU" dirty="0"/>
          </a:p>
        </p:txBody>
      </p:sp>
      <p:sp>
        <p:nvSpPr>
          <p:cNvPr id="6" name="Slide Number Placeholder 5"/>
          <p:cNvSpPr>
            <a:spLocks noGrp="1"/>
          </p:cNvSpPr>
          <p:nvPr>
            <p:ph type="sldNum" sz="quarter" idx="12"/>
          </p:nvPr>
        </p:nvSpPr>
        <p:spPr/>
        <p:txBody>
          <a:bodyPr/>
          <a:lstStyle/>
          <a:p>
            <a:fld id="{7F98F17E-C05D-45D1-ADF4-373B2DD7DDBD}" type="slidenum">
              <a:rPr lang="en-AU" smtClean="0"/>
              <a:pPr/>
              <a:t>32</a:t>
            </a:fld>
            <a:endParaRPr lang="en-A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AU" dirty="0"/>
          </a:p>
        </p:txBody>
      </p:sp>
      <p:sp>
        <p:nvSpPr>
          <p:cNvPr id="3" name="Content Placeholder 2"/>
          <p:cNvSpPr>
            <a:spLocks noGrp="1"/>
          </p:cNvSpPr>
          <p:nvPr>
            <p:ph idx="1"/>
          </p:nvPr>
        </p:nvSpPr>
        <p:spPr>
          <a:xfrm>
            <a:off x="1475656" y="1357298"/>
            <a:ext cx="7668344" cy="4392612"/>
          </a:xfrm>
        </p:spPr>
        <p:txBody>
          <a:bodyPr/>
          <a:lstStyle/>
          <a:p>
            <a:pPr marL="0">
              <a:buNone/>
            </a:pPr>
            <a:r>
              <a:rPr lang="en-US" sz="2800" dirty="0" smtClean="0"/>
              <a:t>You are shopping with your husband who can take you home after recovering from the episode. You do not have any other medical conditions or allergies. </a:t>
            </a:r>
            <a:endParaRPr lang="en-AU" sz="2800" dirty="0"/>
          </a:p>
        </p:txBody>
      </p:sp>
      <p:sp>
        <p:nvSpPr>
          <p:cNvPr id="4" name="Date Placeholder 3"/>
          <p:cNvSpPr>
            <a:spLocks noGrp="1"/>
          </p:cNvSpPr>
          <p:nvPr>
            <p:ph type="dt" sz="half" idx="10"/>
          </p:nvPr>
        </p:nvSpPr>
        <p:spPr/>
        <p:txBody>
          <a:bodyPr/>
          <a:lstStyle/>
          <a:p>
            <a:fld id="{36FE991D-9DFD-43FC-989A-FA639666422C}" type="datetime3">
              <a:rPr lang="en-US" smtClean="0"/>
              <a:pPr/>
              <a:t>17 September 2015</a:t>
            </a:fld>
            <a:endParaRPr lang="en-AU" dirty="0"/>
          </a:p>
        </p:txBody>
      </p:sp>
      <p:sp>
        <p:nvSpPr>
          <p:cNvPr id="5" name="Footer Placeholder 4"/>
          <p:cNvSpPr>
            <a:spLocks noGrp="1"/>
          </p:cNvSpPr>
          <p:nvPr>
            <p:ph type="ftr" sz="quarter" idx="11"/>
          </p:nvPr>
        </p:nvSpPr>
        <p:spPr/>
        <p:txBody>
          <a:bodyPr/>
          <a:lstStyle/>
          <a:p>
            <a:r>
              <a:rPr lang="en-AU" smtClean="0"/>
              <a:t>Coffs Harbour Divisional Training</a:t>
            </a:r>
            <a:endParaRPr lang="en-AU" dirty="0"/>
          </a:p>
        </p:txBody>
      </p:sp>
      <p:sp>
        <p:nvSpPr>
          <p:cNvPr id="6" name="Slide Number Placeholder 5"/>
          <p:cNvSpPr>
            <a:spLocks noGrp="1"/>
          </p:cNvSpPr>
          <p:nvPr>
            <p:ph type="sldNum" sz="quarter" idx="12"/>
          </p:nvPr>
        </p:nvSpPr>
        <p:spPr/>
        <p:txBody>
          <a:bodyPr/>
          <a:lstStyle/>
          <a:p>
            <a:fld id="{7F98F17E-C05D-45D1-ADF4-373B2DD7DDBD}" type="slidenum">
              <a:rPr lang="en-AU" smtClean="0"/>
              <a:pPr/>
              <a:t>33</a:t>
            </a:fld>
            <a:endParaRPr lang="en-AU" dirty="0"/>
          </a:p>
        </p:txBody>
      </p:sp>
    </p:spTree>
    <p:extLst>
      <p:ext uri="{BB962C8B-B14F-4D97-AF65-F5344CB8AC3E}">
        <p14:creationId xmlns:p14="http://schemas.microsoft.com/office/powerpoint/2010/main" val="5438400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85720" y="0"/>
            <a:ext cx="7772400" cy="1470025"/>
          </a:xfrm>
        </p:spPr>
        <p:txBody>
          <a:bodyPr/>
          <a:lstStyle/>
          <a:p>
            <a:r>
              <a:rPr lang="en-AU" sz="4000" dirty="0" smtClean="0"/>
              <a:t>CHECKLIST </a:t>
            </a:r>
            <a:endParaRPr lang="en-AU" sz="4000" dirty="0"/>
          </a:p>
        </p:txBody>
      </p:sp>
      <p:sp>
        <p:nvSpPr>
          <p:cNvPr id="8" name="Subtitle 7"/>
          <p:cNvSpPr>
            <a:spLocks noGrp="1"/>
          </p:cNvSpPr>
          <p:nvPr>
            <p:ph type="subTitle" idx="1"/>
          </p:nvPr>
        </p:nvSpPr>
        <p:spPr>
          <a:xfrm>
            <a:off x="1475656" y="1285860"/>
            <a:ext cx="7668344" cy="4714908"/>
          </a:xfrm>
        </p:spPr>
        <p:txBody>
          <a:bodyPr/>
          <a:lstStyle/>
          <a:p>
            <a:pPr marL="514350" indent="-514350" algn="l">
              <a:buFont typeface="+mj-lt"/>
              <a:buAutoNum type="arabicPeriod" startAt="7"/>
            </a:pPr>
            <a:r>
              <a:rPr lang="en-AU" sz="2800" dirty="0" smtClean="0"/>
              <a:t>Provide oxygen </a:t>
            </a:r>
            <a:r>
              <a:rPr lang="en-AU" sz="2800" dirty="0" smtClean="0"/>
              <a:t>if required 8–15 </a:t>
            </a:r>
            <a:r>
              <a:rPr lang="en-AU" sz="2800" dirty="0" smtClean="0"/>
              <a:t>LPM 	</a:t>
            </a:r>
          </a:p>
          <a:p>
            <a:pPr marL="514350" indent="-514350" algn="l">
              <a:buFont typeface="+mj-lt"/>
              <a:buAutoNum type="arabicPeriod" startAt="8"/>
            </a:pPr>
            <a:r>
              <a:rPr lang="en-US" sz="2800" dirty="0" smtClean="0"/>
              <a:t>Perform a blood glucose level </a:t>
            </a:r>
            <a:r>
              <a:rPr lang="en-AU" sz="2800" dirty="0" smtClean="0"/>
              <a:t>BGL 2.0 </a:t>
            </a:r>
            <a:r>
              <a:rPr lang="en-AU" sz="2800" dirty="0" err="1" smtClean="0"/>
              <a:t>mMol</a:t>
            </a:r>
            <a:r>
              <a:rPr lang="en-AU" sz="2800" dirty="0" smtClean="0"/>
              <a:t>/L) 	</a:t>
            </a:r>
          </a:p>
          <a:p>
            <a:pPr marL="514350" indent="-514350" algn="l">
              <a:buFont typeface="+mj-lt"/>
              <a:buAutoNum type="arabicPeriod" startAt="8"/>
            </a:pPr>
            <a:r>
              <a:rPr lang="en-US" sz="2800" dirty="0" smtClean="0"/>
              <a:t>Provide casualty with sweet drink or </a:t>
            </a:r>
            <a:r>
              <a:rPr lang="en-US" sz="2800" dirty="0" err="1" smtClean="0"/>
              <a:t>lollies</a:t>
            </a:r>
            <a:r>
              <a:rPr lang="en-US" sz="2800" dirty="0" smtClean="0"/>
              <a:t> carried in casualty’s hand bag. 	</a:t>
            </a:r>
          </a:p>
          <a:p>
            <a:pPr marL="514350" indent="-514350" algn="l">
              <a:buFont typeface="+mj-lt"/>
              <a:buAutoNum type="arabicPeriod" startAt="8"/>
            </a:pPr>
            <a:r>
              <a:rPr lang="en-US" sz="2800" dirty="0" smtClean="0"/>
              <a:t>After 5 minutes repeat blood glucose level </a:t>
            </a:r>
            <a:r>
              <a:rPr lang="en-AU" sz="2800" dirty="0" smtClean="0"/>
              <a:t>(</a:t>
            </a:r>
            <a:r>
              <a:rPr lang="en-AU" sz="2800" dirty="0" smtClean="0"/>
              <a:t>BGL 5.5 </a:t>
            </a:r>
            <a:r>
              <a:rPr lang="en-AU" sz="2800" dirty="0" err="1" smtClean="0"/>
              <a:t>mMol</a:t>
            </a:r>
            <a:r>
              <a:rPr lang="en-AU" sz="2800" dirty="0" smtClean="0"/>
              <a:t>/L) 	</a:t>
            </a:r>
          </a:p>
          <a:p>
            <a:pPr marL="514350" indent="-514350" algn="l">
              <a:buFont typeface="+mj-lt"/>
              <a:buAutoNum type="arabicPeriod" startAt="8"/>
            </a:pPr>
            <a:r>
              <a:rPr lang="en-US" sz="2800" dirty="0" smtClean="0"/>
              <a:t>Obtain sandwich or other complex carbohydrate for the casualty 	</a:t>
            </a:r>
          </a:p>
          <a:p>
            <a:pPr algn="l"/>
            <a:r>
              <a:rPr lang="en-US" sz="2800" dirty="0" smtClean="0"/>
              <a:t>	</a:t>
            </a:r>
          </a:p>
          <a:p>
            <a:pPr algn="l"/>
            <a:endParaRPr lang="en-AU" sz="2800" dirty="0"/>
          </a:p>
        </p:txBody>
      </p:sp>
      <p:sp>
        <p:nvSpPr>
          <p:cNvPr id="4" name="Date Placeholder 3"/>
          <p:cNvSpPr>
            <a:spLocks noGrp="1"/>
          </p:cNvSpPr>
          <p:nvPr>
            <p:ph type="dt" sz="half" idx="10"/>
          </p:nvPr>
        </p:nvSpPr>
        <p:spPr/>
        <p:txBody>
          <a:bodyPr/>
          <a:lstStyle/>
          <a:p>
            <a:fld id="{36FE991D-9DFD-43FC-989A-FA639666422C}" type="datetime3">
              <a:rPr lang="en-US" smtClean="0"/>
              <a:pPr/>
              <a:t>17 September 2015</a:t>
            </a:fld>
            <a:endParaRPr lang="en-AU" dirty="0"/>
          </a:p>
        </p:txBody>
      </p:sp>
      <p:sp>
        <p:nvSpPr>
          <p:cNvPr id="5" name="Footer Placeholder 4"/>
          <p:cNvSpPr>
            <a:spLocks noGrp="1"/>
          </p:cNvSpPr>
          <p:nvPr>
            <p:ph type="ftr" sz="quarter" idx="11"/>
          </p:nvPr>
        </p:nvSpPr>
        <p:spPr/>
        <p:txBody>
          <a:bodyPr/>
          <a:lstStyle/>
          <a:p>
            <a:r>
              <a:rPr lang="en-AU" smtClean="0"/>
              <a:t>Coffs Harbour Divisional Training</a:t>
            </a:r>
            <a:endParaRPr lang="en-AU" dirty="0"/>
          </a:p>
        </p:txBody>
      </p:sp>
      <p:sp>
        <p:nvSpPr>
          <p:cNvPr id="6" name="Slide Number Placeholder 5"/>
          <p:cNvSpPr>
            <a:spLocks noGrp="1"/>
          </p:cNvSpPr>
          <p:nvPr>
            <p:ph type="sldNum" sz="quarter" idx="12"/>
          </p:nvPr>
        </p:nvSpPr>
        <p:spPr/>
        <p:txBody>
          <a:bodyPr/>
          <a:lstStyle/>
          <a:p>
            <a:fld id="{7F98F17E-C05D-45D1-ADF4-373B2DD7DDBD}" type="slidenum">
              <a:rPr lang="en-AU" smtClean="0"/>
              <a:pPr/>
              <a:t>34</a:t>
            </a:fld>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57158" y="0"/>
            <a:ext cx="7772400" cy="1470025"/>
          </a:xfrm>
        </p:spPr>
        <p:txBody>
          <a:bodyPr/>
          <a:lstStyle/>
          <a:p>
            <a:r>
              <a:rPr lang="en-AU" sz="4000" dirty="0" smtClean="0"/>
              <a:t>CHECKLIST </a:t>
            </a:r>
            <a:endParaRPr lang="en-AU" sz="4000" dirty="0"/>
          </a:p>
        </p:txBody>
      </p:sp>
      <p:sp>
        <p:nvSpPr>
          <p:cNvPr id="8" name="Subtitle 7"/>
          <p:cNvSpPr>
            <a:spLocks noGrp="1"/>
          </p:cNvSpPr>
          <p:nvPr>
            <p:ph type="subTitle" idx="1"/>
          </p:nvPr>
        </p:nvSpPr>
        <p:spPr>
          <a:xfrm>
            <a:off x="1475656" y="1643050"/>
            <a:ext cx="6453930" cy="3995750"/>
          </a:xfrm>
        </p:spPr>
        <p:txBody>
          <a:bodyPr/>
          <a:lstStyle/>
          <a:p>
            <a:pPr marL="514350" indent="-514350" algn="l">
              <a:spcBef>
                <a:spcPts val="672"/>
              </a:spcBef>
              <a:buFont typeface="+mj-lt"/>
              <a:buAutoNum type="arabicPeriod" startAt="12"/>
            </a:pPr>
            <a:r>
              <a:rPr lang="en-US" sz="2800" dirty="0" smtClean="0"/>
              <a:t>Remove gloves and dispose of correctly 	</a:t>
            </a:r>
          </a:p>
          <a:p>
            <a:pPr marL="514350" indent="-514350" algn="l">
              <a:spcBef>
                <a:spcPts val="672"/>
              </a:spcBef>
              <a:buFont typeface="+mj-lt"/>
              <a:buAutoNum type="arabicPeriod" startAt="13"/>
            </a:pPr>
            <a:r>
              <a:rPr lang="en-US" sz="2800" dirty="0" smtClean="0"/>
              <a:t>Provide medical advice to the casualty 	</a:t>
            </a:r>
          </a:p>
          <a:p>
            <a:pPr marL="514350" indent="-514350" algn="l">
              <a:spcBef>
                <a:spcPts val="672"/>
              </a:spcBef>
              <a:buFont typeface="+mj-lt"/>
              <a:buAutoNum type="arabicPeriod" startAt="14"/>
            </a:pPr>
            <a:r>
              <a:rPr lang="en-US" sz="2800" dirty="0" smtClean="0"/>
              <a:t>Complete a Casualty Report (OB12) 	</a:t>
            </a:r>
          </a:p>
          <a:p>
            <a:pPr algn="l"/>
            <a:endParaRPr lang="en-AU" sz="2800" dirty="0"/>
          </a:p>
        </p:txBody>
      </p:sp>
      <p:sp>
        <p:nvSpPr>
          <p:cNvPr id="4" name="Date Placeholder 3"/>
          <p:cNvSpPr>
            <a:spLocks noGrp="1"/>
          </p:cNvSpPr>
          <p:nvPr>
            <p:ph type="dt" sz="half" idx="10"/>
          </p:nvPr>
        </p:nvSpPr>
        <p:spPr/>
        <p:txBody>
          <a:bodyPr/>
          <a:lstStyle/>
          <a:p>
            <a:fld id="{36FE991D-9DFD-43FC-989A-FA639666422C}" type="datetime3">
              <a:rPr lang="en-US" smtClean="0"/>
              <a:pPr/>
              <a:t>17 September 2015</a:t>
            </a:fld>
            <a:endParaRPr lang="en-AU" dirty="0"/>
          </a:p>
        </p:txBody>
      </p:sp>
      <p:sp>
        <p:nvSpPr>
          <p:cNvPr id="5" name="Footer Placeholder 4"/>
          <p:cNvSpPr>
            <a:spLocks noGrp="1"/>
          </p:cNvSpPr>
          <p:nvPr>
            <p:ph type="ftr" sz="quarter" idx="11"/>
          </p:nvPr>
        </p:nvSpPr>
        <p:spPr/>
        <p:txBody>
          <a:bodyPr/>
          <a:lstStyle/>
          <a:p>
            <a:r>
              <a:rPr lang="en-AU" smtClean="0"/>
              <a:t>Coffs Harbour Divisional Training</a:t>
            </a:r>
            <a:endParaRPr lang="en-AU" dirty="0"/>
          </a:p>
        </p:txBody>
      </p:sp>
      <p:sp>
        <p:nvSpPr>
          <p:cNvPr id="6" name="Slide Number Placeholder 5"/>
          <p:cNvSpPr>
            <a:spLocks noGrp="1"/>
          </p:cNvSpPr>
          <p:nvPr>
            <p:ph type="sldNum" sz="quarter" idx="12"/>
          </p:nvPr>
        </p:nvSpPr>
        <p:spPr/>
        <p:txBody>
          <a:bodyPr/>
          <a:lstStyle/>
          <a:p>
            <a:fld id="{7F98F17E-C05D-45D1-ADF4-373B2DD7DDBD}" type="slidenum">
              <a:rPr lang="en-AU" smtClean="0"/>
              <a:pPr/>
              <a:t>35</a:t>
            </a:fld>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2"/>
          <p:cNvSpPr>
            <a:spLocks noGrp="1" noChangeArrowheads="1"/>
          </p:cNvSpPr>
          <p:nvPr>
            <p:ph type="title"/>
          </p:nvPr>
        </p:nvSpPr>
        <p:spPr/>
        <p:txBody>
          <a:bodyPr/>
          <a:lstStyle/>
          <a:p>
            <a:pPr eaLnBrk="1" hangingPunct="1"/>
            <a:r>
              <a:rPr lang="en-AU" sz="4000" dirty="0" smtClean="0"/>
              <a:t>Questions</a:t>
            </a:r>
            <a:endParaRPr lang="en-AU" sz="4000" dirty="0" smtClean="0"/>
          </a:p>
        </p:txBody>
      </p:sp>
      <p:sp>
        <p:nvSpPr>
          <p:cNvPr id="111618" name="Date Placeholder 3"/>
          <p:cNvSpPr>
            <a:spLocks noGrp="1"/>
          </p:cNvSpPr>
          <p:nvPr>
            <p:ph type="dt" sz="half" idx="10"/>
          </p:nvPr>
        </p:nvSpPr>
        <p:spPr>
          <a:noFill/>
        </p:spPr>
        <p:txBody>
          <a:bodyPr/>
          <a:lstStyle/>
          <a:p>
            <a:fld id="{BA073384-FA88-43F2-A802-6ABBB63E18CB}" type="datetime3">
              <a:rPr lang="en-US" smtClean="0"/>
              <a:pPr/>
              <a:t>17 September 2015</a:t>
            </a:fld>
            <a:endParaRPr lang="en-US" smtClean="0"/>
          </a:p>
        </p:txBody>
      </p:sp>
      <p:sp>
        <p:nvSpPr>
          <p:cNvPr id="111619" name="Footer Placeholder 4"/>
          <p:cNvSpPr>
            <a:spLocks noGrp="1"/>
          </p:cNvSpPr>
          <p:nvPr>
            <p:ph type="ftr" sz="quarter" idx="11"/>
          </p:nvPr>
        </p:nvSpPr>
        <p:spPr>
          <a:noFill/>
        </p:spPr>
        <p:txBody>
          <a:bodyPr/>
          <a:lstStyle/>
          <a:p>
            <a:r>
              <a:rPr lang="en-US" smtClean="0"/>
              <a:t>Coffs Harbour Divisional Training</a:t>
            </a:r>
          </a:p>
        </p:txBody>
      </p:sp>
      <p:sp>
        <p:nvSpPr>
          <p:cNvPr id="111620" name="Slide Number Placeholder 5"/>
          <p:cNvSpPr>
            <a:spLocks noGrp="1"/>
          </p:cNvSpPr>
          <p:nvPr>
            <p:ph type="sldNum" sz="quarter" idx="12"/>
          </p:nvPr>
        </p:nvSpPr>
        <p:spPr>
          <a:noFill/>
        </p:spPr>
        <p:txBody>
          <a:bodyPr/>
          <a:lstStyle/>
          <a:p>
            <a:fld id="{F339EFFC-A4A3-45C0-8F48-4F2A8DA1E738}" type="slidenum">
              <a:rPr lang="en-US" smtClean="0"/>
              <a:pPr/>
              <a:t>36</a:t>
            </a:fld>
            <a:endParaRPr lang="en-US" smtClean="0"/>
          </a:p>
        </p:txBody>
      </p:sp>
      <p:pic>
        <p:nvPicPr>
          <p:cNvPr id="111623" name="Picture 4" descr="MCj04344110000[1]"/>
          <p:cNvPicPr>
            <a:picLocks noChangeAspect="1" noChangeArrowheads="1"/>
          </p:cNvPicPr>
          <p:nvPr/>
        </p:nvPicPr>
        <p:blipFill>
          <a:blip r:embed="rId3"/>
          <a:srcRect/>
          <a:stretch>
            <a:fillRect/>
          </a:stretch>
        </p:blipFill>
        <p:spPr bwMode="auto">
          <a:xfrm>
            <a:off x="2987824" y="1772816"/>
            <a:ext cx="3384376" cy="3807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1"/>
          <p:cNvSpPr>
            <a:spLocks noGrp="1"/>
          </p:cNvSpPr>
          <p:nvPr>
            <p:ph type="dt" sz="half" idx="10"/>
          </p:nvPr>
        </p:nvSpPr>
        <p:spPr>
          <a:noFill/>
        </p:spPr>
        <p:txBody>
          <a:bodyPr/>
          <a:lstStyle/>
          <a:p>
            <a:fld id="{CD0874B5-0E42-4237-A6DB-A1DB36818CC3}" type="datetime3">
              <a:rPr lang="en-US" smtClean="0"/>
              <a:pPr/>
              <a:t>17 September 2015</a:t>
            </a:fld>
            <a:endParaRPr lang="en-US" dirty="0"/>
          </a:p>
        </p:txBody>
      </p:sp>
      <p:sp>
        <p:nvSpPr>
          <p:cNvPr id="64515" name="Footer Placeholder 2"/>
          <p:cNvSpPr>
            <a:spLocks noGrp="1"/>
          </p:cNvSpPr>
          <p:nvPr>
            <p:ph type="ftr" sz="quarter" idx="11"/>
          </p:nvPr>
        </p:nvSpPr>
        <p:spPr>
          <a:noFill/>
        </p:spPr>
        <p:txBody>
          <a:bodyPr/>
          <a:lstStyle/>
          <a:p>
            <a:r>
              <a:rPr lang="en-US" dirty="0" smtClean="0"/>
              <a:t>Coffs Harbour Divisional Training</a:t>
            </a:r>
            <a:endParaRPr lang="en-US" dirty="0"/>
          </a:p>
        </p:txBody>
      </p:sp>
      <p:sp>
        <p:nvSpPr>
          <p:cNvPr id="23" name="Slide Number Placeholder 22"/>
          <p:cNvSpPr>
            <a:spLocks noGrp="1"/>
          </p:cNvSpPr>
          <p:nvPr>
            <p:ph type="sldNum" sz="quarter" idx="12"/>
          </p:nvPr>
        </p:nvSpPr>
        <p:spPr/>
        <p:txBody>
          <a:bodyPr/>
          <a:lstStyle/>
          <a:p>
            <a:fld id="{7F98F17E-C05D-45D1-ADF4-373B2DD7DDBD}" type="slidenum">
              <a:rPr lang="en-AU" smtClean="0"/>
              <a:pPr/>
              <a:t>4</a:t>
            </a:fld>
            <a:endParaRPr lang="en-AU" dirty="0"/>
          </a:p>
        </p:txBody>
      </p:sp>
      <p:sp>
        <p:nvSpPr>
          <p:cNvPr id="64517" name="Text Box 2"/>
          <p:cNvSpPr txBox="1">
            <a:spLocks noChangeArrowheads="1"/>
          </p:cNvSpPr>
          <p:nvPr/>
        </p:nvSpPr>
        <p:spPr bwMode="auto">
          <a:xfrm>
            <a:off x="1692275" y="549275"/>
            <a:ext cx="6119813" cy="701675"/>
          </a:xfrm>
          <a:prstGeom prst="rect">
            <a:avLst/>
          </a:prstGeom>
          <a:solidFill>
            <a:schemeClr val="tx1"/>
          </a:solidFill>
          <a:ln w="9525">
            <a:noFill/>
            <a:miter lim="800000"/>
            <a:headEnd/>
            <a:tailEnd/>
          </a:ln>
        </p:spPr>
        <p:txBody>
          <a:bodyPr>
            <a:spAutoFit/>
          </a:bodyPr>
          <a:lstStyle/>
          <a:p>
            <a:pPr algn="ctr" eaLnBrk="0" hangingPunct="0">
              <a:spcBef>
                <a:spcPct val="50000"/>
              </a:spcBef>
            </a:pPr>
            <a:r>
              <a:rPr lang="en-AU" b="1" dirty="0">
                <a:solidFill>
                  <a:srgbClr val="66FF33"/>
                </a:solidFill>
                <a:latin typeface="Comic Sans MS" pitchFamily="66" charset="0"/>
              </a:rPr>
              <a:t>The Function Of Insulin</a:t>
            </a:r>
            <a:endParaRPr lang="en-AU" b="1" dirty="0">
              <a:solidFill>
                <a:srgbClr val="FFFF00"/>
              </a:solidFill>
              <a:latin typeface="Comic Sans MS" pitchFamily="66" charset="0"/>
            </a:endParaRPr>
          </a:p>
        </p:txBody>
      </p:sp>
      <p:sp>
        <p:nvSpPr>
          <p:cNvPr id="64518" name="AutoShape 3"/>
          <p:cNvSpPr>
            <a:spLocks noChangeArrowheads="1"/>
          </p:cNvSpPr>
          <p:nvPr/>
        </p:nvSpPr>
        <p:spPr bwMode="auto">
          <a:xfrm>
            <a:off x="457200" y="2590800"/>
            <a:ext cx="1828800" cy="2667000"/>
          </a:xfrm>
          <a:prstGeom prst="can">
            <a:avLst>
              <a:gd name="adj" fmla="val 36458"/>
            </a:avLst>
          </a:prstGeom>
          <a:solidFill>
            <a:srgbClr val="996633"/>
          </a:solidFill>
          <a:ln w="38100">
            <a:solidFill>
              <a:schemeClr val="tx1"/>
            </a:solidFill>
            <a:round/>
            <a:headEnd/>
            <a:tailEnd/>
          </a:ln>
        </p:spPr>
        <p:txBody>
          <a:bodyPr wrap="none" anchor="ctr"/>
          <a:lstStyle/>
          <a:p>
            <a:endParaRPr lang="en-AU" dirty="0"/>
          </a:p>
        </p:txBody>
      </p:sp>
      <p:sp>
        <p:nvSpPr>
          <p:cNvPr id="64519" name="Text Box 4"/>
          <p:cNvSpPr txBox="1">
            <a:spLocks noChangeArrowheads="1"/>
          </p:cNvSpPr>
          <p:nvPr/>
        </p:nvSpPr>
        <p:spPr bwMode="auto">
          <a:xfrm>
            <a:off x="304800" y="3657600"/>
            <a:ext cx="2133600" cy="1160463"/>
          </a:xfrm>
          <a:prstGeom prst="rect">
            <a:avLst/>
          </a:prstGeom>
          <a:noFill/>
          <a:ln w="9525">
            <a:noFill/>
            <a:miter lim="800000"/>
            <a:headEnd/>
            <a:tailEnd/>
          </a:ln>
        </p:spPr>
        <p:txBody>
          <a:bodyPr>
            <a:spAutoFit/>
          </a:bodyPr>
          <a:lstStyle/>
          <a:p>
            <a:pPr algn="ctr" eaLnBrk="0" hangingPunct="0">
              <a:spcBef>
                <a:spcPct val="50000"/>
              </a:spcBef>
            </a:pPr>
            <a:r>
              <a:rPr lang="en-AU" sz="2800" b="1" dirty="0">
                <a:solidFill>
                  <a:schemeClr val="bg1"/>
                </a:solidFill>
              </a:rPr>
              <a:t>Digestive</a:t>
            </a:r>
          </a:p>
          <a:p>
            <a:pPr algn="ctr" eaLnBrk="0" hangingPunct="0">
              <a:spcBef>
                <a:spcPct val="50000"/>
              </a:spcBef>
            </a:pPr>
            <a:r>
              <a:rPr lang="en-AU" sz="2800" b="1" dirty="0">
                <a:solidFill>
                  <a:schemeClr val="bg1"/>
                </a:solidFill>
              </a:rPr>
              <a:t>System</a:t>
            </a:r>
            <a:endParaRPr lang="en-AU" sz="2800" b="1" dirty="0"/>
          </a:p>
        </p:txBody>
      </p:sp>
      <p:sp>
        <p:nvSpPr>
          <p:cNvPr id="64520" name="AutoShape 5"/>
          <p:cNvSpPr>
            <a:spLocks noChangeArrowheads="1"/>
          </p:cNvSpPr>
          <p:nvPr/>
        </p:nvSpPr>
        <p:spPr bwMode="auto">
          <a:xfrm>
            <a:off x="2916238" y="1557338"/>
            <a:ext cx="2667000" cy="1008062"/>
          </a:xfrm>
          <a:prstGeom prst="roundRect">
            <a:avLst>
              <a:gd name="adj" fmla="val 16667"/>
            </a:avLst>
          </a:prstGeom>
          <a:solidFill>
            <a:srgbClr val="339933"/>
          </a:solidFill>
          <a:ln w="38100">
            <a:solidFill>
              <a:schemeClr val="tx1"/>
            </a:solidFill>
            <a:round/>
            <a:headEnd/>
            <a:tailEnd/>
          </a:ln>
        </p:spPr>
        <p:txBody>
          <a:bodyPr wrap="none" anchor="ctr"/>
          <a:lstStyle/>
          <a:p>
            <a:endParaRPr lang="en-AU" dirty="0"/>
          </a:p>
        </p:txBody>
      </p:sp>
      <p:sp>
        <p:nvSpPr>
          <p:cNvPr id="64521" name="Text Box 6"/>
          <p:cNvSpPr txBox="1">
            <a:spLocks noChangeArrowheads="1"/>
          </p:cNvSpPr>
          <p:nvPr/>
        </p:nvSpPr>
        <p:spPr bwMode="auto">
          <a:xfrm>
            <a:off x="2843213" y="1700213"/>
            <a:ext cx="2667000" cy="519112"/>
          </a:xfrm>
          <a:prstGeom prst="rect">
            <a:avLst/>
          </a:prstGeom>
          <a:noFill/>
          <a:ln w="9525">
            <a:noFill/>
            <a:miter lim="800000"/>
            <a:headEnd/>
            <a:tailEnd/>
          </a:ln>
        </p:spPr>
        <p:txBody>
          <a:bodyPr>
            <a:spAutoFit/>
          </a:bodyPr>
          <a:lstStyle/>
          <a:p>
            <a:pPr algn="ctr" eaLnBrk="0" hangingPunct="0">
              <a:spcBef>
                <a:spcPct val="50000"/>
              </a:spcBef>
            </a:pPr>
            <a:r>
              <a:rPr lang="en-AU" sz="2800" b="1" dirty="0"/>
              <a:t>Pancreas</a:t>
            </a:r>
            <a:endParaRPr lang="en-AU" sz="2800" dirty="0">
              <a:latin typeface="Times New Roman" pitchFamily="18" charset="0"/>
            </a:endParaRPr>
          </a:p>
        </p:txBody>
      </p:sp>
      <p:sp>
        <p:nvSpPr>
          <p:cNvPr id="64522" name="AutoShape 7"/>
          <p:cNvSpPr>
            <a:spLocks noChangeArrowheads="1"/>
          </p:cNvSpPr>
          <p:nvPr/>
        </p:nvSpPr>
        <p:spPr bwMode="auto">
          <a:xfrm>
            <a:off x="7239000" y="4953000"/>
            <a:ext cx="1600200" cy="1295400"/>
          </a:xfrm>
          <a:prstGeom prst="smileyFace">
            <a:avLst>
              <a:gd name="adj" fmla="val 4653"/>
            </a:avLst>
          </a:prstGeom>
          <a:solidFill>
            <a:srgbClr val="FF6600"/>
          </a:solidFill>
          <a:ln w="38100">
            <a:solidFill>
              <a:schemeClr val="tx1"/>
            </a:solidFill>
            <a:round/>
            <a:headEnd/>
            <a:tailEnd/>
          </a:ln>
        </p:spPr>
        <p:txBody>
          <a:bodyPr wrap="none" anchor="ctr"/>
          <a:lstStyle/>
          <a:p>
            <a:endParaRPr lang="en-AU" dirty="0"/>
          </a:p>
        </p:txBody>
      </p:sp>
      <p:sp>
        <p:nvSpPr>
          <p:cNvPr id="64523" name="Text Box 8"/>
          <p:cNvSpPr txBox="1">
            <a:spLocks noChangeArrowheads="1"/>
          </p:cNvSpPr>
          <p:nvPr/>
        </p:nvSpPr>
        <p:spPr bwMode="auto">
          <a:xfrm>
            <a:off x="7086600" y="6338888"/>
            <a:ext cx="1828800" cy="519112"/>
          </a:xfrm>
          <a:prstGeom prst="rect">
            <a:avLst/>
          </a:prstGeom>
          <a:noFill/>
          <a:ln w="9525">
            <a:noFill/>
            <a:miter lim="800000"/>
            <a:headEnd/>
            <a:tailEnd/>
          </a:ln>
        </p:spPr>
        <p:txBody>
          <a:bodyPr>
            <a:spAutoFit/>
          </a:bodyPr>
          <a:lstStyle/>
          <a:p>
            <a:pPr algn="ctr" eaLnBrk="0" hangingPunct="0">
              <a:spcBef>
                <a:spcPct val="50000"/>
              </a:spcBef>
            </a:pPr>
            <a:r>
              <a:rPr lang="en-AU" sz="2800" b="1" dirty="0">
                <a:solidFill>
                  <a:schemeClr val="bg1"/>
                </a:solidFill>
              </a:rPr>
              <a:t>Body Cell</a:t>
            </a:r>
            <a:endParaRPr lang="en-AU" sz="2400" dirty="0">
              <a:latin typeface="Times New Roman" pitchFamily="18" charset="0"/>
            </a:endParaRPr>
          </a:p>
        </p:txBody>
      </p:sp>
      <p:sp>
        <p:nvSpPr>
          <p:cNvPr id="64524" name="Rectangle 9"/>
          <p:cNvSpPr>
            <a:spLocks noChangeArrowheads="1"/>
          </p:cNvSpPr>
          <p:nvPr/>
        </p:nvSpPr>
        <p:spPr bwMode="auto">
          <a:xfrm>
            <a:off x="3886200" y="3810000"/>
            <a:ext cx="5029200" cy="762000"/>
          </a:xfrm>
          <a:prstGeom prst="rect">
            <a:avLst/>
          </a:prstGeom>
          <a:solidFill>
            <a:schemeClr val="accent1"/>
          </a:solidFill>
          <a:ln w="9525">
            <a:solidFill>
              <a:schemeClr val="tx1"/>
            </a:solidFill>
            <a:miter lim="800000"/>
            <a:headEnd/>
            <a:tailEnd/>
          </a:ln>
        </p:spPr>
        <p:txBody>
          <a:bodyPr wrap="none" anchor="ctr"/>
          <a:lstStyle/>
          <a:p>
            <a:endParaRPr lang="en-AU" dirty="0"/>
          </a:p>
        </p:txBody>
      </p:sp>
      <p:sp>
        <p:nvSpPr>
          <p:cNvPr id="64525" name="Oval 10"/>
          <p:cNvSpPr>
            <a:spLocks noChangeArrowheads="1"/>
          </p:cNvSpPr>
          <p:nvPr/>
        </p:nvSpPr>
        <p:spPr bwMode="auto">
          <a:xfrm>
            <a:off x="3733800" y="3810000"/>
            <a:ext cx="381000" cy="762000"/>
          </a:xfrm>
          <a:prstGeom prst="ellipse">
            <a:avLst/>
          </a:prstGeom>
          <a:solidFill>
            <a:srgbClr val="FF3300"/>
          </a:solidFill>
          <a:ln w="9525">
            <a:solidFill>
              <a:schemeClr val="tx1"/>
            </a:solidFill>
            <a:round/>
            <a:headEnd/>
            <a:tailEnd/>
          </a:ln>
        </p:spPr>
        <p:txBody>
          <a:bodyPr wrap="none" anchor="ctr"/>
          <a:lstStyle/>
          <a:p>
            <a:endParaRPr lang="en-AU" dirty="0"/>
          </a:p>
        </p:txBody>
      </p:sp>
      <p:sp>
        <p:nvSpPr>
          <p:cNvPr id="64526" name="Oval 11"/>
          <p:cNvSpPr>
            <a:spLocks noChangeArrowheads="1"/>
          </p:cNvSpPr>
          <p:nvPr/>
        </p:nvSpPr>
        <p:spPr bwMode="auto">
          <a:xfrm>
            <a:off x="8763000" y="3810000"/>
            <a:ext cx="381000" cy="762000"/>
          </a:xfrm>
          <a:prstGeom prst="ellipse">
            <a:avLst/>
          </a:prstGeom>
          <a:solidFill>
            <a:srgbClr val="FF3300"/>
          </a:solidFill>
          <a:ln w="9525">
            <a:solidFill>
              <a:schemeClr val="tx1"/>
            </a:solidFill>
            <a:round/>
            <a:headEnd/>
            <a:tailEnd/>
          </a:ln>
        </p:spPr>
        <p:txBody>
          <a:bodyPr wrap="none" anchor="ctr"/>
          <a:lstStyle/>
          <a:p>
            <a:endParaRPr lang="en-AU" dirty="0"/>
          </a:p>
        </p:txBody>
      </p:sp>
      <p:sp>
        <p:nvSpPr>
          <p:cNvPr id="64527" name="Text Box 12"/>
          <p:cNvSpPr txBox="1">
            <a:spLocks noChangeArrowheads="1"/>
          </p:cNvSpPr>
          <p:nvPr/>
        </p:nvSpPr>
        <p:spPr bwMode="auto">
          <a:xfrm>
            <a:off x="3962400" y="3962400"/>
            <a:ext cx="4572000" cy="519113"/>
          </a:xfrm>
          <a:prstGeom prst="rect">
            <a:avLst/>
          </a:prstGeom>
          <a:noFill/>
          <a:ln w="9525">
            <a:noFill/>
            <a:miter lim="800000"/>
            <a:headEnd/>
            <a:tailEnd/>
          </a:ln>
        </p:spPr>
        <p:txBody>
          <a:bodyPr>
            <a:spAutoFit/>
          </a:bodyPr>
          <a:lstStyle/>
          <a:p>
            <a:pPr algn="ctr" eaLnBrk="0" hangingPunct="0">
              <a:spcBef>
                <a:spcPct val="50000"/>
              </a:spcBef>
            </a:pPr>
            <a:r>
              <a:rPr lang="en-AU" sz="2800" b="1" dirty="0"/>
              <a:t>Blood Vessel</a:t>
            </a:r>
            <a:endParaRPr lang="en-AU" sz="2400" dirty="0">
              <a:latin typeface="Times New Roman" pitchFamily="18" charset="0"/>
            </a:endParaRPr>
          </a:p>
        </p:txBody>
      </p:sp>
      <p:sp>
        <p:nvSpPr>
          <p:cNvPr id="1226765" name="AutoShape 13"/>
          <p:cNvSpPr>
            <a:spLocks noChangeArrowheads="1"/>
          </p:cNvSpPr>
          <p:nvPr/>
        </p:nvSpPr>
        <p:spPr bwMode="auto">
          <a:xfrm rot="5400000">
            <a:off x="3337719" y="2575719"/>
            <a:ext cx="1295400" cy="842962"/>
          </a:xfrm>
          <a:custGeom>
            <a:avLst/>
            <a:gdLst>
              <a:gd name="T0" fmla="*/ 971550 w 21600"/>
              <a:gd name="T1" fmla="*/ 0 h 21600"/>
              <a:gd name="T2" fmla="*/ 0 w 21600"/>
              <a:gd name="T3" fmla="*/ 421481 h 21600"/>
              <a:gd name="T4" fmla="*/ 971550 w 21600"/>
              <a:gd name="T5" fmla="*/ 842962 h 21600"/>
              <a:gd name="T6" fmla="*/ 1295400 w 21600"/>
              <a:gd name="T7" fmla="*/ 42148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38100">
            <a:solidFill>
              <a:schemeClr val="tx1"/>
            </a:solidFill>
            <a:miter lim="800000"/>
            <a:headEnd/>
            <a:tailEnd/>
          </a:ln>
        </p:spPr>
        <p:txBody>
          <a:bodyPr wrap="none" anchor="ctr"/>
          <a:lstStyle/>
          <a:p>
            <a:endParaRPr lang="en-AU" dirty="0"/>
          </a:p>
        </p:txBody>
      </p:sp>
      <p:sp>
        <p:nvSpPr>
          <p:cNvPr id="1226766" name="AutoShape 14"/>
          <p:cNvSpPr>
            <a:spLocks noChangeArrowheads="1"/>
          </p:cNvSpPr>
          <p:nvPr/>
        </p:nvSpPr>
        <p:spPr bwMode="auto">
          <a:xfrm rot="34033">
            <a:off x="2362200" y="3733800"/>
            <a:ext cx="1219200" cy="839788"/>
          </a:xfrm>
          <a:custGeom>
            <a:avLst/>
            <a:gdLst>
              <a:gd name="T0" fmla="*/ 914400 w 21600"/>
              <a:gd name="T1" fmla="*/ 0 h 21600"/>
              <a:gd name="T2" fmla="*/ 0 w 21600"/>
              <a:gd name="T3" fmla="*/ 419894 h 21600"/>
              <a:gd name="T4" fmla="*/ 914400 w 21600"/>
              <a:gd name="T5" fmla="*/ 839788 h 21600"/>
              <a:gd name="T6" fmla="*/ 1219200 w 21600"/>
              <a:gd name="T7" fmla="*/ 4198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38100">
            <a:solidFill>
              <a:schemeClr val="tx1"/>
            </a:solidFill>
            <a:miter lim="800000"/>
            <a:headEnd/>
            <a:tailEnd/>
          </a:ln>
        </p:spPr>
        <p:txBody>
          <a:bodyPr wrap="none" anchor="ctr"/>
          <a:lstStyle/>
          <a:p>
            <a:endParaRPr lang="en-AU" dirty="0"/>
          </a:p>
        </p:txBody>
      </p:sp>
      <p:sp>
        <p:nvSpPr>
          <p:cNvPr id="1226767" name="AutoShape 15"/>
          <p:cNvSpPr>
            <a:spLocks noChangeArrowheads="1"/>
          </p:cNvSpPr>
          <p:nvPr/>
        </p:nvSpPr>
        <p:spPr bwMode="auto">
          <a:xfrm rot="5370174">
            <a:off x="5636419" y="4491831"/>
            <a:ext cx="992188" cy="1597025"/>
          </a:xfrm>
          <a:custGeom>
            <a:avLst/>
            <a:gdLst>
              <a:gd name="T0" fmla="*/ 766603 w 21600"/>
              <a:gd name="T1" fmla="*/ 0 h 21600"/>
              <a:gd name="T2" fmla="*/ 540972 w 21600"/>
              <a:gd name="T3" fmla="*/ 769899 h 21600"/>
              <a:gd name="T4" fmla="*/ 0 w 21600"/>
              <a:gd name="T5" fmla="*/ 1468967 h 21600"/>
              <a:gd name="T6" fmla="*/ 416719 w 21600"/>
              <a:gd name="T7" fmla="*/ 1597025 h 21600"/>
              <a:gd name="T8" fmla="*/ 833438 w 21600"/>
              <a:gd name="T9" fmla="*/ 1256844 h 21600"/>
              <a:gd name="T10" fmla="*/ 992188 w 21600"/>
              <a:gd name="T11" fmla="*/ 769899 h 21600"/>
              <a:gd name="T12" fmla="*/ 17694720 60000 65536"/>
              <a:gd name="T13" fmla="*/ 11796480 60000 65536"/>
              <a:gd name="T14" fmla="*/ 11796480 60000 65536"/>
              <a:gd name="T15" fmla="*/ 5898240 60000 65536"/>
              <a:gd name="T16" fmla="*/ 0 60000 65536"/>
              <a:gd name="T17" fmla="*/ 0 60000 65536"/>
              <a:gd name="T18" fmla="*/ 0 w 21600"/>
              <a:gd name="T19" fmla="*/ 18135 h 21600"/>
              <a:gd name="T20" fmla="*/ 181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689" y="0"/>
                </a:moveTo>
                <a:lnTo>
                  <a:pt x="11777" y="10413"/>
                </a:lnTo>
                <a:lnTo>
                  <a:pt x="15233" y="10413"/>
                </a:lnTo>
                <a:lnTo>
                  <a:pt x="15233" y="18135"/>
                </a:lnTo>
                <a:lnTo>
                  <a:pt x="0" y="18135"/>
                </a:lnTo>
                <a:lnTo>
                  <a:pt x="0" y="21600"/>
                </a:lnTo>
                <a:lnTo>
                  <a:pt x="18144" y="21600"/>
                </a:lnTo>
                <a:lnTo>
                  <a:pt x="18144" y="10413"/>
                </a:lnTo>
                <a:lnTo>
                  <a:pt x="21600" y="10413"/>
                </a:lnTo>
                <a:close/>
              </a:path>
            </a:pathLst>
          </a:custGeom>
          <a:solidFill>
            <a:srgbClr val="FFFF00"/>
          </a:solidFill>
          <a:ln w="38100">
            <a:solidFill>
              <a:schemeClr val="tx1"/>
            </a:solidFill>
            <a:miter lim="800000"/>
            <a:headEnd/>
            <a:tailEnd/>
          </a:ln>
        </p:spPr>
        <p:txBody>
          <a:bodyPr wrap="none" anchor="ctr"/>
          <a:lstStyle/>
          <a:p>
            <a:endParaRPr lang="en-AU" dirty="0"/>
          </a:p>
        </p:txBody>
      </p:sp>
      <p:sp>
        <p:nvSpPr>
          <p:cNvPr id="1226768" name="Text Box 16"/>
          <p:cNvSpPr txBox="1">
            <a:spLocks noChangeArrowheads="1"/>
          </p:cNvSpPr>
          <p:nvPr/>
        </p:nvSpPr>
        <p:spPr bwMode="auto">
          <a:xfrm>
            <a:off x="4648200" y="5715000"/>
            <a:ext cx="2514600" cy="457200"/>
          </a:xfrm>
          <a:prstGeom prst="rect">
            <a:avLst/>
          </a:prstGeom>
          <a:noFill/>
          <a:ln w="9525">
            <a:noFill/>
            <a:miter lim="800000"/>
            <a:headEnd/>
            <a:tailEnd/>
          </a:ln>
        </p:spPr>
        <p:txBody>
          <a:bodyPr>
            <a:spAutoFit/>
          </a:bodyPr>
          <a:lstStyle/>
          <a:p>
            <a:pPr algn="ctr" eaLnBrk="0" hangingPunct="0">
              <a:spcBef>
                <a:spcPct val="50000"/>
              </a:spcBef>
            </a:pPr>
            <a:r>
              <a:rPr lang="en-AU" sz="2400" b="1" dirty="0">
                <a:solidFill>
                  <a:schemeClr val="bg1"/>
                </a:solidFill>
              </a:rPr>
              <a:t>Insulin &amp; Sugar</a:t>
            </a:r>
            <a:endParaRPr lang="en-AU" sz="2400" dirty="0">
              <a:latin typeface="Times New Roman" pitchFamily="18" charset="0"/>
            </a:endParaRPr>
          </a:p>
        </p:txBody>
      </p:sp>
      <p:sp>
        <p:nvSpPr>
          <p:cNvPr id="1226769" name="Rectangle 17"/>
          <p:cNvSpPr>
            <a:spLocks noChangeArrowheads="1"/>
          </p:cNvSpPr>
          <p:nvPr/>
        </p:nvSpPr>
        <p:spPr bwMode="auto">
          <a:xfrm>
            <a:off x="4267200" y="2590800"/>
            <a:ext cx="1247775" cy="457200"/>
          </a:xfrm>
          <a:prstGeom prst="rect">
            <a:avLst/>
          </a:prstGeom>
          <a:noFill/>
          <a:ln w="9525">
            <a:noFill/>
            <a:miter lim="800000"/>
            <a:headEnd/>
            <a:tailEnd/>
          </a:ln>
        </p:spPr>
        <p:txBody>
          <a:bodyPr wrap="none">
            <a:spAutoFit/>
          </a:bodyPr>
          <a:lstStyle/>
          <a:p>
            <a:pPr eaLnBrk="0" hangingPunct="0"/>
            <a:r>
              <a:rPr lang="en-AU" sz="2400" b="1" dirty="0">
                <a:solidFill>
                  <a:schemeClr val="bg1"/>
                </a:solidFill>
              </a:rPr>
              <a:t>Insulin</a:t>
            </a:r>
            <a:r>
              <a:rPr lang="en-AU" sz="2400" dirty="0">
                <a:solidFill>
                  <a:schemeClr val="bg1"/>
                </a:solidFill>
              </a:rPr>
              <a:t> </a:t>
            </a:r>
          </a:p>
        </p:txBody>
      </p:sp>
      <p:sp>
        <p:nvSpPr>
          <p:cNvPr id="1226770" name="Rectangle 18"/>
          <p:cNvSpPr>
            <a:spLocks noChangeArrowheads="1"/>
          </p:cNvSpPr>
          <p:nvPr/>
        </p:nvSpPr>
        <p:spPr bwMode="auto">
          <a:xfrm>
            <a:off x="2514600" y="4724400"/>
            <a:ext cx="1047750" cy="457200"/>
          </a:xfrm>
          <a:prstGeom prst="rect">
            <a:avLst/>
          </a:prstGeom>
          <a:noFill/>
          <a:ln w="9525">
            <a:noFill/>
            <a:miter lim="800000"/>
            <a:headEnd/>
            <a:tailEnd/>
          </a:ln>
        </p:spPr>
        <p:txBody>
          <a:bodyPr wrap="none">
            <a:spAutoFit/>
          </a:bodyPr>
          <a:lstStyle/>
          <a:p>
            <a:pPr eaLnBrk="0" hangingPunct="0"/>
            <a:r>
              <a:rPr lang="en-AU" sz="2400" b="1" dirty="0">
                <a:solidFill>
                  <a:schemeClr val="bg1"/>
                </a:solidFill>
              </a:rPr>
              <a:t>Sugar</a:t>
            </a:r>
            <a:endParaRPr lang="en-AU" sz="2400" dirty="0">
              <a:solidFill>
                <a:schemeClr val="bg1"/>
              </a:solidFill>
            </a:endParaRPr>
          </a:p>
        </p:txBody>
      </p:sp>
      <p:sp>
        <p:nvSpPr>
          <p:cNvPr id="1226771" name="Text Box 19"/>
          <p:cNvSpPr txBox="1">
            <a:spLocks noChangeArrowheads="1"/>
          </p:cNvSpPr>
          <p:nvPr/>
        </p:nvSpPr>
        <p:spPr bwMode="auto">
          <a:xfrm>
            <a:off x="304800" y="5589588"/>
            <a:ext cx="3733800" cy="1076325"/>
          </a:xfrm>
          <a:prstGeom prst="rect">
            <a:avLst/>
          </a:prstGeom>
          <a:solidFill>
            <a:srgbClr val="FFFF00"/>
          </a:solidFill>
          <a:ln w="9525">
            <a:solidFill>
              <a:schemeClr val="tx1"/>
            </a:solidFill>
            <a:miter lim="800000"/>
            <a:headEnd/>
            <a:tailEnd/>
          </a:ln>
        </p:spPr>
        <p:txBody>
          <a:bodyPr>
            <a:spAutoFit/>
          </a:bodyPr>
          <a:lstStyle/>
          <a:p>
            <a:pPr algn="ctr" eaLnBrk="0" hangingPunct="0">
              <a:spcBef>
                <a:spcPct val="50000"/>
              </a:spcBef>
            </a:pPr>
            <a:r>
              <a:rPr lang="en-AU" sz="3200" dirty="0"/>
              <a:t>Insulin Allows Sugar Into The Cell</a:t>
            </a:r>
            <a:endParaRPr lang="en-AU" sz="3200" dirty="0">
              <a:latin typeface="Times New Roman"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676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22677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226765"/>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12267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226767"/>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122676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226771"/>
                                        </p:tgtEl>
                                        <p:attrNameLst>
                                          <p:attrName>style.visibility</p:attrName>
                                        </p:attrNameLst>
                                      </p:cBhvr>
                                      <p:to>
                                        <p:strVal val="visible"/>
                                      </p:to>
                                    </p:set>
                                    <p:animEffect transition="in" filter="checkerboard(across)">
                                      <p:cBhvr>
                                        <p:cTn id="28" dur="500"/>
                                        <p:tgtEl>
                                          <p:spTgt spid="1226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6765" grpId="0" animBg="1"/>
      <p:bldP spid="1226766" grpId="0" animBg="1"/>
      <p:bldP spid="1226767" grpId="0" animBg="1"/>
      <p:bldP spid="1226768" grpId="0" autoUpdateAnimBg="0"/>
      <p:bldP spid="1226769" grpId="0" autoUpdateAnimBg="0"/>
      <p:bldP spid="1226770" grpId="0" autoUpdateAnimBg="0"/>
      <p:bldP spid="122677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1"/>
          <p:cNvSpPr>
            <a:spLocks noGrp="1"/>
          </p:cNvSpPr>
          <p:nvPr>
            <p:ph type="dt" sz="half" idx="10"/>
          </p:nvPr>
        </p:nvSpPr>
        <p:spPr>
          <a:noFill/>
        </p:spPr>
        <p:txBody>
          <a:bodyPr/>
          <a:lstStyle/>
          <a:p>
            <a:fld id="{9DCA6D6E-3C37-4ABD-87CF-F802AA3DCECD}" type="datetime3">
              <a:rPr lang="en-US" smtClean="0"/>
              <a:pPr/>
              <a:t>17 September 2015</a:t>
            </a:fld>
            <a:endParaRPr lang="en-US" dirty="0"/>
          </a:p>
        </p:txBody>
      </p:sp>
      <p:sp>
        <p:nvSpPr>
          <p:cNvPr id="65539" name="Footer Placeholder 2"/>
          <p:cNvSpPr>
            <a:spLocks noGrp="1"/>
          </p:cNvSpPr>
          <p:nvPr>
            <p:ph type="ftr" sz="quarter" idx="11"/>
          </p:nvPr>
        </p:nvSpPr>
        <p:spPr>
          <a:noFill/>
        </p:spPr>
        <p:txBody>
          <a:bodyPr/>
          <a:lstStyle/>
          <a:p>
            <a:r>
              <a:rPr lang="en-US" dirty="0" smtClean="0"/>
              <a:t>Coffs Harbour Divisional Training</a:t>
            </a:r>
            <a:endParaRPr lang="en-US" dirty="0"/>
          </a:p>
        </p:txBody>
      </p:sp>
      <p:sp>
        <p:nvSpPr>
          <p:cNvPr id="27" name="Slide Number Placeholder 26"/>
          <p:cNvSpPr>
            <a:spLocks noGrp="1"/>
          </p:cNvSpPr>
          <p:nvPr>
            <p:ph type="sldNum" sz="quarter" idx="12"/>
          </p:nvPr>
        </p:nvSpPr>
        <p:spPr/>
        <p:txBody>
          <a:bodyPr/>
          <a:lstStyle/>
          <a:p>
            <a:fld id="{7F98F17E-C05D-45D1-ADF4-373B2DD7DDBD}" type="slidenum">
              <a:rPr lang="en-AU" smtClean="0"/>
              <a:pPr/>
              <a:t>5</a:t>
            </a:fld>
            <a:endParaRPr lang="en-AU" dirty="0"/>
          </a:p>
        </p:txBody>
      </p:sp>
      <p:sp>
        <p:nvSpPr>
          <p:cNvPr id="65541" name="Text Box 2"/>
          <p:cNvSpPr txBox="1">
            <a:spLocks noChangeArrowheads="1"/>
          </p:cNvSpPr>
          <p:nvPr/>
        </p:nvSpPr>
        <p:spPr bwMode="auto">
          <a:xfrm>
            <a:off x="1116013" y="620713"/>
            <a:ext cx="7056437" cy="641350"/>
          </a:xfrm>
          <a:prstGeom prst="rect">
            <a:avLst/>
          </a:prstGeom>
          <a:solidFill>
            <a:schemeClr val="tx1"/>
          </a:solidFill>
          <a:ln w="9525">
            <a:noFill/>
            <a:miter lim="800000"/>
            <a:headEnd/>
            <a:tailEnd/>
          </a:ln>
        </p:spPr>
        <p:txBody>
          <a:bodyPr>
            <a:spAutoFit/>
          </a:bodyPr>
          <a:lstStyle/>
          <a:p>
            <a:pPr algn="ctr" eaLnBrk="0" hangingPunct="0">
              <a:spcBef>
                <a:spcPct val="50000"/>
              </a:spcBef>
            </a:pPr>
            <a:r>
              <a:rPr lang="en-AU" sz="3600" b="1" dirty="0">
                <a:solidFill>
                  <a:srgbClr val="66FF33"/>
                </a:solidFill>
                <a:latin typeface="Comic Sans MS" pitchFamily="66" charset="0"/>
              </a:rPr>
              <a:t>What Happens Without Insulin</a:t>
            </a:r>
            <a:endParaRPr lang="en-AU" sz="3600" b="1" dirty="0">
              <a:solidFill>
                <a:srgbClr val="FFFF00"/>
              </a:solidFill>
              <a:latin typeface="Comic Sans MS" pitchFamily="66" charset="0"/>
            </a:endParaRPr>
          </a:p>
        </p:txBody>
      </p:sp>
      <p:sp>
        <p:nvSpPr>
          <p:cNvPr id="65542" name="AutoShape 3"/>
          <p:cNvSpPr>
            <a:spLocks noChangeArrowheads="1"/>
          </p:cNvSpPr>
          <p:nvPr/>
        </p:nvSpPr>
        <p:spPr bwMode="auto">
          <a:xfrm>
            <a:off x="457200" y="2590800"/>
            <a:ext cx="1828800" cy="2667000"/>
          </a:xfrm>
          <a:prstGeom prst="can">
            <a:avLst>
              <a:gd name="adj" fmla="val 36458"/>
            </a:avLst>
          </a:prstGeom>
          <a:solidFill>
            <a:srgbClr val="996633"/>
          </a:solidFill>
          <a:ln w="38100">
            <a:solidFill>
              <a:schemeClr val="tx1"/>
            </a:solidFill>
            <a:round/>
            <a:headEnd/>
            <a:tailEnd/>
          </a:ln>
        </p:spPr>
        <p:txBody>
          <a:bodyPr wrap="none" anchor="ctr"/>
          <a:lstStyle/>
          <a:p>
            <a:endParaRPr lang="en-AU" dirty="0"/>
          </a:p>
        </p:txBody>
      </p:sp>
      <p:sp>
        <p:nvSpPr>
          <p:cNvPr id="65543" name="Text Box 4"/>
          <p:cNvSpPr txBox="1">
            <a:spLocks noChangeArrowheads="1"/>
          </p:cNvSpPr>
          <p:nvPr/>
        </p:nvSpPr>
        <p:spPr bwMode="auto">
          <a:xfrm>
            <a:off x="304800" y="3657600"/>
            <a:ext cx="2133600" cy="1160463"/>
          </a:xfrm>
          <a:prstGeom prst="rect">
            <a:avLst/>
          </a:prstGeom>
          <a:noFill/>
          <a:ln w="9525">
            <a:noFill/>
            <a:miter lim="800000"/>
            <a:headEnd/>
            <a:tailEnd/>
          </a:ln>
        </p:spPr>
        <p:txBody>
          <a:bodyPr>
            <a:spAutoFit/>
          </a:bodyPr>
          <a:lstStyle/>
          <a:p>
            <a:pPr algn="ctr" eaLnBrk="0" hangingPunct="0">
              <a:spcBef>
                <a:spcPct val="50000"/>
              </a:spcBef>
            </a:pPr>
            <a:r>
              <a:rPr lang="en-AU" sz="2800" b="1" dirty="0">
                <a:solidFill>
                  <a:schemeClr val="bg1"/>
                </a:solidFill>
              </a:rPr>
              <a:t>Digestive</a:t>
            </a:r>
          </a:p>
          <a:p>
            <a:pPr algn="ctr" eaLnBrk="0" hangingPunct="0">
              <a:spcBef>
                <a:spcPct val="50000"/>
              </a:spcBef>
            </a:pPr>
            <a:r>
              <a:rPr lang="en-AU" sz="2800" b="1" dirty="0">
                <a:solidFill>
                  <a:schemeClr val="bg1"/>
                </a:solidFill>
              </a:rPr>
              <a:t>System</a:t>
            </a:r>
            <a:endParaRPr lang="en-AU" sz="2800" b="1" dirty="0"/>
          </a:p>
        </p:txBody>
      </p:sp>
      <p:sp>
        <p:nvSpPr>
          <p:cNvPr id="65544" name="AutoShape 5"/>
          <p:cNvSpPr>
            <a:spLocks noChangeArrowheads="1"/>
          </p:cNvSpPr>
          <p:nvPr/>
        </p:nvSpPr>
        <p:spPr bwMode="auto">
          <a:xfrm>
            <a:off x="3059113" y="1628775"/>
            <a:ext cx="2667000" cy="990600"/>
          </a:xfrm>
          <a:prstGeom prst="roundRect">
            <a:avLst>
              <a:gd name="adj" fmla="val 16667"/>
            </a:avLst>
          </a:prstGeom>
          <a:solidFill>
            <a:srgbClr val="339933"/>
          </a:solidFill>
          <a:ln w="38100">
            <a:solidFill>
              <a:schemeClr val="tx1"/>
            </a:solidFill>
            <a:round/>
            <a:headEnd/>
            <a:tailEnd/>
          </a:ln>
        </p:spPr>
        <p:txBody>
          <a:bodyPr wrap="none" anchor="ctr"/>
          <a:lstStyle/>
          <a:p>
            <a:endParaRPr lang="en-AU" dirty="0"/>
          </a:p>
        </p:txBody>
      </p:sp>
      <p:sp>
        <p:nvSpPr>
          <p:cNvPr id="65545" name="Text Box 6"/>
          <p:cNvSpPr txBox="1">
            <a:spLocks noChangeArrowheads="1"/>
          </p:cNvSpPr>
          <p:nvPr/>
        </p:nvSpPr>
        <p:spPr bwMode="auto">
          <a:xfrm>
            <a:off x="3048000" y="1628775"/>
            <a:ext cx="2667000" cy="519113"/>
          </a:xfrm>
          <a:prstGeom prst="rect">
            <a:avLst/>
          </a:prstGeom>
          <a:noFill/>
          <a:ln w="9525">
            <a:noFill/>
            <a:miter lim="800000"/>
            <a:headEnd/>
            <a:tailEnd/>
          </a:ln>
        </p:spPr>
        <p:txBody>
          <a:bodyPr>
            <a:spAutoFit/>
          </a:bodyPr>
          <a:lstStyle/>
          <a:p>
            <a:pPr algn="ctr" eaLnBrk="0" hangingPunct="0">
              <a:spcBef>
                <a:spcPct val="50000"/>
              </a:spcBef>
            </a:pPr>
            <a:r>
              <a:rPr lang="en-AU" sz="2800" b="1" dirty="0"/>
              <a:t>Pancreas</a:t>
            </a:r>
            <a:endParaRPr lang="en-AU" sz="2800" dirty="0">
              <a:latin typeface="Times New Roman" pitchFamily="18" charset="0"/>
            </a:endParaRPr>
          </a:p>
        </p:txBody>
      </p:sp>
      <p:sp>
        <p:nvSpPr>
          <p:cNvPr id="65546" name="AutoShape 7"/>
          <p:cNvSpPr>
            <a:spLocks noChangeArrowheads="1"/>
          </p:cNvSpPr>
          <p:nvPr/>
        </p:nvSpPr>
        <p:spPr bwMode="auto">
          <a:xfrm>
            <a:off x="7239000" y="4953000"/>
            <a:ext cx="1600200" cy="1295400"/>
          </a:xfrm>
          <a:prstGeom prst="smileyFace">
            <a:avLst>
              <a:gd name="adj" fmla="val 4653"/>
            </a:avLst>
          </a:prstGeom>
          <a:solidFill>
            <a:srgbClr val="FF6600"/>
          </a:solidFill>
          <a:ln w="38100">
            <a:solidFill>
              <a:schemeClr val="tx1"/>
            </a:solidFill>
            <a:round/>
            <a:headEnd/>
            <a:tailEnd/>
          </a:ln>
        </p:spPr>
        <p:txBody>
          <a:bodyPr wrap="none" anchor="ctr"/>
          <a:lstStyle/>
          <a:p>
            <a:endParaRPr lang="en-AU" dirty="0"/>
          </a:p>
        </p:txBody>
      </p:sp>
      <p:sp>
        <p:nvSpPr>
          <p:cNvPr id="65547" name="Text Box 8"/>
          <p:cNvSpPr txBox="1">
            <a:spLocks noChangeArrowheads="1"/>
          </p:cNvSpPr>
          <p:nvPr/>
        </p:nvSpPr>
        <p:spPr bwMode="auto">
          <a:xfrm>
            <a:off x="7086600" y="6338888"/>
            <a:ext cx="1828800" cy="519112"/>
          </a:xfrm>
          <a:prstGeom prst="rect">
            <a:avLst/>
          </a:prstGeom>
          <a:noFill/>
          <a:ln w="9525">
            <a:noFill/>
            <a:miter lim="800000"/>
            <a:headEnd/>
            <a:tailEnd/>
          </a:ln>
        </p:spPr>
        <p:txBody>
          <a:bodyPr>
            <a:spAutoFit/>
          </a:bodyPr>
          <a:lstStyle/>
          <a:p>
            <a:pPr algn="ctr" eaLnBrk="0" hangingPunct="0">
              <a:spcBef>
                <a:spcPct val="50000"/>
              </a:spcBef>
            </a:pPr>
            <a:r>
              <a:rPr lang="en-AU" sz="2800" b="1" dirty="0">
                <a:solidFill>
                  <a:schemeClr val="bg1"/>
                </a:solidFill>
              </a:rPr>
              <a:t>Body Cell</a:t>
            </a:r>
            <a:endParaRPr lang="en-AU" sz="2400" dirty="0">
              <a:latin typeface="Times New Roman" pitchFamily="18" charset="0"/>
            </a:endParaRPr>
          </a:p>
        </p:txBody>
      </p:sp>
      <p:sp>
        <p:nvSpPr>
          <p:cNvPr id="65548" name="Rectangle 9"/>
          <p:cNvSpPr>
            <a:spLocks noChangeArrowheads="1"/>
          </p:cNvSpPr>
          <p:nvPr/>
        </p:nvSpPr>
        <p:spPr bwMode="auto">
          <a:xfrm>
            <a:off x="3886200" y="3810000"/>
            <a:ext cx="5029200" cy="762000"/>
          </a:xfrm>
          <a:prstGeom prst="rect">
            <a:avLst/>
          </a:prstGeom>
          <a:solidFill>
            <a:schemeClr val="accent1"/>
          </a:solidFill>
          <a:ln w="9525">
            <a:solidFill>
              <a:schemeClr val="tx1"/>
            </a:solidFill>
            <a:miter lim="800000"/>
            <a:headEnd/>
            <a:tailEnd/>
          </a:ln>
        </p:spPr>
        <p:txBody>
          <a:bodyPr wrap="none" anchor="ctr"/>
          <a:lstStyle/>
          <a:p>
            <a:endParaRPr lang="en-AU" dirty="0"/>
          </a:p>
        </p:txBody>
      </p:sp>
      <p:sp>
        <p:nvSpPr>
          <p:cNvPr id="65549" name="Oval 10"/>
          <p:cNvSpPr>
            <a:spLocks noChangeArrowheads="1"/>
          </p:cNvSpPr>
          <p:nvPr/>
        </p:nvSpPr>
        <p:spPr bwMode="auto">
          <a:xfrm>
            <a:off x="3733800" y="3810000"/>
            <a:ext cx="381000" cy="762000"/>
          </a:xfrm>
          <a:prstGeom prst="ellipse">
            <a:avLst/>
          </a:prstGeom>
          <a:solidFill>
            <a:srgbClr val="FF3300"/>
          </a:solidFill>
          <a:ln w="9525">
            <a:solidFill>
              <a:schemeClr val="tx1"/>
            </a:solidFill>
            <a:round/>
            <a:headEnd/>
            <a:tailEnd/>
          </a:ln>
        </p:spPr>
        <p:txBody>
          <a:bodyPr wrap="none" anchor="ctr"/>
          <a:lstStyle/>
          <a:p>
            <a:endParaRPr lang="en-AU" dirty="0"/>
          </a:p>
        </p:txBody>
      </p:sp>
      <p:sp>
        <p:nvSpPr>
          <p:cNvPr id="65550" name="Oval 11"/>
          <p:cNvSpPr>
            <a:spLocks noChangeArrowheads="1"/>
          </p:cNvSpPr>
          <p:nvPr/>
        </p:nvSpPr>
        <p:spPr bwMode="auto">
          <a:xfrm>
            <a:off x="8763000" y="3810000"/>
            <a:ext cx="381000" cy="762000"/>
          </a:xfrm>
          <a:prstGeom prst="ellipse">
            <a:avLst/>
          </a:prstGeom>
          <a:solidFill>
            <a:srgbClr val="FF3300"/>
          </a:solidFill>
          <a:ln w="9525">
            <a:solidFill>
              <a:schemeClr val="tx1"/>
            </a:solidFill>
            <a:round/>
            <a:headEnd/>
            <a:tailEnd/>
          </a:ln>
        </p:spPr>
        <p:txBody>
          <a:bodyPr wrap="none" anchor="ctr"/>
          <a:lstStyle/>
          <a:p>
            <a:endParaRPr lang="en-AU" dirty="0"/>
          </a:p>
        </p:txBody>
      </p:sp>
      <p:sp>
        <p:nvSpPr>
          <p:cNvPr id="65551" name="Text Box 12"/>
          <p:cNvSpPr txBox="1">
            <a:spLocks noChangeArrowheads="1"/>
          </p:cNvSpPr>
          <p:nvPr/>
        </p:nvSpPr>
        <p:spPr bwMode="auto">
          <a:xfrm>
            <a:off x="3962400" y="3962400"/>
            <a:ext cx="4572000" cy="519113"/>
          </a:xfrm>
          <a:prstGeom prst="rect">
            <a:avLst/>
          </a:prstGeom>
          <a:noFill/>
          <a:ln w="9525">
            <a:noFill/>
            <a:miter lim="800000"/>
            <a:headEnd/>
            <a:tailEnd/>
          </a:ln>
        </p:spPr>
        <p:txBody>
          <a:bodyPr>
            <a:spAutoFit/>
          </a:bodyPr>
          <a:lstStyle/>
          <a:p>
            <a:pPr algn="ctr" eaLnBrk="0" hangingPunct="0">
              <a:spcBef>
                <a:spcPct val="50000"/>
              </a:spcBef>
            </a:pPr>
            <a:r>
              <a:rPr lang="en-AU" sz="2800" b="1" dirty="0"/>
              <a:t>Blood Vessel</a:t>
            </a:r>
            <a:endParaRPr lang="en-AU" sz="2400" dirty="0">
              <a:latin typeface="Times New Roman" pitchFamily="18" charset="0"/>
            </a:endParaRPr>
          </a:p>
        </p:txBody>
      </p:sp>
      <p:sp>
        <p:nvSpPr>
          <p:cNvPr id="65552" name="AutoShape 13"/>
          <p:cNvSpPr>
            <a:spLocks noChangeArrowheads="1"/>
          </p:cNvSpPr>
          <p:nvPr/>
        </p:nvSpPr>
        <p:spPr bwMode="auto">
          <a:xfrm rot="5400000">
            <a:off x="3352800" y="2514600"/>
            <a:ext cx="1219200" cy="914400"/>
          </a:xfrm>
          <a:custGeom>
            <a:avLst/>
            <a:gdLst>
              <a:gd name="T0" fmla="*/ 914400 w 21600"/>
              <a:gd name="T1" fmla="*/ 0 h 21600"/>
              <a:gd name="T2" fmla="*/ 0 w 21600"/>
              <a:gd name="T3" fmla="*/ 457200 h 21600"/>
              <a:gd name="T4" fmla="*/ 914400 w 21600"/>
              <a:gd name="T5" fmla="*/ 914400 h 21600"/>
              <a:gd name="T6" fmla="*/ 1219200 w 21600"/>
              <a:gd name="T7" fmla="*/ 4572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38100">
            <a:solidFill>
              <a:schemeClr val="tx1"/>
            </a:solidFill>
            <a:miter lim="800000"/>
            <a:headEnd/>
            <a:tailEnd/>
          </a:ln>
        </p:spPr>
        <p:txBody>
          <a:bodyPr wrap="none" anchor="ctr"/>
          <a:lstStyle/>
          <a:p>
            <a:endParaRPr lang="en-AU" dirty="0"/>
          </a:p>
        </p:txBody>
      </p:sp>
      <p:sp>
        <p:nvSpPr>
          <p:cNvPr id="65553" name="AutoShape 14"/>
          <p:cNvSpPr>
            <a:spLocks noChangeArrowheads="1"/>
          </p:cNvSpPr>
          <p:nvPr/>
        </p:nvSpPr>
        <p:spPr bwMode="auto">
          <a:xfrm rot="34033">
            <a:off x="2362200" y="3733800"/>
            <a:ext cx="1219200" cy="839788"/>
          </a:xfrm>
          <a:custGeom>
            <a:avLst/>
            <a:gdLst>
              <a:gd name="T0" fmla="*/ 914400 w 21600"/>
              <a:gd name="T1" fmla="*/ 0 h 21600"/>
              <a:gd name="T2" fmla="*/ 0 w 21600"/>
              <a:gd name="T3" fmla="*/ 419894 h 21600"/>
              <a:gd name="T4" fmla="*/ 914400 w 21600"/>
              <a:gd name="T5" fmla="*/ 839788 h 21600"/>
              <a:gd name="T6" fmla="*/ 1219200 w 21600"/>
              <a:gd name="T7" fmla="*/ 4198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38100">
            <a:solidFill>
              <a:schemeClr val="tx1"/>
            </a:solidFill>
            <a:miter lim="800000"/>
            <a:headEnd/>
            <a:tailEnd/>
          </a:ln>
        </p:spPr>
        <p:txBody>
          <a:bodyPr wrap="none" anchor="ctr"/>
          <a:lstStyle/>
          <a:p>
            <a:endParaRPr lang="en-AU" dirty="0"/>
          </a:p>
        </p:txBody>
      </p:sp>
      <p:sp>
        <p:nvSpPr>
          <p:cNvPr id="65554" name="AutoShape 15"/>
          <p:cNvSpPr>
            <a:spLocks noChangeArrowheads="1"/>
          </p:cNvSpPr>
          <p:nvPr/>
        </p:nvSpPr>
        <p:spPr bwMode="auto">
          <a:xfrm rot="5370174">
            <a:off x="5636419" y="4491831"/>
            <a:ext cx="992188" cy="1597025"/>
          </a:xfrm>
          <a:custGeom>
            <a:avLst/>
            <a:gdLst>
              <a:gd name="T0" fmla="*/ 766603 w 21600"/>
              <a:gd name="T1" fmla="*/ 0 h 21600"/>
              <a:gd name="T2" fmla="*/ 540972 w 21600"/>
              <a:gd name="T3" fmla="*/ 769899 h 21600"/>
              <a:gd name="T4" fmla="*/ 0 w 21600"/>
              <a:gd name="T5" fmla="*/ 1468967 h 21600"/>
              <a:gd name="T6" fmla="*/ 416719 w 21600"/>
              <a:gd name="T7" fmla="*/ 1597025 h 21600"/>
              <a:gd name="T8" fmla="*/ 833438 w 21600"/>
              <a:gd name="T9" fmla="*/ 1256844 h 21600"/>
              <a:gd name="T10" fmla="*/ 992188 w 21600"/>
              <a:gd name="T11" fmla="*/ 769899 h 21600"/>
              <a:gd name="T12" fmla="*/ 17694720 60000 65536"/>
              <a:gd name="T13" fmla="*/ 11796480 60000 65536"/>
              <a:gd name="T14" fmla="*/ 11796480 60000 65536"/>
              <a:gd name="T15" fmla="*/ 5898240 60000 65536"/>
              <a:gd name="T16" fmla="*/ 0 60000 65536"/>
              <a:gd name="T17" fmla="*/ 0 60000 65536"/>
              <a:gd name="T18" fmla="*/ 0 w 21600"/>
              <a:gd name="T19" fmla="*/ 18135 h 21600"/>
              <a:gd name="T20" fmla="*/ 181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689" y="0"/>
                </a:moveTo>
                <a:lnTo>
                  <a:pt x="11777" y="10413"/>
                </a:lnTo>
                <a:lnTo>
                  <a:pt x="15233" y="10413"/>
                </a:lnTo>
                <a:lnTo>
                  <a:pt x="15233" y="18135"/>
                </a:lnTo>
                <a:lnTo>
                  <a:pt x="0" y="18135"/>
                </a:lnTo>
                <a:lnTo>
                  <a:pt x="0" y="21600"/>
                </a:lnTo>
                <a:lnTo>
                  <a:pt x="18144" y="21600"/>
                </a:lnTo>
                <a:lnTo>
                  <a:pt x="18144" y="10413"/>
                </a:lnTo>
                <a:lnTo>
                  <a:pt x="21600" y="10413"/>
                </a:lnTo>
                <a:close/>
              </a:path>
            </a:pathLst>
          </a:custGeom>
          <a:solidFill>
            <a:srgbClr val="FFFF00"/>
          </a:solidFill>
          <a:ln w="38100">
            <a:solidFill>
              <a:schemeClr val="tx1"/>
            </a:solidFill>
            <a:miter lim="800000"/>
            <a:headEnd/>
            <a:tailEnd/>
          </a:ln>
        </p:spPr>
        <p:txBody>
          <a:bodyPr wrap="none" anchor="ctr"/>
          <a:lstStyle/>
          <a:p>
            <a:endParaRPr lang="en-AU" dirty="0"/>
          </a:p>
        </p:txBody>
      </p:sp>
      <p:sp>
        <p:nvSpPr>
          <p:cNvPr id="65555" name="Text Box 16"/>
          <p:cNvSpPr txBox="1">
            <a:spLocks noChangeArrowheads="1"/>
          </p:cNvSpPr>
          <p:nvPr/>
        </p:nvSpPr>
        <p:spPr bwMode="auto">
          <a:xfrm>
            <a:off x="4648200" y="5715000"/>
            <a:ext cx="2514600" cy="457200"/>
          </a:xfrm>
          <a:prstGeom prst="rect">
            <a:avLst/>
          </a:prstGeom>
          <a:noFill/>
          <a:ln w="9525">
            <a:noFill/>
            <a:miter lim="800000"/>
            <a:headEnd/>
            <a:tailEnd/>
          </a:ln>
        </p:spPr>
        <p:txBody>
          <a:bodyPr>
            <a:spAutoFit/>
          </a:bodyPr>
          <a:lstStyle/>
          <a:p>
            <a:pPr algn="ctr" eaLnBrk="0" hangingPunct="0">
              <a:spcBef>
                <a:spcPct val="50000"/>
              </a:spcBef>
            </a:pPr>
            <a:r>
              <a:rPr lang="en-AU" sz="2400" b="1" dirty="0">
                <a:solidFill>
                  <a:schemeClr val="bg1"/>
                </a:solidFill>
              </a:rPr>
              <a:t>Insulin &amp; Sugar</a:t>
            </a:r>
            <a:endParaRPr lang="en-AU" sz="2400" dirty="0">
              <a:latin typeface="Times New Roman" pitchFamily="18" charset="0"/>
            </a:endParaRPr>
          </a:p>
        </p:txBody>
      </p:sp>
      <p:sp>
        <p:nvSpPr>
          <p:cNvPr id="65556" name="Rectangle 17"/>
          <p:cNvSpPr>
            <a:spLocks noChangeArrowheads="1"/>
          </p:cNvSpPr>
          <p:nvPr/>
        </p:nvSpPr>
        <p:spPr bwMode="auto">
          <a:xfrm>
            <a:off x="4267200" y="2590800"/>
            <a:ext cx="1247775" cy="457200"/>
          </a:xfrm>
          <a:prstGeom prst="rect">
            <a:avLst/>
          </a:prstGeom>
          <a:noFill/>
          <a:ln w="9525">
            <a:noFill/>
            <a:miter lim="800000"/>
            <a:headEnd/>
            <a:tailEnd/>
          </a:ln>
        </p:spPr>
        <p:txBody>
          <a:bodyPr wrap="none">
            <a:spAutoFit/>
          </a:bodyPr>
          <a:lstStyle/>
          <a:p>
            <a:pPr eaLnBrk="0" hangingPunct="0"/>
            <a:r>
              <a:rPr lang="en-AU" sz="2400" b="1" dirty="0">
                <a:solidFill>
                  <a:schemeClr val="bg1"/>
                </a:solidFill>
              </a:rPr>
              <a:t>Insulin</a:t>
            </a:r>
            <a:r>
              <a:rPr lang="en-AU" sz="2400" dirty="0">
                <a:solidFill>
                  <a:schemeClr val="bg1"/>
                </a:solidFill>
              </a:rPr>
              <a:t> </a:t>
            </a:r>
          </a:p>
        </p:txBody>
      </p:sp>
      <p:sp>
        <p:nvSpPr>
          <p:cNvPr id="65557" name="Rectangle 18"/>
          <p:cNvSpPr>
            <a:spLocks noChangeArrowheads="1"/>
          </p:cNvSpPr>
          <p:nvPr/>
        </p:nvSpPr>
        <p:spPr bwMode="auto">
          <a:xfrm>
            <a:off x="2514600" y="4724400"/>
            <a:ext cx="1047750" cy="457200"/>
          </a:xfrm>
          <a:prstGeom prst="rect">
            <a:avLst/>
          </a:prstGeom>
          <a:noFill/>
          <a:ln w="9525">
            <a:noFill/>
            <a:miter lim="800000"/>
            <a:headEnd/>
            <a:tailEnd/>
          </a:ln>
        </p:spPr>
        <p:txBody>
          <a:bodyPr wrap="none">
            <a:spAutoFit/>
          </a:bodyPr>
          <a:lstStyle/>
          <a:p>
            <a:pPr eaLnBrk="0" hangingPunct="0"/>
            <a:r>
              <a:rPr lang="en-AU" sz="2400" b="1" dirty="0">
                <a:solidFill>
                  <a:schemeClr val="bg1"/>
                </a:solidFill>
              </a:rPr>
              <a:t>Sugar</a:t>
            </a:r>
            <a:endParaRPr lang="en-AU" sz="2400" dirty="0">
              <a:solidFill>
                <a:schemeClr val="bg1"/>
              </a:solidFill>
            </a:endParaRPr>
          </a:p>
        </p:txBody>
      </p:sp>
      <p:sp>
        <p:nvSpPr>
          <p:cNvPr id="1228819" name="Text Box 19"/>
          <p:cNvSpPr txBox="1">
            <a:spLocks noChangeArrowheads="1"/>
          </p:cNvSpPr>
          <p:nvPr/>
        </p:nvSpPr>
        <p:spPr bwMode="auto">
          <a:xfrm>
            <a:off x="250825" y="5516563"/>
            <a:ext cx="3733800" cy="1076325"/>
          </a:xfrm>
          <a:prstGeom prst="rect">
            <a:avLst/>
          </a:prstGeom>
          <a:solidFill>
            <a:srgbClr val="FFFF00"/>
          </a:solidFill>
          <a:ln w="9525">
            <a:solidFill>
              <a:schemeClr val="tx1"/>
            </a:solidFill>
            <a:miter lim="800000"/>
            <a:headEnd/>
            <a:tailEnd/>
          </a:ln>
        </p:spPr>
        <p:txBody>
          <a:bodyPr>
            <a:spAutoFit/>
          </a:bodyPr>
          <a:lstStyle/>
          <a:p>
            <a:pPr algn="ctr" eaLnBrk="0" hangingPunct="0">
              <a:spcBef>
                <a:spcPct val="50000"/>
              </a:spcBef>
            </a:pPr>
            <a:r>
              <a:rPr lang="en-AU" sz="3200" dirty="0"/>
              <a:t>No Insulin = No Sugar Into The Cell</a:t>
            </a:r>
            <a:endParaRPr lang="en-AU" sz="3200" dirty="0">
              <a:latin typeface="Times New Roman" pitchFamily="18" charset="0"/>
            </a:endParaRPr>
          </a:p>
        </p:txBody>
      </p:sp>
      <p:sp>
        <p:nvSpPr>
          <p:cNvPr id="1228820" name="Rectangle 20"/>
          <p:cNvSpPr>
            <a:spLocks noChangeArrowheads="1"/>
          </p:cNvSpPr>
          <p:nvPr/>
        </p:nvSpPr>
        <p:spPr bwMode="auto">
          <a:xfrm>
            <a:off x="3276600" y="1600200"/>
            <a:ext cx="1308100" cy="2378075"/>
          </a:xfrm>
          <a:prstGeom prst="rect">
            <a:avLst/>
          </a:prstGeom>
          <a:noFill/>
          <a:ln w="9525">
            <a:noFill/>
            <a:miter lim="800000"/>
            <a:headEnd/>
            <a:tailEnd/>
          </a:ln>
        </p:spPr>
        <p:txBody>
          <a:bodyPr wrap="none">
            <a:spAutoFit/>
          </a:bodyPr>
          <a:lstStyle/>
          <a:p>
            <a:pPr eaLnBrk="0" hangingPunct="0"/>
            <a:r>
              <a:rPr lang="en-AU" sz="15000" b="1" dirty="0">
                <a:solidFill>
                  <a:srgbClr val="FF3300"/>
                </a:solidFill>
                <a:latin typeface="Comic Sans MS" pitchFamily="66" charset="0"/>
              </a:rPr>
              <a:t>x</a:t>
            </a:r>
          </a:p>
        </p:txBody>
      </p:sp>
      <p:sp>
        <p:nvSpPr>
          <p:cNvPr id="1228821" name="Rectangle 21"/>
          <p:cNvSpPr>
            <a:spLocks noChangeArrowheads="1"/>
          </p:cNvSpPr>
          <p:nvPr/>
        </p:nvSpPr>
        <p:spPr bwMode="auto">
          <a:xfrm>
            <a:off x="4953000" y="4191000"/>
            <a:ext cx="1308100" cy="2378075"/>
          </a:xfrm>
          <a:prstGeom prst="rect">
            <a:avLst/>
          </a:prstGeom>
          <a:noFill/>
          <a:ln w="9525">
            <a:noFill/>
            <a:miter lim="800000"/>
            <a:headEnd/>
            <a:tailEnd/>
          </a:ln>
        </p:spPr>
        <p:txBody>
          <a:bodyPr wrap="none">
            <a:spAutoFit/>
          </a:bodyPr>
          <a:lstStyle/>
          <a:p>
            <a:pPr eaLnBrk="0" hangingPunct="0"/>
            <a:r>
              <a:rPr lang="en-AU" sz="15000" b="1" dirty="0">
                <a:solidFill>
                  <a:srgbClr val="FF3300"/>
                </a:solidFill>
                <a:latin typeface="Comic Sans MS" pitchFamily="66" charset="0"/>
              </a:rPr>
              <a:t>x</a:t>
            </a:r>
          </a:p>
        </p:txBody>
      </p:sp>
      <p:sp>
        <p:nvSpPr>
          <p:cNvPr id="1228822" name="Rectangle 22"/>
          <p:cNvSpPr>
            <a:spLocks noChangeArrowheads="1"/>
          </p:cNvSpPr>
          <p:nvPr/>
        </p:nvSpPr>
        <p:spPr bwMode="auto">
          <a:xfrm>
            <a:off x="7543800" y="5715000"/>
            <a:ext cx="990600" cy="381000"/>
          </a:xfrm>
          <a:prstGeom prst="rect">
            <a:avLst/>
          </a:prstGeom>
          <a:solidFill>
            <a:srgbClr val="FF6600"/>
          </a:solidFill>
          <a:ln w="9525">
            <a:solidFill>
              <a:srgbClr val="FF6600"/>
            </a:solidFill>
            <a:miter lim="800000"/>
            <a:headEnd/>
            <a:tailEnd/>
          </a:ln>
        </p:spPr>
        <p:txBody>
          <a:bodyPr wrap="none" anchor="ctr"/>
          <a:lstStyle/>
          <a:p>
            <a:endParaRPr lang="en-AU" dirty="0"/>
          </a:p>
        </p:txBody>
      </p:sp>
      <p:sp>
        <p:nvSpPr>
          <p:cNvPr id="1228823" name="Freeform 23"/>
          <p:cNvSpPr>
            <a:spLocks/>
          </p:cNvSpPr>
          <p:nvPr/>
        </p:nvSpPr>
        <p:spPr bwMode="auto">
          <a:xfrm>
            <a:off x="7696200" y="5715000"/>
            <a:ext cx="762000" cy="228600"/>
          </a:xfrm>
          <a:custGeom>
            <a:avLst/>
            <a:gdLst>
              <a:gd name="T0" fmla="*/ 0 w 432"/>
              <a:gd name="T1" fmla="*/ 112 h 112"/>
              <a:gd name="T2" fmla="*/ 144 w 432"/>
              <a:gd name="T3" fmla="*/ 16 h 112"/>
              <a:gd name="T4" fmla="*/ 288 w 432"/>
              <a:gd name="T5" fmla="*/ 16 h 112"/>
              <a:gd name="T6" fmla="*/ 432 w 432"/>
              <a:gd name="T7" fmla="*/ 112 h 112"/>
              <a:gd name="T8" fmla="*/ 0 60000 65536"/>
              <a:gd name="T9" fmla="*/ 0 60000 65536"/>
              <a:gd name="T10" fmla="*/ 0 60000 65536"/>
              <a:gd name="T11" fmla="*/ 0 60000 65536"/>
              <a:gd name="T12" fmla="*/ 0 w 432"/>
              <a:gd name="T13" fmla="*/ 0 h 112"/>
              <a:gd name="T14" fmla="*/ 432 w 432"/>
              <a:gd name="T15" fmla="*/ 112 h 112"/>
            </a:gdLst>
            <a:ahLst/>
            <a:cxnLst>
              <a:cxn ang="T8">
                <a:pos x="T0" y="T1"/>
              </a:cxn>
              <a:cxn ang="T9">
                <a:pos x="T2" y="T3"/>
              </a:cxn>
              <a:cxn ang="T10">
                <a:pos x="T4" y="T5"/>
              </a:cxn>
              <a:cxn ang="T11">
                <a:pos x="T6" y="T7"/>
              </a:cxn>
            </a:cxnLst>
            <a:rect l="T12" t="T13" r="T14" b="T15"/>
            <a:pathLst>
              <a:path w="432" h="112">
                <a:moveTo>
                  <a:pt x="0" y="112"/>
                </a:moveTo>
                <a:cubicBezTo>
                  <a:pt x="48" y="72"/>
                  <a:pt x="96" y="32"/>
                  <a:pt x="144" y="16"/>
                </a:cubicBezTo>
                <a:cubicBezTo>
                  <a:pt x="192" y="0"/>
                  <a:pt x="240" y="0"/>
                  <a:pt x="288" y="16"/>
                </a:cubicBezTo>
                <a:cubicBezTo>
                  <a:pt x="336" y="32"/>
                  <a:pt x="408" y="96"/>
                  <a:pt x="432" y="112"/>
                </a:cubicBezTo>
              </a:path>
            </a:pathLst>
          </a:custGeom>
          <a:noFill/>
          <a:ln w="57150">
            <a:solidFill>
              <a:schemeClr val="tx1"/>
            </a:solidFill>
            <a:round/>
            <a:headEnd/>
            <a:tailEnd/>
          </a:ln>
        </p:spPr>
        <p:txBody>
          <a:bodyPr wrap="none" anchor="ctr"/>
          <a:lstStyle/>
          <a:p>
            <a:endParaRPr lang="en-AU"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28820"/>
                                        </p:tgtEl>
                                        <p:attrNameLst>
                                          <p:attrName>style.visibility</p:attrName>
                                        </p:attrNameLst>
                                      </p:cBhvr>
                                      <p:to>
                                        <p:strVal val="visible"/>
                                      </p:to>
                                    </p:set>
                                    <p:anim calcmode="lin" valueType="num">
                                      <p:cBhvr additive="base">
                                        <p:cTn id="7" dur="500" fill="hold"/>
                                        <p:tgtEl>
                                          <p:spTgt spid="1228820"/>
                                        </p:tgtEl>
                                        <p:attrNameLst>
                                          <p:attrName>ppt_x</p:attrName>
                                        </p:attrNameLst>
                                      </p:cBhvr>
                                      <p:tavLst>
                                        <p:tav tm="0">
                                          <p:val>
                                            <p:strVal val="1+#ppt_w/2"/>
                                          </p:val>
                                        </p:tav>
                                        <p:tav tm="100000">
                                          <p:val>
                                            <p:strVal val="#ppt_x"/>
                                          </p:val>
                                        </p:tav>
                                      </p:tavLst>
                                    </p:anim>
                                    <p:anim calcmode="lin" valueType="num">
                                      <p:cBhvr additive="base">
                                        <p:cTn id="8" dur="500" fill="hold"/>
                                        <p:tgtEl>
                                          <p:spTgt spid="12288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228821"/>
                                        </p:tgtEl>
                                        <p:attrNameLst>
                                          <p:attrName>style.visibility</p:attrName>
                                        </p:attrNameLst>
                                      </p:cBhvr>
                                      <p:to>
                                        <p:strVal val="visible"/>
                                      </p:to>
                                    </p:set>
                                    <p:anim calcmode="lin" valueType="num">
                                      <p:cBhvr additive="base">
                                        <p:cTn id="13" dur="500" fill="hold"/>
                                        <p:tgtEl>
                                          <p:spTgt spid="1228821"/>
                                        </p:tgtEl>
                                        <p:attrNameLst>
                                          <p:attrName>ppt_x</p:attrName>
                                        </p:attrNameLst>
                                      </p:cBhvr>
                                      <p:tavLst>
                                        <p:tav tm="0">
                                          <p:val>
                                            <p:strVal val="0-#ppt_w/2"/>
                                          </p:val>
                                        </p:tav>
                                        <p:tav tm="100000">
                                          <p:val>
                                            <p:strVal val="#ppt_x"/>
                                          </p:val>
                                        </p:tav>
                                      </p:tavLst>
                                    </p:anim>
                                    <p:anim calcmode="lin" valueType="num">
                                      <p:cBhvr additive="base">
                                        <p:cTn id="14" dur="500" fill="hold"/>
                                        <p:tgtEl>
                                          <p:spTgt spid="1228821"/>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5" presetClass="entr" presetSubtype="10" fill="hold" grpId="0" nodeType="afterEffect">
                                  <p:stCondLst>
                                    <p:cond delay="2000"/>
                                  </p:stCondLst>
                                  <p:childTnLst>
                                    <p:set>
                                      <p:cBhvr>
                                        <p:cTn id="17" dur="1" fill="hold">
                                          <p:stCondLst>
                                            <p:cond delay="0"/>
                                          </p:stCondLst>
                                        </p:cTn>
                                        <p:tgtEl>
                                          <p:spTgt spid="1228819"/>
                                        </p:tgtEl>
                                        <p:attrNameLst>
                                          <p:attrName>style.visibility</p:attrName>
                                        </p:attrNameLst>
                                      </p:cBhvr>
                                      <p:to>
                                        <p:strVal val="visible"/>
                                      </p:to>
                                    </p:set>
                                    <p:animEffect transition="in" filter="checkerboard(across)">
                                      <p:cBhvr>
                                        <p:cTn id="18" dur="500"/>
                                        <p:tgtEl>
                                          <p:spTgt spid="1228819"/>
                                        </p:tgtEl>
                                      </p:cBhvr>
                                    </p:animEffect>
                                  </p:childTnLst>
                                </p:cTn>
                              </p:par>
                            </p:childTnLst>
                          </p:cTn>
                        </p:par>
                        <p:par>
                          <p:cTn id="19" fill="hold">
                            <p:stCondLst>
                              <p:cond delay="3000"/>
                            </p:stCondLst>
                            <p:childTnLst>
                              <p:par>
                                <p:cTn id="20" presetID="1" presetClass="entr" presetSubtype="0" fill="hold" grpId="0" nodeType="afterEffect">
                                  <p:stCondLst>
                                    <p:cond delay="3000"/>
                                  </p:stCondLst>
                                  <p:childTnLst>
                                    <p:set>
                                      <p:cBhvr>
                                        <p:cTn id="21" dur="1" fill="hold">
                                          <p:stCondLst>
                                            <p:cond delay="499"/>
                                          </p:stCondLst>
                                        </p:cTn>
                                        <p:tgtEl>
                                          <p:spTgt spid="1228822"/>
                                        </p:tgtEl>
                                        <p:attrNameLst>
                                          <p:attrName>style.visibility</p:attrName>
                                        </p:attrNameLst>
                                      </p:cBhvr>
                                      <p:to>
                                        <p:strVal val="visible"/>
                                      </p:to>
                                    </p:set>
                                  </p:childTnLst>
                                </p:cTn>
                              </p:par>
                            </p:childTnLst>
                          </p:cTn>
                        </p:par>
                        <p:par>
                          <p:cTn id="22" fill="hold">
                            <p:stCondLst>
                              <p:cond delay="6500"/>
                            </p:stCondLst>
                            <p:childTnLst>
                              <p:par>
                                <p:cTn id="23" presetID="1" presetClass="entr" presetSubtype="0" fill="hold" grpId="0" nodeType="afterEffect">
                                  <p:stCondLst>
                                    <p:cond delay="1000"/>
                                  </p:stCondLst>
                                  <p:childTnLst>
                                    <p:set>
                                      <p:cBhvr>
                                        <p:cTn id="24" dur="1" fill="hold">
                                          <p:stCondLst>
                                            <p:cond delay="499"/>
                                          </p:stCondLst>
                                        </p:cTn>
                                        <p:tgtEl>
                                          <p:spTgt spid="12288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19" grpId="0" animBg="1" autoUpdateAnimBg="0"/>
      <p:bldP spid="1228820" grpId="0" autoUpdateAnimBg="0"/>
      <p:bldP spid="1228821" grpId="0" autoUpdateAnimBg="0"/>
      <p:bldP spid="1228822" grpId="0" animBg="1"/>
      <p:bldP spid="12288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Types of Diabetes</a:t>
            </a:r>
            <a:r>
              <a:rPr lang="en-US" b="0" dirty="0" smtClean="0"/>
              <a:t/>
            </a:r>
            <a:br>
              <a:rPr lang="en-US" b="0" dirty="0" smtClean="0"/>
            </a:br>
            <a:endParaRPr lang="en-US" b="0" dirty="0" smtClean="0"/>
          </a:p>
        </p:txBody>
      </p:sp>
      <p:sp>
        <p:nvSpPr>
          <p:cNvPr id="66566" name="Rectangle 3"/>
          <p:cNvSpPr>
            <a:spLocks noGrp="1" noChangeArrowheads="1"/>
          </p:cNvSpPr>
          <p:nvPr>
            <p:ph idx="1"/>
          </p:nvPr>
        </p:nvSpPr>
        <p:spPr>
          <a:xfrm>
            <a:off x="1475656" y="1600200"/>
            <a:ext cx="7211144" cy="4525963"/>
          </a:xfrm>
        </p:spPr>
        <p:txBody>
          <a:bodyPr/>
          <a:lstStyle/>
          <a:p>
            <a:pPr marL="457200" indent="-457200" eaLnBrk="1" hangingPunct="1">
              <a:spcAft>
                <a:spcPts val="1200"/>
              </a:spcAft>
              <a:buFontTx/>
              <a:buAutoNum type="arabicParenBoth"/>
            </a:pPr>
            <a:r>
              <a:rPr lang="en-US" sz="2400" b="1" dirty="0" smtClean="0"/>
              <a:t>Type 1 Diabetes</a:t>
            </a:r>
          </a:p>
          <a:p>
            <a:pPr marL="0" indent="0">
              <a:spcAft>
                <a:spcPts val="1200"/>
              </a:spcAft>
            </a:pPr>
            <a:r>
              <a:rPr lang="en-US" sz="2400" dirty="0" smtClean="0"/>
              <a:t> No insulin production by pancreas</a:t>
            </a:r>
          </a:p>
          <a:p>
            <a:pPr marL="0" indent="0">
              <a:spcAft>
                <a:spcPts val="1200"/>
              </a:spcAft>
            </a:pPr>
            <a:r>
              <a:rPr lang="en-US" sz="2400" dirty="0" smtClean="0"/>
              <a:t> Dependent upon daily injections of insulin</a:t>
            </a:r>
          </a:p>
          <a:p>
            <a:pPr marL="0" indent="0">
              <a:spcAft>
                <a:spcPts val="1200"/>
              </a:spcAft>
            </a:pPr>
            <a:r>
              <a:rPr lang="en-US" sz="2400" dirty="0" smtClean="0"/>
              <a:t> Often occurs in younger persons</a:t>
            </a:r>
          </a:p>
          <a:p>
            <a:pPr marL="0" indent="0">
              <a:spcAft>
                <a:spcPts val="1200"/>
              </a:spcAft>
            </a:pPr>
            <a:endParaRPr lang="en-US" sz="2400" dirty="0" smtClean="0"/>
          </a:p>
          <a:p>
            <a:pPr marL="0" indent="0">
              <a:spcAft>
                <a:spcPts val="1200"/>
              </a:spcAft>
            </a:pPr>
            <a:endParaRPr lang="en-US" sz="2400" dirty="0" smtClean="0"/>
          </a:p>
          <a:p>
            <a:pPr eaLnBrk="1" hangingPunct="1">
              <a:buFontTx/>
              <a:buNone/>
            </a:pPr>
            <a:endParaRPr lang="en-US" sz="2400" dirty="0" smtClean="0"/>
          </a:p>
        </p:txBody>
      </p:sp>
      <p:sp>
        <p:nvSpPr>
          <p:cNvPr id="66562" name="Date Placeholder 3"/>
          <p:cNvSpPr>
            <a:spLocks noGrp="1"/>
          </p:cNvSpPr>
          <p:nvPr>
            <p:ph type="dt" sz="half" idx="10"/>
          </p:nvPr>
        </p:nvSpPr>
        <p:spPr>
          <a:noFill/>
        </p:spPr>
        <p:txBody>
          <a:bodyPr/>
          <a:lstStyle/>
          <a:p>
            <a:fld id="{D5975151-AFB5-40DD-A09D-01A7AD8A18AD}" type="datetime3">
              <a:rPr lang="en-US" smtClean="0"/>
              <a:pPr/>
              <a:t>17 September 2015</a:t>
            </a:fld>
            <a:endParaRPr lang="en-US" dirty="0"/>
          </a:p>
        </p:txBody>
      </p:sp>
      <p:sp>
        <p:nvSpPr>
          <p:cNvPr id="66563"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6</a:t>
            </a:fld>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Types of Diabetes </a:t>
            </a:r>
            <a:r>
              <a:rPr lang="en-US" b="0" dirty="0" smtClean="0"/>
              <a:t/>
            </a:r>
            <a:br>
              <a:rPr lang="en-US" b="0" dirty="0" smtClean="0"/>
            </a:br>
            <a:endParaRPr lang="en-US" b="0" dirty="0" smtClean="0"/>
          </a:p>
        </p:txBody>
      </p:sp>
      <p:sp>
        <p:nvSpPr>
          <p:cNvPr id="67590" name="Rectangle 3"/>
          <p:cNvSpPr>
            <a:spLocks noGrp="1" noChangeArrowheads="1"/>
          </p:cNvSpPr>
          <p:nvPr>
            <p:ph idx="1"/>
          </p:nvPr>
        </p:nvSpPr>
        <p:spPr>
          <a:xfrm>
            <a:off x="1475656" y="2071678"/>
            <a:ext cx="7668344" cy="3373447"/>
          </a:xfrm>
        </p:spPr>
        <p:txBody>
          <a:bodyPr/>
          <a:lstStyle/>
          <a:p>
            <a:pPr eaLnBrk="1" hangingPunct="1">
              <a:lnSpc>
                <a:spcPct val="90000"/>
              </a:lnSpc>
              <a:spcBef>
                <a:spcPct val="45000"/>
              </a:spcBef>
              <a:spcAft>
                <a:spcPct val="45000"/>
              </a:spcAft>
              <a:buFontTx/>
              <a:buNone/>
            </a:pPr>
            <a:r>
              <a:rPr lang="en-US" sz="2400" b="1" dirty="0" smtClean="0"/>
              <a:t>(2) Type 2 Diabetes</a:t>
            </a:r>
          </a:p>
          <a:p>
            <a:pPr>
              <a:lnSpc>
                <a:spcPct val="90000"/>
              </a:lnSpc>
              <a:spcBef>
                <a:spcPct val="30000"/>
              </a:spcBef>
              <a:spcAft>
                <a:spcPct val="30000"/>
              </a:spcAft>
            </a:pPr>
            <a:r>
              <a:rPr lang="en-US" sz="2400" dirty="0" smtClean="0"/>
              <a:t>Pancreas still produces some insulin but not enough</a:t>
            </a:r>
          </a:p>
          <a:p>
            <a:pPr>
              <a:lnSpc>
                <a:spcPct val="90000"/>
              </a:lnSpc>
              <a:spcBef>
                <a:spcPct val="45000"/>
              </a:spcBef>
              <a:spcAft>
                <a:spcPts val="600"/>
              </a:spcAft>
            </a:pPr>
            <a:r>
              <a:rPr lang="en-US" sz="2400" dirty="0" smtClean="0"/>
              <a:t>Requires modification of diet/medications and/or injections</a:t>
            </a:r>
          </a:p>
          <a:p>
            <a:pPr>
              <a:lnSpc>
                <a:spcPct val="90000"/>
              </a:lnSpc>
              <a:spcBef>
                <a:spcPct val="45000"/>
              </a:spcBef>
              <a:spcAft>
                <a:spcPct val="45000"/>
              </a:spcAft>
            </a:pPr>
            <a:r>
              <a:rPr lang="en-US" sz="2400" dirty="0" smtClean="0"/>
              <a:t>Usually occurs in older persons</a:t>
            </a:r>
          </a:p>
          <a:p>
            <a:pPr eaLnBrk="1" hangingPunct="1">
              <a:lnSpc>
                <a:spcPct val="90000"/>
              </a:lnSpc>
              <a:buFontTx/>
              <a:buNone/>
            </a:pPr>
            <a:endParaRPr lang="en-US" sz="2400" dirty="0" smtClean="0"/>
          </a:p>
        </p:txBody>
      </p:sp>
      <p:sp>
        <p:nvSpPr>
          <p:cNvPr id="67586" name="Date Placeholder 3"/>
          <p:cNvSpPr>
            <a:spLocks noGrp="1"/>
          </p:cNvSpPr>
          <p:nvPr>
            <p:ph type="dt" sz="half" idx="10"/>
          </p:nvPr>
        </p:nvSpPr>
        <p:spPr>
          <a:noFill/>
        </p:spPr>
        <p:txBody>
          <a:bodyPr/>
          <a:lstStyle/>
          <a:p>
            <a:fld id="{8BBF7FB8-C285-4141-925E-47B80F9B19BB}" type="datetime3">
              <a:rPr lang="en-US" smtClean="0"/>
              <a:pPr/>
              <a:t>17 September 2015</a:t>
            </a:fld>
            <a:endParaRPr lang="en-US" dirty="0"/>
          </a:p>
        </p:txBody>
      </p:sp>
      <p:sp>
        <p:nvSpPr>
          <p:cNvPr id="67587"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7</a:t>
            </a:fld>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Diabetic Emergencies</a:t>
            </a:r>
            <a:r>
              <a:rPr lang="en-US" b="0" dirty="0" smtClean="0"/>
              <a:t/>
            </a:r>
            <a:br>
              <a:rPr lang="en-US" b="0" dirty="0" smtClean="0"/>
            </a:br>
            <a:endParaRPr lang="en-US" b="0" dirty="0" smtClean="0"/>
          </a:p>
        </p:txBody>
      </p:sp>
      <p:sp>
        <p:nvSpPr>
          <p:cNvPr id="68614" name="Rectangle 3"/>
          <p:cNvSpPr>
            <a:spLocks noGrp="1" noChangeArrowheads="1"/>
          </p:cNvSpPr>
          <p:nvPr>
            <p:ph idx="1"/>
          </p:nvPr>
        </p:nvSpPr>
        <p:spPr>
          <a:xfrm>
            <a:off x="1403648" y="1989138"/>
            <a:ext cx="7168880" cy="3440126"/>
          </a:xfrm>
        </p:spPr>
        <p:txBody>
          <a:bodyPr/>
          <a:lstStyle/>
          <a:p>
            <a:pPr eaLnBrk="1" hangingPunct="1">
              <a:spcBef>
                <a:spcPct val="45000"/>
              </a:spcBef>
              <a:spcAft>
                <a:spcPct val="45000"/>
              </a:spcAft>
              <a:buFontTx/>
              <a:buNone/>
            </a:pPr>
            <a:r>
              <a:rPr lang="en-AU" sz="2400" b="1" dirty="0" smtClean="0"/>
              <a:t>Can be either:</a:t>
            </a:r>
          </a:p>
          <a:p>
            <a:pPr>
              <a:spcBef>
                <a:spcPct val="45000"/>
              </a:spcBef>
              <a:spcAft>
                <a:spcPct val="45000"/>
              </a:spcAft>
            </a:pPr>
            <a:r>
              <a:rPr lang="en-AU" sz="2400" dirty="0" smtClean="0"/>
              <a:t>Hypoglycaemia (low BSL</a:t>
            </a:r>
            <a:r>
              <a:rPr lang="en-AU" sz="2400" dirty="0" smtClean="0">
                <a:solidFill>
                  <a:srgbClr val="000000"/>
                </a:solidFill>
              </a:rPr>
              <a:t>)	‘</a:t>
            </a:r>
            <a:r>
              <a:rPr lang="en-AU" sz="2400" dirty="0" smtClean="0">
                <a:solidFill>
                  <a:srgbClr val="C00000"/>
                </a:solidFill>
              </a:rPr>
              <a:t>Hypo’ meaning </a:t>
            </a:r>
            <a:r>
              <a:rPr lang="en-US" sz="2400" dirty="0" smtClean="0">
                <a:solidFill>
                  <a:srgbClr val="C00000"/>
                </a:solidFill>
              </a:rPr>
              <a:t>low</a:t>
            </a:r>
            <a:endParaRPr lang="en-AU" sz="2400" dirty="0" smtClean="0">
              <a:solidFill>
                <a:srgbClr val="C00000"/>
              </a:solidFill>
            </a:endParaRPr>
          </a:p>
          <a:p>
            <a:pPr>
              <a:spcBef>
                <a:spcPct val="45000"/>
              </a:spcBef>
              <a:spcAft>
                <a:spcPct val="45000"/>
              </a:spcAft>
            </a:pPr>
            <a:r>
              <a:rPr lang="en-AU" sz="2400" dirty="0" smtClean="0"/>
              <a:t>Hyperglycaemia (high BSL)  	‘</a:t>
            </a:r>
            <a:r>
              <a:rPr lang="en-AU" sz="2400" dirty="0" smtClean="0">
                <a:solidFill>
                  <a:srgbClr val="C00000"/>
                </a:solidFill>
              </a:rPr>
              <a:t>Hyper’ meaning high</a:t>
            </a:r>
            <a:endParaRPr lang="en-AU" sz="2400" dirty="0" smtClean="0"/>
          </a:p>
        </p:txBody>
      </p:sp>
      <p:sp>
        <p:nvSpPr>
          <p:cNvPr id="68610" name="Date Placeholder 3"/>
          <p:cNvSpPr>
            <a:spLocks noGrp="1"/>
          </p:cNvSpPr>
          <p:nvPr>
            <p:ph type="dt" sz="half" idx="10"/>
          </p:nvPr>
        </p:nvSpPr>
        <p:spPr>
          <a:noFill/>
        </p:spPr>
        <p:txBody>
          <a:bodyPr/>
          <a:lstStyle/>
          <a:p>
            <a:fld id="{AC4A570B-E686-4973-BF67-516CD03CDDEA}" type="datetime3">
              <a:rPr lang="en-US" smtClean="0"/>
              <a:pPr/>
              <a:t>17 September 2015</a:t>
            </a:fld>
            <a:endParaRPr lang="en-US" dirty="0"/>
          </a:p>
        </p:txBody>
      </p:sp>
      <p:sp>
        <p:nvSpPr>
          <p:cNvPr id="68611"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8</a:t>
            </a:fld>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Hypoglycaemia</a:t>
            </a:r>
            <a:r>
              <a:rPr lang="en-US" b="0" dirty="0" smtClean="0"/>
              <a:t/>
            </a:r>
            <a:br>
              <a:rPr lang="en-US" b="0" dirty="0" smtClean="0"/>
            </a:br>
            <a:endParaRPr lang="en-US" b="0" dirty="0" smtClean="0"/>
          </a:p>
        </p:txBody>
      </p:sp>
      <p:sp>
        <p:nvSpPr>
          <p:cNvPr id="69638" name="Rectangle 3"/>
          <p:cNvSpPr>
            <a:spLocks noGrp="1" noChangeArrowheads="1"/>
          </p:cNvSpPr>
          <p:nvPr>
            <p:ph idx="1"/>
          </p:nvPr>
        </p:nvSpPr>
        <p:spPr>
          <a:xfrm>
            <a:off x="1475656" y="2143116"/>
            <a:ext cx="7099990" cy="2928958"/>
          </a:xfrm>
        </p:spPr>
        <p:txBody>
          <a:bodyPr/>
          <a:lstStyle/>
          <a:p>
            <a:pPr marL="609600" indent="-609600" eaLnBrk="1" hangingPunct="1">
              <a:spcBef>
                <a:spcPct val="45000"/>
              </a:spcBef>
              <a:spcAft>
                <a:spcPct val="45000"/>
              </a:spcAft>
            </a:pPr>
            <a:r>
              <a:rPr lang="en-US" sz="2400" dirty="0" smtClean="0"/>
              <a:t>BSL ≤ 4 mmol/L</a:t>
            </a:r>
          </a:p>
          <a:p>
            <a:pPr marL="609600" indent="-609600" eaLnBrk="1" hangingPunct="1">
              <a:spcBef>
                <a:spcPct val="45000"/>
              </a:spcBef>
              <a:spcAft>
                <a:spcPct val="45000"/>
              </a:spcAft>
            </a:pPr>
            <a:r>
              <a:rPr lang="en-US" sz="2400" dirty="0" smtClean="0"/>
              <a:t>Confusion/Seizure/Coma</a:t>
            </a:r>
          </a:p>
          <a:p>
            <a:pPr marL="609600" indent="-609600" eaLnBrk="1" hangingPunct="1">
              <a:spcBef>
                <a:spcPct val="45000"/>
              </a:spcBef>
              <a:spcAft>
                <a:spcPct val="45000"/>
              </a:spcAft>
              <a:buNone/>
            </a:pPr>
            <a:endParaRPr lang="en-US" sz="2400" dirty="0" smtClean="0"/>
          </a:p>
          <a:p>
            <a:pPr marL="609600" indent="-609600" algn="ctr" eaLnBrk="1" hangingPunct="1">
              <a:spcBef>
                <a:spcPct val="45000"/>
              </a:spcBef>
              <a:spcAft>
                <a:spcPct val="45000"/>
              </a:spcAft>
              <a:buFontTx/>
              <a:buNone/>
            </a:pPr>
            <a:r>
              <a:rPr lang="en-US" sz="2400" i="1" dirty="0" smtClean="0">
                <a:solidFill>
                  <a:srgbClr val="C00000"/>
                </a:solidFill>
              </a:rPr>
              <a:t>Be aware of the patient who might appear “drunk”</a:t>
            </a:r>
          </a:p>
          <a:p>
            <a:pPr marL="609600" indent="-609600" eaLnBrk="1" hangingPunct="1">
              <a:buFontTx/>
              <a:buAutoNum type="arabicPeriod"/>
            </a:pPr>
            <a:endParaRPr lang="en-US" sz="2400" i="1" dirty="0" smtClean="0"/>
          </a:p>
        </p:txBody>
      </p:sp>
      <p:sp>
        <p:nvSpPr>
          <p:cNvPr id="69634" name="Date Placeholder 3"/>
          <p:cNvSpPr>
            <a:spLocks noGrp="1"/>
          </p:cNvSpPr>
          <p:nvPr>
            <p:ph type="dt" sz="half" idx="10"/>
          </p:nvPr>
        </p:nvSpPr>
        <p:spPr>
          <a:noFill/>
        </p:spPr>
        <p:txBody>
          <a:bodyPr/>
          <a:lstStyle/>
          <a:p>
            <a:fld id="{DFD05556-0613-4E8D-A3D2-CA59499F6262}" type="datetime3">
              <a:rPr lang="en-US" smtClean="0"/>
              <a:pPr/>
              <a:t>17 September 2015</a:t>
            </a:fld>
            <a:endParaRPr lang="en-US" dirty="0"/>
          </a:p>
        </p:txBody>
      </p:sp>
      <p:sp>
        <p:nvSpPr>
          <p:cNvPr id="69635" name="Footer Placeholder 4"/>
          <p:cNvSpPr>
            <a:spLocks noGrp="1"/>
          </p:cNvSpPr>
          <p:nvPr>
            <p:ph type="ftr" sz="quarter" idx="11"/>
          </p:nvPr>
        </p:nvSpPr>
        <p:spPr>
          <a:noFill/>
        </p:spPr>
        <p:txBody>
          <a:bodyPr/>
          <a:lstStyle/>
          <a:p>
            <a:r>
              <a:rPr lang="en-US" dirty="0" smtClean="0"/>
              <a:t>Coffs Harbour Divisional Training</a:t>
            </a:r>
            <a:endParaRPr lang="en-US" dirty="0"/>
          </a:p>
        </p:txBody>
      </p:sp>
      <p:sp>
        <p:nvSpPr>
          <p:cNvPr id="7" name="Slide Number Placeholder 6"/>
          <p:cNvSpPr>
            <a:spLocks noGrp="1"/>
          </p:cNvSpPr>
          <p:nvPr>
            <p:ph type="sldNum" sz="quarter" idx="12"/>
          </p:nvPr>
        </p:nvSpPr>
        <p:spPr/>
        <p:txBody>
          <a:bodyPr/>
          <a:lstStyle/>
          <a:p>
            <a:fld id="{7F98F17E-C05D-45D1-ADF4-373B2DD7DDBD}" type="slidenum">
              <a:rPr lang="en-AU" smtClean="0"/>
              <a:pPr/>
              <a:t>9</a:t>
            </a:fld>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t Point Slid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t Point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t Point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t Point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t Point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t Point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t Point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t Point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t Point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t Point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t Point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t Point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eme1">
  <a:themeElements>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t Point Slid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t Point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t Point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t Point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t Point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t Point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t Point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t Point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t Point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t Point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t Point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t Point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924</TotalTime>
  <Words>1126</Words>
  <Application>Microsoft Office PowerPoint</Application>
  <PresentationFormat>On-screen Show (4:3)</PresentationFormat>
  <Paragraphs>303</Paragraphs>
  <Slides>36</Slides>
  <Notes>26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Calibri</vt:lpstr>
      <vt:lpstr>Comic Sans MS</vt:lpstr>
      <vt:lpstr>MS PGothic</vt:lpstr>
      <vt:lpstr>Times New Roman</vt:lpstr>
      <vt:lpstr>Theme1</vt:lpstr>
      <vt:lpstr>1_Theme1</vt:lpstr>
      <vt:lpstr>Diabetes</vt:lpstr>
      <vt:lpstr> Diabetes </vt:lpstr>
      <vt:lpstr> Insulin </vt:lpstr>
      <vt:lpstr>PowerPoint Presentation</vt:lpstr>
      <vt:lpstr>PowerPoint Presentation</vt:lpstr>
      <vt:lpstr> Types of Diabetes </vt:lpstr>
      <vt:lpstr> Types of Diabetes  </vt:lpstr>
      <vt:lpstr> Diabetic Emergencies </vt:lpstr>
      <vt:lpstr> Hypoglycaemia </vt:lpstr>
      <vt:lpstr> Hypoglycaemia </vt:lpstr>
      <vt:lpstr>Hypoglycaemia</vt:lpstr>
      <vt:lpstr> Signs &amp; Symptoms of Hypoglycaemia  </vt:lpstr>
      <vt:lpstr>Hypoglycaemia</vt:lpstr>
      <vt:lpstr> Hypoglycaemia Management </vt:lpstr>
      <vt:lpstr> Unconscious management </vt:lpstr>
      <vt:lpstr>Hyperglycaemia</vt:lpstr>
      <vt:lpstr>Hyperglycaemia</vt:lpstr>
      <vt:lpstr>Signs &amp; Symptoms of Hyperglycaemia</vt:lpstr>
      <vt:lpstr>Hyperglycaemia Management</vt:lpstr>
      <vt:lpstr> Remember </vt:lpstr>
      <vt:lpstr> Use of Glucometers </vt:lpstr>
      <vt:lpstr> Insert Sensor Electrode </vt:lpstr>
      <vt:lpstr> Obtaining Blood Sample </vt:lpstr>
      <vt:lpstr>  Obtaining Blood Sample  </vt:lpstr>
      <vt:lpstr>Reading</vt:lpstr>
      <vt:lpstr> Points to Remember </vt:lpstr>
      <vt:lpstr>Questions</vt:lpstr>
      <vt:lpstr>Practical</vt:lpstr>
      <vt:lpstr>PowerPoint Presentation</vt:lpstr>
      <vt:lpstr>Scenario</vt:lpstr>
      <vt:lpstr>2.2 ASSESSMENT CHECKLIST </vt:lpstr>
      <vt:lpstr>History</vt:lpstr>
      <vt:lpstr>History</vt:lpstr>
      <vt:lpstr>CHECKLIST </vt:lpstr>
      <vt:lpstr>CHECKLIST </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dc:title>
  <dc:creator> </dc:creator>
  <cp:lastModifiedBy>St John Ambulance Coffs Harbour</cp:lastModifiedBy>
  <cp:revision>79</cp:revision>
  <dcterms:created xsi:type="dcterms:W3CDTF">2009-03-14T23:16:10Z</dcterms:created>
  <dcterms:modified xsi:type="dcterms:W3CDTF">2015-09-17T00:02:25Z</dcterms:modified>
</cp:coreProperties>
</file>