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40"/>
  </p:notesMasterIdLst>
  <p:sldIdLst>
    <p:sldId id="257" r:id="rId2"/>
    <p:sldId id="285" r:id="rId3"/>
    <p:sldId id="294" r:id="rId4"/>
    <p:sldId id="295" r:id="rId5"/>
    <p:sldId id="293" r:id="rId6"/>
    <p:sldId id="261" r:id="rId7"/>
    <p:sldId id="262" r:id="rId8"/>
    <p:sldId id="296" r:id="rId9"/>
    <p:sldId id="297" r:id="rId10"/>
    <p:sldId id="263" r:id="rId11"/>
    <p:sldId id="283" r:id="rId12"/>
    <p:sldId id="265" r:id="rId13"/>
    <p:sldId id="289" r:id="rId14"/>
    <p:sldId id="290" r:id="rId15"/>
    <p:sldId id="291" r:id="rId16"/>
    <p:sldId id="286" r:id="rId17"/>
    <p:sldId id="267" r:id="rId18"/>
    <p:sldId id="268" r:id="rId19"/>
    <p:sldId id="269" r:id="rId20"/>
    <p:sldId id="298" r:id="rId21"/>
    <p:sldId id="270" r:id="rId22"/>
    <p:sldId id="271" r:id="rId23"/>
    <p:sldId id="299" r:id="rId24"/>
    <p:sldId id="272" r:id="rId25"/>
    <p:sldId id="300" r:id="rId26"/>
    <p:sldId id="287" r:id="rId27"/>
    <p:sldId id="273" r:id="rId28"/>
    <p:sldId id="292" r:id="rId29"/>
    <p:sldId id="278" r:id="rId30"/>
    <p:sldId id="276" r:id="rId31"/>
    <p:sldId id="279" r:id="rId32"/>
    <p:sldId id="280" r:id="rId33"/>
    <p:sldId id="281" r:id="rId34"/>
    <p:sldId id="282" r:id="rId35"/>
    <p:sldId id="302" r:id="rId36"/>
    <p:sldId id="303" r:id="rId37"/>
    <p:sldId id="304" r:id="rId38"/>
    <p:sldId id="30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216" y="5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95073-4403-4FA0-9F9B-74807D859E3F}" type="datetimeFigureOut">
              <a:rPr lang="en-US" smtClean="0"/>
              <a:pPr/>
              <a:t>9/16/2015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A0A00-27E0-4357-9029-8E73F922B595}" type="slidenum">
              <a:rPr lang="en-AU" smtClean="0"/>
              <a:pPr/>
              <a:t>‹#›</a:t>
            </a:fld>
            <a:endParaRPr lang="en-AU"/>
          </a:p>
        </p:txBody>
      </p:sp>
    </p:spTree>
    <p:extLst>
      <p:ext uri="{BB962C8B-B14F-4D97-AF65-F5344CB8AC3E}">
        <p14:creationId xmlns:p14="http://schemas.microsoft.com/office/powerpoint/2010/main" val="3179968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74A0A00-27E0-4357-9029-8E73F922B595}" type="slidenum">
              <a:rPr lang="en-AU" smtClean="0"/>
              <a:pPr/>
              <a:t>7</a:t>
            </a:fld>
            <a:endParaRPr lang="en-AU"/>
          </a:p>
        </p:txBody>
      </p:sp>
    </p:spTree>
    <p:extLst>
      <p:ext uri="{BB962C8B-B14F-4D97-AF65-F5344CB8AC3E}">
        <p14:creationId xmlns:p14="http://schemas.microsoft.com/office/powerpoint/2010/main" val="186314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53DF4BCB-3441-479D-B359-5AB78DAFBE12}" type="slidenum">
              <a:rPr lang="en-US" smtClean="0"/>
              <a:pPr/>
              <a:t>30</a:t>
            </a:fld>
            <a:endParaRPr lang="en-US" smtClean="0"/>
          </a:p>
        </p:txBody>
      </p:sp>
      <p:sp>
        <p:nvSpPr>
          <p:cNvPr id="318467" name="Rectangle 2"/>
          <p:cNvSpPr>
            <a:spLocks noGrp="1" noRot="1" noChangeAspect="1" noChangeArrowheads="1" noTextEdit="1"/>
          </p:cNvSpPr>
          <p:nvPr>
            <p:ph type="sldImg"/>
          </p:nvPr>
        </p:nvSpPr>
        <p:spPr>
          <a:xfrm>
            <a:off x="1143000" y="685800"/>
            <a:ext cx="4572000" cy="3429000"/>
          </a:xfrm>
          <a:ln/>
        </p:spPr>
      </p:sp>
      <p:sp>
        <p:nvSpPr>
          <p:cNvPr id="318468" name="Rectangle 3"/>
          <p:cNvSpPr>
            <a:spLocks noGrp="1" noChangeArrowheads="1"/>
          </p:cNvSpPr>
          <p:nvPr>
            <p:ph type="body" idx="1"/>
          </p:nvPr>
        </p:nvSpPr>
        <p:spPr>
          <a:noFill/>
          <a:ln/>
        </p:spPr>
        <p:txBody>
          <a:bodyPr/>
          <a:lstStyle/>
          <a:p>
            <a:pPr eaLnBrk="1" hangingPunct="1"/>
            <a:endParaRPr lang="en-AU" smtClean="0"/>
          </a:p>
        </p:txBody>
      </p:sp>
    </p:spTree>
    <p:extLst>
      <p:ext uri="{BB962C8B-B14F-4D97-AF65-F5344CB8AC3E}">
        <p14:creationId xmlns:p14="http://schemas.microsoft.com/office/powerpoint/2010/main" val="3709365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525D42DD-47F9-46B7-AC1E-DC161D09219B}" type="slidenum">
              <a:rPr lang="en-US" smtClean="0"/>
              <a:pPr/>
              <a:t>31</a:t>
            </a:fld>
            <a:endParaRPr lang="en-US" dirty="0" smtClean="0"/>
          </a:p>
        </p:txBody>
      </p:sp>
      <p:sp>
        <p:nvSpPr>
          <p:cNvPr id="236547" name="Rectangle 2"/>
          <p:cNvSpPr>
            <a:spLocks noGrp="1" noRot="1" noChangeAspect="1" noChangeArrowheads="1" noTextEdit="1"/>
          </p:cNvSpPr>
          <p:nvPr>
            <p:ph type="sldImg"/>
          </p:nvPr>
        </p:nvSpPr>
        <p:spPr>
          <a:xfrm>
            <a:off x="1143000" y="685800"/>
            <a:ext cx="4572000" cy="3429000"/>
          </a:xfrm>
          <a:ln/>
        </p:spPr>
      </p:sp>
      <p:sp>
        <p:nvSpPr>
          <p:cNvPr id="236548" name="Rectangle 3"/>
          <p:cNvSpPr>
            <a:spLocks noGrp="1" noChangeArrowheads="1"/>
          </p:cNvSpPr>
          <p:nvPr>
            <p:ph type="body" idx="1"/>
          </p:nvPr>
        </p:nvSpPr>
        <p:spPr>
          <a:noFill/>
          <a:ln/>
        </p:spPr>
        <p:txBody>
          <a:bodyPr/>
          <a:lstStyle/>
          <a:p>
            <a:pPr eaLnBrk="1" hangingPunct="1"/>
            <a:endParaRPr lang="en-AU" dirty="0" smtClean="0"/>
          </a:p>
        </p:txBody>
      </p:sp>
    </p:spTree>
    <p:extLst>
      <p:ext uri="{BB962C8B-B14F-4D97-AF65-F5344CB8AC3E}">
        <p14:creationId xmlns:p14="http://schemas.microsoft.com/office/powerpoint/2010/main" val="158096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53DF4BCB-3441-479D-B359-5AB78DAFBE12}" type="slidenum">
              <a:rPr lang="en-US" smtClean="0"/>
              <a:pPr/>
              <a:t>38</a:t>
            </a:fld>
            <a:endParaRPr lang="en-US" smtClean="0"/>
          </a:p>
        </p:txBody>
      </p:sp>
      <p:sp>
        <p:nvSpPr>
          <p:cNvPr id="318467" name="Rectangle 2"/>
          <p:cNvSpPr>
            <a:spLocks noGrp="1" noRot="1" noChangeAspect="1" noChangeArrowheads="1" noTextEdit="1"/>
          </p:cNvSpPr>
          <p:nvPr>
            <p:ph type="sldImg"/>
          </p:nvPr>
        </p:nvSpPr>
        <p:spPr>
          <a:xfrm>
            <a:off x="1143000" y="685800"/>
            <a:ext cx="4572000" cy="3429000"/>
          </a:xfrm>
          <a:ln/>
        </p:spPr>
      </p:sp>
      <p:sp>
        <p:nvSpPr>
          <p:cNvPr id="318468" name="Rectangle 3"/>
          <p:cNvSpPr>
            <a:spLocks noGrp="1" noChangeArrowheads="1"/>
          </p:cNvSpPr>
          <p:nvPr>
            <p:ph type="body" idx="1"/>
          </p:nvPr>
        </p:nvSpPr>
        <p:spPr>
          <a:noFill/>
          <a:ln/>
        </p:spPr>
        <p:txBody>
          <a:bodyPr/>
          <a:lstStyle/>
          <a:p>
            <a:pPr eaLnBrk="1" hangingPunct="1"/>
            <a:endParaRPr lang="en-AU" smtClean="0"/>
          </a:p>
        </p:txBody>
      </p:sp>
    </p:spTree>
    <p:extLst>
      <p:ext uri="{BB962C8B-B14F-4D97-AF65-F5344CB8AC3E}">
        <p14:creationId xmlns:p14="http://schemas.microsoft.com/office/powerpoint/2010/main" val="1590782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fld id="{4984BD7F-02FB-4E77-B49A-F5700D68E097}" type="datetime3">
              <a:rPr lang="en-US" smtClean="0"/>
              <a:pPr/>
              <a:t>16 September 2015</a:t>
            </a:fld>
            <a:endParaRPr lang="en-AU"/>
          </a:p>
        </p:txBody>
      </p:sp>
      <p:sp>
        <p:nvSpPr>
          <p:cNvPr id="5" name="Rectangle 6"/>
          <p:cNvSpPr>
            <a:spLocks noGrp="1" noChangeArrowheads="1"/>
          </p:cNvSpPr>
          <p:nvPr>
            <p:ph type="ftr" sz="quarter" idx="11"/>
          </p:nvPr>
        </p:nvSpPr>
        <p:spPr>
          <a:ln/>
        </p:spPr>
        <p:txBody>
          <a:bodyPr/>
          <a:lstStyle>
            <a:lvl1pPr>
              <a:defRPr/>
            </a:lvl1pPr>
          </a:lstStyle>
          <a:p>
            <a:r>
              <a:rPr lang="en-AU" smtClean="0"/>
              <a:t>Coffs Harbour Divisional Training</a:t>
            </a:r>
            <a:endParaRPr lang="en-AU"/>
          </a:p>
        </p:txBody>
      </p:sp>
      <p:sp>
        <p:nvSpPr>
          <p:cNvPr id="6" name="Rectangle 7"/>
          <p:cNvSpPr>
            <a:spLocks noGrp="1" noChangeArrowheads="1"/>
          </p:cNvSpPr>
          <p:nvPr>
            <p:ph type="sldNum" sz="quarter" idx="12"/>
          </p:nvPr>
        </p:nvSpPr>
        <p:spPr>
          <a:ln/>
        </p:spPr>
        <p:txBody>
          <a:bodyPr/>
          <a:lstStyle>
            <a:lvl1pPr>
              <a:defRPr/>
            </a:lvl1pPr>
          </a:lstStyle>
          <a:p>
            <a:fld id="{B54FD372-DB65-4080-800F-FE2F2C8AB6A5}" type="slidenum">
              <a:rPr lang="en-AU" smtClean="0"/>
              <a:pPr/>
              <a:t>‹#›</a:t>
            </a:fld>
            <a:endParaRPr lang="en-AU"/>
          </a:p>
        </p:txBody>
      </p:sp>
    </p:spTree>
    <p:extLst>
      <p:ext uri="{BB962C8B-B14F-4D97-AF65-F5344CB8AC3E}">
        <p14:creationId xmlns:p14="http://schemas.microsoft.com/office/powerpoint/2010/main" val="4041078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999B4EEE-A8FD-4CF4-B520-77141567E087}" type="datetime3">
              <a:rPr lang="en-US" smtClean="0"/>
              <a:pPr/>
              <a:t>16 September 2015</a:t>
            </a:fld>
            <a:endParaRPr lang="en-AU"/>
          </a:p>
        </p:txBody>
      </p:sp>
      <p:sp>
        <p:nvSpPr>
          <p:cNvPr id="5" name="Rectangle 6"/>
          <p:cNvSpPr>
            <a:spLocks noGrp="1" noChangeArrowheads="1"/>
          </p:cNvSpPr>
          <p:nvPr>
            <p:ph type="ftr" sz="quarter" idx="11"/>
          </p:nvPr>
        </p:nvSpPr>
        <p:spPr>
          <a:ln/>
        </p:spPr>
        <p:txBody>
          <a:bodyPr/>
          <a:lstStyle>
            <a:lvl1pPr>
              <a:defRPr/>
            </a:lvl1pPr>
          </a:lstStyle>
          <a:p>
            <a:r>
              <a:rPr lang="en-AU" smtClean="0"/>
              <a:t>Coffs Harbour Divisional Training</a:t>
            </a:r>
            <a:endParaRPr lang="en-AU"/>
          </a:p>
        </p:txBody>
      </p:sp>
      <p:sp>
        <p:nvSpPr>
          <p:cNvPr id="6" name="Rectangle 7"/>
          <p:cNvSpPr>
            <a:spLocks noGrp="1" noChangeArrowheads="1"/>
          </p:cNvSpPr>
          <p:nvPr>
            <p:ph type="sldNum" sz="quarter" idx="12"/>
          </p:nvPr>
        </p:nvSpPr>
        <p:spPr>
          <a:ln/>
        </p:spPr>
        <p:txBody>
          <a:bodyPr/>
          <a:lstStyle>
            <a:lvl1pPr>
              <a:defRPr/>
            </a:lvl1pPr>
          </a:lstStyle>
          <a:p>
            <a:fld id="{B54FD372-DB65-4080-800F-FE2F2C8AB6A5}" type="slidenum">
              <a:rPr lang="en-AU" smtClean="0"/>
              <a:pPr/>
              <a:t>‹#›</a:t>
            </a:fld>
            <a:endParaRPr lang="en-AU"/>
          </a:p>
        </p:txBody>
      </p:sp>
    </p:spTree>
    <p:extLst>
      <p:ext uri="{BB962C8B-B14F-4D97-AF65-F5344CB8AC3E}">
        <p14:creationId xmlns:p14="http://schemas.microsoft.com/office/powerpoint/2010/main" val="2964364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248EF82A-8441-474B-A065-47DBBEEC237D}" type="datetime3">
              <a:rPr lang="en-US" smtClean="0"/>
              <a:pPr/>
              <a:t>16 September 2015</a:t>
            </a:fld>
            <a:endParaRPr lang="en-AU"/>
          </a:p>
        </p:txBody>
      </p:sp>
      <p:sp>
        <p:nvSpPr>
          <p:cNvPr id="5" name="Rectangle 6"/>
          <p:cNvSpPr>
            <a:spLocks noGrp="1" noChangeArrowheads="1"/>
          </p:cNvSpPr>
          <p:nvPr>
            <p:ph type="ftr" sz="quarter" idx="11"/>
          </p:nvPr>
        </p:nvSpPr>
        <p:spPr>
          <a:ln/>
        </p:spPr>
        <p:txBody>
          <a:bodyPr/>
          <a:lstStyle>
            <a:lvl1pPr>
              <a:defRPr/>
            </a:lvl1pPr>
          </a:lstStyle>
          <a:p>
            <a:r>
              <a:rPr lang="en-AU" smtClean="0"/>
              <a:t>Coffs Harbour Divisional Training</a:t>
            </a:r>
            <a:endParaRPr lang="en-AU"/>
          </a:p>
        </p:txBody>
      </p:sp>
      <p:sp>
        <p:nvSpPr>
          <p:cNvPr id="6" name="Rectangle 7"/>
          <p:cNvSpPr>
            <a:spLocks noGrp="1" noChangeArrowheads="1"/>
          </p:cNvSpPr>
          <p:nvPr>
            <p:ph type="sldNum" sz="quarter" idx="12"/>
          </p:nvPr>
        </p:nvSpPr>
        <p:spPr>
          <a:ln/>
        </p:spPr>
        <p:txBody>
          <a:bodyPr/>
          <a:lstStyle>
            <a:lvl1pPr>
              <a:defRPr/>
            </a:lvl1pPr>
          </a:lstStyle>
          <a:p>
            <a:fld id="{B54FD372-DB65-4080-800F-FE2F2C8AB6A5}" type="slidenum">
              <a:rPr lang="en-AU" smtClean="0"/>
              <a:pPr/>
              <a:t>‹#›</a:t>
            </a:fld>
            <a:endParaRPr lang="en-AU"/>
          </a:p>
        </p:txBody>
      </p:sp>
    </p:spTree>
    <p:extLst>
      <p:ext uri="{BB962C8B-B14F-4D97-AF65-F5344CB8AC3E}">
        <p14:creationId xmlns:p14="http://schemas.microsoft.com/office/powerpoint/2010/main" val="1332060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2763" y="163513"/>
            <a:ext cx="7443787"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539750" y="1989138"/>
            <a:ext cx="3997325" cy="439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89475" y="1989138"/>
            <a:ext cx="3997325" cy="439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fld id="{4A21C6C9-B63C-442E-9705-47F54021E3AE}" type="datetime3">
              <a:rPr lang="en-US" smtClean="0"/>
              <a:pPr/>
              <a:t>16 September 2015</a:t>
            </a:fld>
            <a:endParaRPr lang="en-AU" dirty="0"/>
          </a:p>
        </p:txBody>
      </p:sp>
      <p:sp>
        <p:nvSpPr>
          <p:cNvPr id="6" name="Rectangle 5"/>
          <p:cNvSpPr>
            <a:spLocks noGrp="1" noChangeArrowheads="1"/>
          </p:cNvSpPr>
          <p:nvPr>
            <p:ph type="ftr" sz="quarter" idx="11"/>
          </p:nvPr>
        </p:nvSpPr>
        <p:spPr>
          <a:ln/>
        </p:spPr>
        <p:txBody>
          <a:bodyPr/>
          <a:lstStyle>
            <a:lvl1pPr>
              <a:defRPr/>
            </a:lvl1pPr>
          </a:lstStyle>
          <a:p>
            <a:r>
              <a:rPr lang="en-AU" smtClean="0"/>
              <a:t>Coffs Harbour Divisional Training</a:t>
            </a:r>
            <a:endParaRPr lang="en-AU" dirty="0"/>
          </a:p>
        </p:txBody>
      </p:sp>
      <p:sp>
        <p:nvSpPr>
          <p:cNvPr id="7" name="Rectangle 6"/>
          <p:cNvSpPr>
            <a:spLocks noGrp="1" noChangeArrowheads="1"/>
          </p:cNvSpPr>
          <p:nvPr>
            <p:ph type="sldNum" sz="quarter" idx="12"/>
          </p:nvPr>
        </p:nvSpPr>
        <p:spPr>
          <a:ln/>
        </p:spPr>
        <p:txBody>
          <a:bodyPr/>
          <a:lstStyle>
            <a:lvl1pPr>
              <a:defRPr/>
            </a:lvl1pPr>
          </a:lstStyle>
          <a:p>
            <a:fld id="{4AC043A3-913E-432E-BF62-F4B1D679719B}"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C7CAF60A-4D65-4956-97C2-E9D586D755D6}" type="datetime3">
              <a:rPr lang="en-US" smtClean="0"/>
              <a:pPr/>
              <a:t>16 September 2015</a:t>
            </a:fld>
            <a:endParaRPr lang="en-AU"/>
          </a:p>
        </p:txBody>
      </p:sp>
      <p:sp>
        <p:nvSpPr>
          <p:cNvPr id="5" name="Rectangle 6"/>
          <p:cNvSpPr>
            <a:spLocks noGrp="1" noChangeArrowheads="1"/>
          </p:cNvSpPr>
          <p:nvPr>
            <p:ph type="ftr" sz="quarter" idx="11"/>
          </p:nvPr>
        </p:nvSpPr>
        <p:spPr>
          <a:ln/>
        </p:spPr>
        <p:txBody>
          <a:bodyPr/>
          <a:lstStyle>
            <a:lvl1pPr>
              <a:defRPr/>
            </a:lvl1pPr>
          </a:lstStyle>
          <a:p>
            <a:r>
              <a:rPr lang="en-AU" smtClean="0"/>
              <a:t>Coffs Harbour Divisional Training</a:t>
            </a:r>
            <a:endParaRPr lang="en-AU"/>
          </a:p>
        </p:txBody>
      </p:sp>
      <p:sp>
        <p:nvSpPr>
          <p:cNvPr id="6" name="Rectangle 7"/>
          <p:cNvSpPr>
            <a:spLocks noGrp="1" noChangeArrowheads="1"/>
          </p:cNvSpPr>
          <p:nvPr>
            <p:ph type="sldNum" sz="quarter" idx="12"/>
          </p:nvPr>
        </p:nvSpPr>
        <p:spPr>
          <a:ln/>
        </p:spPr>
        <p:txBody>
          <a:bodyPr/>
          <a:lstStyle>
            <a:lvl1pPr>
              <a:defRPr/>
            </a:lvl1pPr>
          </a:lstStyle>
          <a:p>
            <a:fld id="{B54FD372-DB65-4080-800F-FE2F2C8AB6A5}" type="slidenum">
              <a:rPr lang="en-AU" smtClean="0"/>
              <a:pPr/>
              <a:t>‹#›</a:t>
            </a:fld>
            <a:endParaRPr lang="en-AU"/>
          </a:p>
        </p:txBody>
      </p:sp>
    </p:spTree>
    <p:extLst>
      <p:ext uri="{BB962C8B-B14F-4D97-AF65-F5344CB8AC3E}">
        <p14:creationId xmlns:p14="http://schemas.microsoft.com/office/powerpoint/2010/main" val="310715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72DF86AB-9D23-42F8-B046-3B22C6D868BA}" type="datetime3">
              <a:rPr lang="en-US" smtClean="0"/>
              <a:pPr/>
              <a:t>16 September 2015</a:t>
            </a:fld>
            <a:endParaRPr lang="en-AU"/>
          </a:p>
        </p:txBody>
      </p:sp>
      <p:sp>
        <p:nvSpPr>
          <p:cNvPr id="5" name="Rectangle 6"/>
          <p:cNvSpPr>
            <a:spLocks noGrp="1" noChangeArrowheads="1"/>
          </p:cNvSpPr>
          <p:nvPr>
            <p:ph type="ftr" sz="quarter" idx="11"/>
          </p:nvPr>
        </p:nvSpPr>
        <p:spPr>
          <a:ln/>
        </p:spPr>
        <p:txBody>
          <a:bodyPr/>
          <a:lstStyle>
            <a:lvl1pPr>
              <a:defRPr/>
            </a:lvl1pPr>
          </a:lstStyle>
          <a:p>
            <a:r>
              <a:rPr lang="en-AU" smtClean="0"/>
              <a:t>Coffs Harbour Divisional Training</a:t>
            </a:r>
            <a:endParaRPr lang="en-AU"/>
          </a:p>
        </p:txBody>
      </p:sp>
      <p:sp>
        <p:nvSpPr>
          <p:cNvPr id="6" name="Rectangle 7"/>
          <p:cNvSpPr>
            <a:spLocks noGrp="1" noChangeArrowheads="1"/>
          </p:cNvSpPr>
          <p:nvPr>
            <p:ph type="sldNum" sz="quarter" idx="12"/>
          </p:nvPr>
        </p:nvSpPr>
        <p:spPr>
          <a:ln/>
        </p:spPr>
        <p:txBody>
          <a:bodyPr/>
          <a:lstStyle>
            <a:lvl1pPr>
              <a:defRPr/>
            </a:lvl1pPr>
          </a:lstStyle>
          <a:p>
            <a:fld id="{B54FD372-DB65-4080-800F-FE2F2C8AB6A5}" type="slidenum">
              <a:rPr lang="en-AU" smtClean="0"/>
              <a:pPr/>
              <a:t>‹#›</a:t>
            </a:fld>
            <a:endParaRPr lang="en-AU"/>
          </a:p>
        </p:txBody>
      </p:sp>
    </p:spTree>
    <p:extLst>
      <p:ext uri="{BB962C8B-B14F-4D97-AF65-F5344CB8AC3E}">
        <p14:creationId xmlns:p14="http://schemas.microsoft.com/office/powerpoint/2010/main" val="252964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0A3599F3-08EC-41EB-9069-9BEDEF3C1C35}" type="datetime3">
              <a:rPr lang="en-US" smtClean="0"/>
              <a:pPr/>
              <a:t>16 September 2015</a:t>
            </a:fld>
            <a:endParaRPr lang="en-AU"/>
          </a:p>
        </p:txBody>
      </p:sp>
      <p:sp>
        <p:nvSpPr>
          <p:cNvPr id="6" name="Rectangle 6"/>
          <p:cNvSpPr>
            <a:spLocks noGrp="1" noChangeArrowheads="1"/>
          </p:cNvSpPr>
          <p:nvPr>
            <p:ph type="ftr" sz="quarter" idx="11"/>
          </p:nvPr>
        </p:nvSpPr>
        <p:spPr>
          <a:ln/>
        </p:spPr>
        <p:txBody>
          <a:bodyPr/>
          <a:lstStyle>
            <a:lvl1pPr>
              <a:defRPr/>
            </a:lvl1pPr>
          </a:lstStyle>
          <a:p>
            <a:r>
              <a:rPr lang="en-AU" smtClean="0"/>
              <a:t>Coffs Harbour Divisional Training</a:t>
            </a:r>
            <a:endParaRPr lang="en-AU"/>
          </a:p>
        </p:txBody>
      </p:sp>
      <p:sp>
        <p:nvSpPr>
          <p:cNvPr id="7" name="Rectangle 7"/>
          <p:cNvSpPr>
            <a:spLocks noGrp="1" noChangeArrowheads="1"/>
          </p:cNvSpPr>
          <p:nvPr>
            <p:ph type="sldNum" sz="quarter" idx="12"/>
          </p:nvPr>
        </p:nvSpPr>
        <p:spPr>
          <a:ln/>
        </p:spPr>
        <p:txBody>
          <a:bodyPr/>
          <a:lstStyle>
            <a:lvl1pPr>
              <a:defRPr/>
            </a:lvl1pPr>
          </a:lstStyle>
          <a:p>
            <a:fld id="{B54FD372-DB65-4080-800F-FE2F2C8AB6A5}" type="slidenum">
              <a:rPr lang="en-AU" smtClean="0"/>
              <a:pPr/>
              <a:t>‹#›</a:t>
            </a:fld>
            <a:endParaRPr lang="en-AU"/>
          </a:p>
        </p:txBody>
      </p:sp>
    </p:spTree>
    <p:extLst>
      <p:ext uri="{BB962C8B-B14F-4D97-AF65-F5344CB8AC3E}">
        <p14:creationId xmlns:p14="http://schemas.microsoft.com/office/powerpoint/2010/main" val="409513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83438953-F772-4EA8-901C-78F545751D66}" type="datetime3">
              <a:rPr lang="en-US" smtClean="0"/>
              <a:pPr/>
              <a:t>16 September 2015</a:t>
            </a:fld>
            <a:endParaRPr lang="en-AU"/>
          </a:p>
        </p:txBody>
      </p:sp>
      <p:sp>
        <p:nvSpPr>
          <p:cNvPr id="8" name="Rectangle 6"/>
          <p:cNvSpPr>
            <a:spLocks noGrp="1" noChangeArrowheads="1"/>
          </p:cNvSpPr>
          <p:nvPr>
            <p:ph type="ftr" sz="quarter" idx="11"/>
          </p:nvPr>
        </p:nvSpPr>
        <p:spPr>
          <a:ln/>
        </p:spPr>
        <p:txBody>
          <a:bodyPr/>
          <a:lstStyle>
            <a:lvl1pPr>
              <a:defRPr/>
            </a:lvl1pPr>
          </a:lstStyle>
          <a:p>
            <a:r>
              <a:rPr lang="en-AU" smtClean="0"/>
              <a:t>Coffs Harbour Divisional Training</a:t>
            </a:r>
            <a:endParaRPr lang="en-AU"/>
          </a:p>
        </p:txBody>
      </p:sp>
      <p:sp>
        <p:nvSpPr>
          <p:cNvPr id="9" name="Rectangle 7"/>
          <p:cNvSpPr>
            <a:spLocks noGrp="1" noChangeArrowheads="1"/>
          </p:cNvSpPr>
          <p:nvPr>
            <p:ph type="sldNum" sz="quarter" idx="12"/>
          </p:nvPr>
        </p:nvSpPr>
        <p:spPr>
          <a:ln/>
        </p:spPr>
        <p:txBody>
          <a:bodyPr/>
          <a:lstStyle>
            <a:lvl1pPr>
              <a:defRPr/>
            </a:lvl1pPr>
          </a:lstStyle>
          <a:p>
            <a:fld id="{B54FD372-DB65-4080-800F-FE2F2C8AB6A5}" type="slidenum">
              <a:rPr lang="en-AU" smtClean="0"/>
              <a:pPr/>
              <a:t>‹#›</a:t>
            </a:fld>
            <a:endParaRPr lang="en-AU"/>
          </a:p>
        </p:txBody>
      </p:sp>
    </p:spTree>
    <p:extLst>
      <p:ext uri="{BB962C8B-B14F-4D97-AF65-F5344CB8AC3E}">
        <p14:creationId xmlns:p14="http://schemas.microsoft.com/office/powerpoint/2010/main" val="343317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9CAF22B5-8178-46F7-88A1-E37AD0F3721E}" type="datetime3">
              <a:rPr lang="en-US" smtClean="0"/>
              <a:pPr/>
              <a:t>16 September 2015</a:t>
            </a:fld>
            <a:endParaRPr lang="en-AU"/>
          </a:p>
        </p:txBody>
      </p:sp>
      <p:sp>
        <p:nvSpPr>
          <p:cNvPr id="4" name="Rectangle 6"/>
          <p:cNvSpPr>
            <a:spLocks noGrp="1" noChangeArrowheads="1"/>
          </p:cNvSpPr>
          <p:nvPr>
            <p:ph type="ftr" sz="quarter" idx="11"/>
          </p:nvPr>
        </p:nvSpPr>
        <p:spPr>
          <a:ln/>
        </p:spPr>
        <p:txBody>
          <a:bodyPr/>
          <a:lstStyle>
            <a:lvl1pPr>
              <a:defRPr/>
            </a:lvl1pPr>
          </a:lstStyle>
          <a:p>
            <a:r>
              <a:rPr lang="en-AU" smtClean="0"/>
              <a:t>Coffs Harbour Divisional Training</a:t>
            </a:r>
            <a:endParaRPr lang="en-AU"/>
          </a:p>
        </p:txBody>
      </p:sp>
      <p:sp>
        <p:nvSpPr>
          <p:cNvPr id="5" name="Rectangle 7"/>
          <p:cNvSpPr>
            <a:spLocks noGrp="1" noChangeArrowheads="1"/>
          </p:cNvSpPr>
          <p:nvPr>
            <p:ph type="sldNum" sz="quarter" idx="12"/>
          </p:nvPr>
        </p:nvSpPr>
        <p:spPr>
          <a:ln/>
        </p:spPr>
        <p:txBody>
          <a:bodyPr/>
          <a:lstStyle>
            <a:lvl1pPr>
              <a:defRPr/>
            </a:lvl1pPr>
          </a:lstStyle>
          <a:p>
            <a:fld id="{B54FD372-DB65-4080-800F-FE2F2C8AB6A5}" type="slidenum">
              <a:rPr lang="en-AU" smtClean="0"/>
              <a:pPr/>
              <a:t>‹#›</a:t>
            </a:fld>
            <a:endParaRPr lang="en-AU"/>
          </a:p>
        </p:txBody>
      </p:sp>
    </p:spTree>
    <p:extLst>
      <p:ext uri="{BB962C8B-B14F-4D97-AF65-F5344CB8AC3E}">
        <p14:creationId xmlns:p14="http://schemas.microsoft.com/office/powerpoint/2010/main" val="359732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FF3CAF29-4E0B-4B78-9222-A87A1E4AD8AD}" type="datetime3">
              <a:rPr lang="en-US" smtClean="0"/>
              <a:pPr/>
              <a:t>16 September 2015</a:t>
            </a:fld>
            <a:endParaRPr lang="en-AU"/>
          </a:p>
        </p:txBody>
      </p:sp>
      <p:sp>
        <p:nvSpPr>
          <p:cNvPr id="3" name="Rectangle 6"/>
          <p:cNvSpPr>
            <a:spLocks noGrp="1" noChangeArrowheads="1"/>
          </p:cNvSpPr>
          <p:nvPr>
            <p:ph type="ftr" sz="quarter" idx="11"/>
          </p:nvPr>
        </p:nvSpPr>
        <p:spPr>
          <a:ln/>
        </p:spPr>
        <p:txBody>
          <a:bodyPr/>
          <a:lstStyle>
            <a:lvl1pPr>
              <a:defRPr/>
            </a:lvl1pPr>
          </a:lstStyle>
          <a:p>
            <a:r>
              <a:rPr lang="en-AU" smtClean="0"/>
              <a:t>Coffs Harbour Divisional Training</a:t>
            </a:r>
            <a:endParaRPr lang="en-AU"/>
          </a:p>
        </p:txBody>
      </p:sp>
      <p:sp>
        <p:nvSpPr>
          <p:cNvPr id="4" name="Rectangle 7"/>
          <p:cNvSpPr>
            <a:spLocks noGrp="1" noChangeArrowheads="1"/>
          </p:cNvSpPr>
          <p:nvPr>
            <p:ph type="sldNum" sz="quarter" idx="12"/>
          </p:nvPr>
        </p:nvSpPr>
        <p:spPr>
          <a:ln/>
        </p:spPr>
        <p:txBody>
          <a:bodyPr/>
          <a:lstStyle>
            <a:lvl1pPr>
              <a:defRPr/>
            </a:lvl1pPr>
          </a:lstStyle>
          <a:p>
            <a:fld id="{B54FD372-DB65-4080-800F-FE2F2C8AB6A5}" type="slidenum">
              <a:rPr lang="en-AU" smtClean="0"/>
              <a:pPr/>
              <a:t>‹#›</a:t>
            </a:fld>
            <a:endParaRPr lang="en-AU"/>
          </a:p>
        </p:txBody>
      </p:sp>
    </p:spTree>
    <p:extLst>
      <p:ext uri="{BB962C8B-B14F-4D97-AF65-F5344CB8AC3E}">
        <p14:creationId xmlns:p14="http://schemas.microsoft.com/office/powerpoint/2010/main" val="270640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21959759-5989-418B-930B-974285D9AE56}" type="datetime3">
              <a:rPr lang="en-US" smtClean="0"/>
              <a:pPr/>
              <a:t>16 September 2015</a:t>
            </a:fld>
            <a:endParaRPr lang="en-AU"/>
          </a:p>
        </p:txBody>
      </p:sp>
      <p:sp>
        <p:nvSpPr>
          <p:cNvPr id="6" name="Rectangle 6"/>
          <p:cNvSpPr>
            <a:spLocks noGrp="1" noChangeArrowheads="1"/>
          </p:cNvSpPr>
          <p:nvPr>
            <p:ph type="ftr" sz="quarter" idx="11"/>
          </p:nvPr>
        </p:nvSpPr>
        <p:spPr>
          <a:ln/>
        </p:spPr>
        <p:txBody>
          <a:bodyPr/>
          <a:lstStyle>
            <a:lvl1pPr>
              <a:defRPr/>
            </a:lvl1pPr>
          </a:lstStyle>
          <a:p>
            <a:r>
              <a:rPr lang="en-AU" smtClean="0"/>
              <a:t>Coffs Harbour Divisional Training</a:t>
            </a:r>
            <a:endParaRPr lang="en-AU"/>
          </a:p>
        </p:txBody>
      </p:sp>
      <p:sp>
        <p:nvSpPr>
          <p:cNvPr id="7" name="Rectangle 7"/>
          <p:cNvSpPr>
            <a:spLocks noGrp="1" noChangeArrowheads="1"/>
          </p:cNvSpPr>
          <p:nvPr>
            <p:ph type="sldNum" sz="quarter" idx="12"/>
          </p:nvPr>
        </p:nvSpPr>
        <p:spPr>
          <a:ln/>
        </p:spPr>
        <p:txBody>
          <a:bodyPr/>
          <a:lstStyle>
            <a:lvl1pPr>
              <a:defRPr/>
            </a:lvl1pPr>
          </a:lstStyle>
          <a:p>
            <a:fld id="{B54FD372-DB65-4080-800F-FE2F2C8AB6A5}" type="slidenum">
              <a:rPr lang="en-AU" smtClean="0"/>
              <a:pPr/>
              <a:t>‹#›</a:t>
            </a:fld>
            <a:endParaRPr lang="en-AU"/>
          </a:p>
        </p:txBody>
      </p:sp>
    </p:spTree>
    <p:extLst>
      <p:ext uri="{BB962C8B-B14F-4D97-AF65-F5344CB8AC3E}">
        <p14:creationId xmlns:p14="http://schemas.microsoft.com/office/powerpoint/2010/main" val="355960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B1B71E44-97DF-4697-9109-D15E2FCDD55B}" type="datetime3">
              <a:rPr lang="en-US" smtClean="0"/>
              <a:pPr/>
              <a:t>16 September 2015</a:t>
            </a:fld>
            <a:endParaRPr lang="en-AU"/>
          </a:p>
        </p:txBody>
      </p:sp>
      <p:sp>
        <p:nvSpPr>
          <p:cNvPr id="6" name="Rectangle 6"/>
          <p:cNvSpPr>
            <a:spLocks noGrp="1" noChangeArrowheads="1"/>
          </p:cNvSpPr>
          <p:nvPr>
            <p:ph type="ftr" sz="quarter" idx="11"/>
          </p:nvPr>
        </p:nvSpPr>
        <p:spPr>
          <a:ln/>
        </p:spPr>
        <p:txBody>
          <a:bodyPr/>
          <a:lstStyle>
            <a:lvl1pPr>
              <a:defRPr/>
            </a:lvl1pPr>
          </a:lstStyle>
          <a:p>
            <a:r>
              <a:rPr lang="en-AU" smtClean="0"/>
              <a:t>Coffs Harbour Divisional Training</a:t>
            </a:r>
            <a:endParaRPr lang="en-AU"/>
          </a:p>
        </p:txBody>
      </p:sp>
      <p:sp>
        <p:nvSpPr>
          <p:cNvPr id="7" name="Rectangle 7"/>
          <p:cNvSpPr>
            <a:spLocks noGrp="1" noChangeArrowheads="1"/>
          </p:cNvSpPr>
          <p:nvPr>
            <p:ph type="sldNum" sz="quarter" idx="12"/>
          </p:nvPr>
        </p:nvSpPr>
        <p:spPr>
          <a:ln/>
        </p:spPr>
        <p:txBody>
          <a:bodyPr/>
          <a:lstStyle>
            <a:lvl1pPr>
              <a:defRPr/>
            </a:lvl1pPr>
          </a:lstStyle>
          <a:p>
            <a:fld id="{B54FD372-DB65-4080-800F-FE2F2C8AB6A5}" type="slidenum">
              <a:rPr lang="en-AU" smtClean="0"/>
              <a:pPr/>
              <a:t>‹#›</a:t>
            </a:fld>
            <a:endParaRPr lang="en-AU"/>
          </a:p>
        </p:txBody>
      </p:sp>
    </p:spTree>
    <p:extLst>
      <p:ext uri="{BB962C8B-B14F-4D97-AF65-F5344CB8AC3E}">
        <p14:creationId xmlns:p14="http://schemas.microsoft.com/office/powerpoint/2010/main" val="4287320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onference_Template_2010_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115888"/>
            <a:ext cx="91440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smtClean="0"/>
              <a:t>Dot Point Slide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3994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ClrTx/>
              <a:buSzTx/>
              <a:buFontTx/>
              <a:buNone/>
              <a:defRPr sz="1400">
                <a:solidFill>
                  <a:schemeClr val="tx1"/>
                </a:solidFill>
              </a:defRPr>
            </a:lvl1pPr>
          </a:lstStyle>
          <a:p>
            <a:fld id="{37555FBC-5D3B-4C70-983F-CFCC1A25650B}" type="datetime3">
              <a:rPr lang="en-US" smtClean="0"/>
              <a:pPr/>
              <a:t>16 September 2015</a:t>
            </a:fld>
            <a:endParaRPr lang="en-AU"/>
          </a:p>
        </p:txBody>
      </p:sp>
      <p:sp>
        <p:nvSpPr>
          <p:cNvPr id="3994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buClrTx/>
              <a:buSzTx/>
              <a:buFontTx/>
              <a:buNone/>
              <a:defRPr sz="1400">
                <a:solidFill>
                  <a:schemeClr val="tx1"/>
                </a:solidFill>
                <a:latin typeface="Arial" charset="0"/>
                <a:ea typeface="+mn-ea"/>
                <a:cs typeface="+mn-cs"/>
              </a:defRPr>
            </a:lvl1pPr>
          </a:lstStyle>
          <a:p>
            <a:r>
              <a:rPr lang="en-AU" smtClean="0"/>
              <a:t>Coffs Harbour Divisional Training</a:t>
            </a:r>
            <a:endParaRPr lang="en-AU"/>
          </a:p>
        </p:txBody>
      </p:sp>
      <p:sp>
        <p:nvSpPr>
          <p:cNvPr id="3994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ClrTx/>
              <a:buSzTx/>
              <a:buFontTx/>
              <a:buNone/>
              <a:defRPr sz="1400">
                <a:solidFill>
                  <a:schemeClr val="tx1"/>
                </a:solidFill>
              </a:defRPr>
            </a:lvl1pPr>
          </a:lstStyle>
          <a:p>
            <a:fld id="{B54FD372-DB65-4080-800F-FE2F2C8AB6A5}"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Arial" charset="0"/>
          <a:cs typeface="Arial" charset="0"/>
        </a:defRPr>
      </a:lvl2pPr>
      <a:lvl3pPr algn="ctr" rtl="0" eaLnBrk="1" fontAlgn="base" hangingPunct="1">
        <a:spcBef>
          <a:spcPct val="0"/>
        </a:spcBef>
        <a:spcAft>
          <a:spcPct val="0"/>
        </a:spcAft>
        <a:defRPr sz="4400">
          <a:solidFill>
            <a:schemeClr val="tx2"/>
          </a:solidFill>
          <a:latin typeface="Arial" charset="0"/>
          <a:ea typeface="Arial" charset="0"/>
          <a:cs typeface="Arial" charset="0"/>
        </a:defRPr>
      </a:lvl3pPr>
      <a:lvl4pPr algn="ctr" rtl="0" eaLnBrk="1" fontAlgn="base" hangingPunct="1">
        <a:spcBef>
          <a:spcPct val="0"/>
        </a:spcBef>
        <a:spcAft>
          <a:spcPct val="0"/>
        </a:spcAft>
        <a:defRPr sz="4400">
          <a:solidFill>
            <a:schemeClr val="tx2"/>
          </a:solidFill>
          <a:latin typeface="Arial" charset="0"/>
          <a:ea typeface="Arial" charset="0"/>
          <a:cs typeface="Arial" charset="0"/>
        </a:defRPr>
      </a:lvl4pPr>
      <a:lvl5pPr algn="ctr" rtl="0" eaLnBrk="1" fontAlgn="base" hangingPunct="1">
        <a:spcBef>
          <a:spcPct val="0"/>
        </a:spcBef>
        <a:spcAft>
          <a:spcPct val="0"/>
        </a:spcAft>
        <a:defRPr sz="4400">
          <a:solidFill>
            <a:schemeClr val="tx2"/>
          </a:solidFill>
          <a:latin typeface="Arial" charset="0"/>
          <a:ea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ea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ea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ea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om.au/imgres?imgurl=http://www.pharmacydirect.co.nz/productimages/2163sml.jpg&amp;imgrefurl=http://www.pharmacydirect.co.nz/default.aspx?G=671&amp;T=743&amp;usg=__ersFmQ6sLfyl1i43gCM96DMELsY=&amp;h=125&amp;w=125&amp;sz=6&amp;hl=en&amp;start=15&amp;tbnid=GbNetwErVGATTM:&amp;tbnh=90&amp;tbnw=90&amp;prev=/images?q=aspro+clear&amp;gbv=2&amp;hl=en&amp;sa=G"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com.au/imgres?imgurl=http://www.news.com.au/common/imagedata/0,,6049437,00.jpg&amp;imgrefurl=http://www.news.com.au/dailytelegraph/story/0,22049,23732385-5006009,00.html&amp;usg=__H4tAAfdJXlXB8zmg08xn2x7bcKw=&amp;h=400&amp;w=350&amp;sz=41&amp;hl=en&amp;start=1&amp;tbnid=tailEPBV35M-fM:&amp;tbnh=124&amp;tbnw=109&amp;prev=/images?q=NSW+paramedic&amp;gbv=2&amp;hl=en&amp;sa=G"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images.google.com.au/imgres?imgurl=http://www.winterparkhospital.com/sites/www.winterparkhospital.com/files/services/1-Emergency.jpg&amp;imgrefurl=http://www.winterparkhospital.com/en/services/24-hour-emergency-department&amp;usg=__mhshnLKNDpJzL6RzFcElM16YcIc=&amp;h=300&amp;w=428&amp;sz=47&amp;hl=en&amp;start=19&amp;tbnid=AlBupj-oJRl3RM:&amp;tbnh=88&amp;tbnw=126&amp;prev=/images?q=emergency+department+hospital&amp;gbv=2&amp;hl=en&amp;sa=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com.au/imgres?imgurl=http://www.news.com.au/common/imagedata/0,,6049437,00.jpg&amp;imgrefurl=http://www.news.com.au/dailytelegraph/story/0,22049,23732385-5006009,00.html&amp;usg=__H4tAAfdJXlXB8zmg08xn2x7bcKw=&amp;h=400&amp;w=350&amp;sz=41&amp;hl=en&amp;start=1&amp;tbnid=tailEPBV35M-fM:&amp;tbnh=124&amp;tbnw=109&amp;prev=/images?q=NSW+paramedic&amp;gbv=2&amp;hl=en&amp;sa=G"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images.google.com.au/imgres?imgurl=http://www.winterparkhospital.com/sites/www.winterparkhospital.com/files/services/1-Emergency.jpg&amp;imgrefurl=http://www.winterparkhospital.com/en/services/24-hour-emergency-department&amp;usg=__mhshnLKNDpJzL6RzFcElM16YcIc=&amp;h=300&amp;w=428&amp;sz=47&amp;hl=en&amp;start=19&amp;tbnid=AlBupj-oJRl3RM:&amp;tbnh=88&amp;tbnw=126&amp;prev=/images?q=emergency+department+hospital&amp;gbv=2&amp;hl=en&amp;sa=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ages.google.com.au/imgres?imgurl=http://www.hrspatients.org/patients/signs_symptoms/fainting/images/feeling_faint.jpg&amp;imgrefurl=http://www.hrspatients.org/patients/signs_symptoms/fainting/default.asp&amp;usg=__qBV4q9hL2M4R_WRhY7nMkLGLOl4=&amp;h=214&amp;w=200&amp;sz=12&amp;hl=en&amp;start=26&amp;tbnid=8yYodY9gmN7N7M:&amp;tbnh=106&amp;tbnw=99&amp;prev=/images?q=fainting&amp;gbv=2&amp;ndsp=20&amp;hl=en&amp;sa=N&amp;start=2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ages.google.com.au/imgres?imgurl=http://www.hrspatients.org/patients/signs_symptoms/fainting/images/feeling_faint.jpg&amp;imgrefurl=http://www.hrspatients.org/patients/signs_symptoms/fainting/default.asp&amp;usg=__qBV4q9hL2M4R_WRhY7nMkLGLOl4=&amp;h=214&amp;w=200&amp;sz=12&amp;hl=en&amp;start=26&amp;tbnid=8yYodY9gmN7N7M:&amp;tbnh=106&amp;tbnw=99&amp;prev=/images?q=fainting&amp;gbv=2&amp;ndsp=20&amp;hl=en&amp;sa=N&amp;start=2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com.au/imgres?imgurl=http://www.anginapectoris.gen.tr/images/index_clip_image002.jpg&amp;imgrefurl=http://www.anginapectoris.gen.tr/urun.asp&amp;usg=__1ulZhGwUP0ONdwYYHSzFq4NCM04=&amp;h=185&amp;w=185&amp;sz=6&amp;hl=en&amp;start=11&amp;tbnid=5TmnVCQq_xOYVM:&amp;tbnh=102&amp;tbnw=102&amp;prev=/images?q=Nitrolingual+Spray&amp;gbv=2&amp;hl=en&amp;sa=G" TargetMode="Externa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http://images.google.com.au/imgres?imgurl=http://www.heartstroketayside.org.uk/images/Heart%20Disease%20Images/H4_High_Blood_Pressure_Page_36_Image_0001.jpg&amp;imgrefurl=http://www.heartstroketayside.org.uk/default.aspx?NavigationID=547&amp;usg=__wVkwkIG5njVrB66gqYe5b2rVMq8=&amp;h=235&amp;w=214&amp;sz=32&amp;hl=en&amp;start=6&amp;tbnid=EGdOgwmNn1LJOM:&amp;tbnh=109&amp;tbnw=99&amp;prev=/images?q=angina+tablets&amp;gbv=2&amp;ndsp=20&amp;hl=en&amp;sa=N"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com.au/imgres?imgurl=http://www.anginapectoris.gen.tr/images/index_clip_image002.jpg&amp;imgrefurl=http://www.anginapectoris.gen.tr/urun.asp&amp;usg=__1ulZhGwUP0ONdwYYHSzFq4NCM04=&amp;h=185&amp;w=185&amp;sz=6&amp;hl=en&amp;start=11&amp;tbnid=5TmnVCQq_xOYVM:&amp;tbnh=102&amp;tbnw=102&amp;prev=/images?q=Nitrolingual+Spray&amp;gbv=2&amp;hl=en&amp;sa=G" TargetMode="Externa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http://images.google.com.au/imgres?imgurl=http://www.heartstroketayside.org.uk/images/Heart%20Disease%20Images/H4_High_Blood_Pressure_Page_36_Image_0001.jpg&amp;imgrefurl=http://www.heartstroketayside.org.uk/default.aspx?NavigationID=547&amp;usg=__wVkwkIG5njVrB66gqYe5b2rVMq8=&amp;h=235&amp;w=214&amp;sz=32&amp;hl=en&amp;start=6&amp;tbnid=EGdOgwmNn1LJOM:&amp;tbnh=109&amp;tbnw=99&amp;prev=/images?q=angina+tablets&amp;gbv=2&amp;ndsp=20&amp;hl=en&amp;sa=N" TargetMode="Externa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4348" y="2714620"/>
            <a:ext cx="7443787" cy="1143000"/>
          </a:xfrm>
        </p:spPr>
        <p:txBody>
          <a:bodyPr/>
          <a:lstStyle/>
          <a:p>
            <a:r>
              <a:rPr lang="en-US" sz="8000" dirty="0"/>
              <a:t>Chest pain</a:t>
            </a:r>
            <a:endParaRPr lang="en-AU" sz="8000" dirty="0"/>
          </a:p>
        </p:txBody>
      </p:sp>
      <p:sp>
        <p:nvSpPr>
          <p:cNvPr id="21506" name="AutoShape 2" descr="cid:X.MA3.1204255220@aol.com"/>
          <p:cNvSpPr>
            <a:spLocks noChangeAspect="1" noChangeArrowheads="1"/>
          </p:cNvSpPr>
          <p:nvPr/>
        </p:nvSpPr>
        <p:spPr bwMode="auto">
          <a:xfrm>
            <a:off x="276225" y="-465138"/>
            <a:ext cx="828675" cy="923926"/>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21508" name="AutoShape 4" descr="cid:X.MA3.1204255220@aol.com"/>
          <p:cNvSpPr>
            <a:spLocks noChangeAspect="1" noChangeArrowheads="1"/>
          </p:cNvSpPr>
          <p:nvPr/>
        </p:nvSpPr>
        <p:spPr bwMode="auto">
          <a:xfrm>
            <a:off x="276225" y="-465138"/>
            <a:ext cx="828675" cy="923926"/>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0"/>
            <a:ext cx="7772400" cy="1470025"/>
          </a:xfrm>
        </p:spPr>
        <p:txBody>
          <a:bodyPr/>
          <a:lstStyle/>
          <a:p>
            <a:r>
              <a:rPr lang="en-US" dirty="0" smtClean="0"/>
              <a:t>Management</a:t>
            </a:r>
            <a:endParaRPr lang="en-AU" dirty="0"/>
          </a:p>
        </p:txBody>
      </p:sp>
      <p:sp>
        <p:nvSpPr>
          <p:cNvPr id="3" name="Subtitle 2"/>
          <p:cNvSpPr>
            <a:spLocks noGrp="1"/>
          </p:cNvSpPr>
          <p:nvPr>
            <p:ph type="subTitle" idx="1"/>
          </p:nvPr>
        </p:nvSpPr>
        <p:spPr>
          <a:xfrm>
            <a:off x="1475656" y="1785926"/>
            <a:ext cx="7668344" cy="4163354"/>
          </a:xfrm>
        </p:spPr>
        <p:txBody>
          <a:bodyPr>
            <a:normAutofit fontScale="92500" lnSpcReduction="20000"/>
          </a:bodyPr>
          <a:lstStyle/>
          <a:p>
            <a:pPr marL="457200" indent="-457200" algn="l">
              <a:buFont typeface="Arial" pitchFamily="34" charset="0"/>
              <a:buChar char="•"/>
            </a:pPr>
            <a:r>
              <a:rPr lang="en-US" sz="3800" dirty="0"/>
              <a:t>Give conscious </a:t>
            </a:r>
            <a:r>
              <a:rPr lang="en-US" sz="3800" dirty="0" smtClean="0"/>
              <a:t>patient </a:t>
            </a:r>
            <a:r>
              <a:rPr lang="en-US" sz="3800" dirty="0"/>
              <a:t>300 mg (one tablet) of aspirin in water </a:t>
            </a:r>
          </a:p>
          <a:p>
            <a:pPr algn="l"/>
            <a:r>
              <a:rPr lang="en-US" sz="3800" dirty="0">
                <a:solidFill>
                  <a:srgbClr val="C00000"/>
                </a:solidFill>
              </a:rPr>
              <a:t>DO </a:t>
            </a:r>
            <a:r>
              <a:rPr lang="en-US" sz="3800" dirty="0" smtClean="0">
                <a:solidFill>
                  <a:srgbClr val="C00000"/>
                </a:solidFill>
              </a:rPr>
              <a:t>NOT </a:t>
            </a:r>
            <a:r>
              <a:rPr lang="en-US" sz="3800" dirty="0"/>
              <a:t>give Aspirin if</a:t>
            </a:r>
            <a:r>
              <a:rPr lang="en-US" sz="3800" dirty="0">
                <a:solidFill>
                  <a:srgbClr val="C00000"/>
                </a:solidFill>
              </a:rPr>
              <a:t>:</a:t>
            </a:r>
          </a:p>
          <a:p>
            <a:pPr marL="457200" indent="-457200" algn="l">
              <a:buFont typeface="Arial" pitchFamily="34" charset="0"/>
              <a:buChar char="•"/>
            </a:pPr>
            <a:r>
              <a:rPr lang="en-US" sz="3800" dirty="0" smtClean="0"/>
              <a:t>The </a:t>
            </a:r>
            <a:r>
              <a:rPr lang="en-US" sz="3800" dirty="0"/>
              <a:t>are allergic to aspirin</a:t>
            </a:r>
          </a:p>
          <a:p>
            <a:pPr marL="457200" indent="-457200" algn="l">
              <a:buFont typeface="Arial" pitchFamily="34" charset="0"/>
              <a:buChar char="•"/>
            </a:pPr>
            <a:r>
              <a:rPr lang="en-US" sz="3800" dirty="0" smtClean="0"/>
              <a:t>They </a:t>
            </a:r>
            <a:r>
              <a:rPr lang="en-US" sz="3800" dirty="0"/>
              <a:t>are on </a:t>
            </a:r>
            <a:r>
              <a:rPr lang="en-AU" sz="3800" dirty="0"/>
              <a:t>anticoagulants (blood thinning) medication (e.g. warfarin) </a:t>
            </a:r>
          </a:p>
          <a:p>
            <a:pPr marL="457200" indent="-457200" algn="l">
              <a:buFont typeface="Arial" pitchFamily="34" charset="0"/>
              <a:buChar char="•"/>
            </a:pPr>
            <a:r>
              <a:rPr lang="en-AU" sz="3800" dirty="0" smtClean="0"/>
              <a:t>The </a:t>
            </a:r>
            <a:r>
              <a:rPr lang="en-AU" sz="3800" dirty="0"/>
              <a:t>doctor has warned them against taking </a:t>
            </a:r>
            <a:r>
              <a:rPr lang="en-AU" sz="3800" dirty="0" smtClean="0"/>
              <a:t>aspirin </a:t>
            </a:r>
            <a:endParaRPr lang="en-AU" sz="3800" dirty="0"/>
          </a:p>
          <a:p>
            <a:pPr algn="just">
              <a:buFont typeface="Arial" pitchFamily="34" charset="0"/>
              <a:buChar char="•"/>
            </a:pPr>
            <a:endParaRPr lang="en-US" sz="2400" dirty="0"/>
          </a:p>
          <a:p>
            <a:pPr algn="just"/>
            <a:endParaRPr lang="en-AU" sz="2400" dirty="0"/>
          </a:p>
        </p:txBody>
      </p:sp>
      <p:pic>
        <p:nvPicPr>
          <p:cNvPr id="2052" name="Picture 4" descr="http://tbn2.google.com/images?q=tbn:GbNetwErVGATTM:http://www.pharmacydirect.co.nz/productimages/2163sml.jpg">
            <a:hlinkClick r:id="rId2"/>
          </p:cNvPr>
          <p:cNvPicPr>
            <a:picLocks noChangeAspect="1" noChangeArrowheads="1"/>
          </p:cNvPicPr>
          <p:nvPr/>
        </p:nvPicPr>
        <p:blipFill>
          <a:blip r:embed="rId3" cstate="print"/>
          <a:srcRect/>
          <a:stretch>
            <a:fillRect/>
          </a:stretch>
        </p:blipFill>
        <p:spPr bwMode="auto">
          <a:xfrm>
            <a:off x="7164288" y="5251648"/>
            <a:ext cx="1500198" cy="13573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14348" y="2571744"/>
            <a:ext cx="7443787" cy="1143000"/>
          </a:xfrm>
        </p:spPr>
        <p:txBody>
          <a:bodyPr/>
          <a:lstStyle/>
          <a:p>
            <a:r>
              <a:rPr lang="en-US" sz="6600" dirty="0"/>
              <a:t>Heart Attack</a:t>
            </a:r>
            <a:endParaRPr lang="en-AU" sz="6600" dirty="0"/>
          </a:p>
        </p:txBody>
      </p:sp>
      <p:sp>
        <p:nvSpPr>
          <p:cNvPr id="4" name="Date Placeholder 3"/>
          <p:cNvSpPr>
            <a:spLocks noGrp="1"/>
          </p:cNvSpPr>
          <p:nvPr>
            <p:ph type="dt" sz="half" idx="10"/>
          </p:nvPr>
        </p:nvSpPr>
        <p:spPr/>
        <p:txBody>
          <a:bodyPr/>
          <a:lstStyle/>
          <a:p>
            <a:fld id="{C7CAF60A-4D65-4956-97C2-E9D586D755D6}" type="datetime3">
              <a:rPr lang="en-US"/>
              <a:pPr/>
              <a:t>16 September 2015</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B54FD372-DB65-4080-800F-FE2F2C8AB6A5}" type="slidenum">
              <a:rPr lang="en-AU"/>
              <a:pPr/>
              <a:t>11</a:t>
            </a:fld>
            <a:endParaRPr lang="en-A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Heart Attack?</a:t>
            </a:r>
            <a:endParaRPr lang="en-AU" dirty="0"/>
          </a:p>
        </p:txBody>
      </p:sp>
      <p:sp>
        <p:nvSpPr>
          <p:cNvPr id="3" name="Content Placeholder 2"/>
          <p:cNvSpPr>
            <a:spLocks noGrp="1"/>
          </p:cNvSpPr>
          <p:nvPr>
            <p:ph idx="1"/>
          </p:nvPr>
        </p:nvSpPr>
        <p:spPr>
          <a:xfrm>
            <a:off x="1475656" y="2071678"/>
            <a:ext cx="4464496" cy="3011498"/>
          </a:xfrm>
        </p:spPr>
        <p:txBody>
          <a:bodyPr/>
          <a:lstStyle/>
          <a:p>
            <a:pPr marL="0" indent="0">
              <a:buNone/>
            </a:pPr>
            <a:r>
              <a:rPr lang="en-US" dirty="0"/>
              <a:t>A heart attack occurs when there is a sudden complete blockage of an artery. </a:t>
            </a:r>
          </a:p>
        </p:txBody>
      </p:sp>
      <p:sp>
        <p:nvSpPr>
          <p:cNvPr id="4" name="Date Placeholder 3"/>
          <p:cNvSpPr>
            <a:spLocks noGrp="1"/>
          </p:cNvSpPr>
          <p:nvPr>
            <p:ph type="dt" sz="half" idx="10"/>
          </p:nvPr>
        </p:nvSpPr>
        <p:spPr/>
        <p:txBody>
          <a:bodyPr/>
          <a:lstStyle/>
          <a:p>
            <a:fld id="{B4B55105-4333-43A5-B2CE-F18A3436F45A}" type="datetime3">
              <a:rPr lang="en-US"/>
              <a:pPr/>
              <a:t>16 September 2015</a:t>
            </a:fld>
            <a:endParaRPr lang="en-AU"/>
          </a:p>
        </p:txBody>
      </p:sp>
      <p:sp>
        <p:nvSpPr>
          <p:cNvPr id="6" name="Footer Placeholder 5"/>
          <p:cNvSpPr>
            <a:spLocks noGrp="1"/>
          </p:cNvSpPr>
          <p:nvPr>
            <p:ph type="ftr" sz="quarter" idx="11"/>
          </p:nvPr>
        </p:nvSpPr>
        <p:spPr/>
        <p:txBody>
          <a:bodyPr/>
          <a:lstStyle/>
          <a:p>
            <a:r>
              <a:rPr lang="en-AU"/>
              <a:t>Coffs Harbour Divisional Training</a:t>
            </a:r>
          </a:p>
        </p:txBody>
      </p:sp>
      <p:sp>
        <p:nvSpPr>
          <p:cNvPr id="5" name="Slide Number Placeholder 4"/>
          <p:cNvSpPr>
            <a:spLocks noGrp="1"/>
          </p:cNvSpPr>
          <p:nvPr>
            <p:ph type="sldNum" sz="quarter" idx="12"/>
          </p:nvPr>
        </p:nvSpPr>
        <p:spPr/>
        <p:txBody>
          <a:bodyPr/>
          <a:lstStyle/>
          <a:p>
            <a:fld id="{B54FD372-DB65-4080-800F-FE2F2C8AB6A5}" type="slidenum">
              <a:rPr lang="en-AU"/>
              <a:pPr/>
              <a:t>12</a:t>
            </a:fld>
            <a:endParaRPr lang="en-AU"/>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60" t="21333" r="53821" b="38081"/>
          <a:stretch/>
        </p:blipFill>
        <p:spPr bwMode="auto">
          <a:xfrm>
            <a:off x="5940152" y="1844622"/>
            <a:ext cx="2910469" cy="34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a:t>
            </a:r>
            <a:endParaRPr lang="en-AU" dirty="0"/>
          </a:p>
        </p:txBody>
      </p:sp>
      <p:sp>
        <p:nvSpPr>
          <p:cNvPr id="3" name="Content Placeholder 2"/>
          <p:cNvSpPr>
            <a:spLocks noGrp="1"/>
          </p:cNvSpPr>
          <p:nvPr>
            <p:ph idx="1"/>
          </p:nvPr>
        </p:nvSpPr>
        <p:spPr>
          <a:xfrm>
            <a:off x="1403648" y="1989138"/>
            <a:ext cx="3811294" cy="4392612"/>
          </a:xfrm>
        </p:spPr>
        <p:txBody>
          <a:bodyPr/>
          <a:lstStyle/>
          <a:p>
            <a:pPr marL="0" indent="0">
              <a:buNone/>
            </a:pPr>
            <a:r>
              <a:rPr lang="en-US" dirty="0"/>
              <a:t>Over many years an area of fatty tissue (thickened with cholesterol) builds up on the artery wall forming a cap.</a:t>
            </a:r>
            <a:endParaRPr lang="en-AU" dirty="0"/>
          </a:p>
        </p:txBody>
      </p:sp>
      <p:sp>
        <p:nvSpPr>
          <p:cNvPr id="4" name="Date Placeholder 3"/>
          <p:cNvSpPr>
            <a:spLocks noGrp="1"/>
          </p:cNvSpPr>
          <p:nvPr>
            <p:ph type="dt" sz="half" idx="10"/>
          </p:nvPr>
        </p:nvSpPr>
        <p:spPr/>
        <p:txBody>
          <a:bodyPr/>
          <a:lstStyle/>
          <a:p>
            <a:fld id="{C7CAF60A-4D65-4956-97C2-E9D586D755D6}" type="datetime3">
              <a:rPr lang="en-US"/>
              <a:pPr/>
              <a:t>16 September 2015</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B54FD372-DB65-4080-800F-FE2F2C8AB6A5}" type="slidenum">
              <a:rPr lang="en-AU"/>
              <a:pPr/>
              <a:t>13</a:t>
            </a:fld>
            <a:endParaRPr lang="en-AU"/>
          </a:p>
        </p:txBody>
      </p:sp>
      <p:pic>
        <p:nvPicPr>
          <p:cNvPr id="7" name="Picture 6" descr="http://images.google.com.au/url?source=imgres&amp;ct=img&amp;q=http://www.health.com/health/static/hw/media/medical/hw/h9991270_001.jpg&amp;usg=AFQjCNFrQEDJIpapFs3r7_YRbbQ-wjn5nA"/>
          <p:cNvPicPr/>
          <p:nvPr/>
        </p:nvPicPr>
        <p:blipFill>
          <a:blip r:embed="rId2" cstate="print"/>
          <a:srcRect r="51921"/>
          <a:stretch>
            <a:fillRect/>
          </a:stretch>
        </p:blipFill>
        <p:spPr bwMode="auto">
          <a:xfrm>
            <a:off x="5286380" y="1357298"/>
            <a:ext cx="2777770" cy="4295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Heart Attack?</a:t>
            </a:r>
            <a:endParaRPr lang="en-AU" dirty="0"/>
          </a:p>
        </p:txBody>
      </p:sp>
      <p:sp>
        <p:nvSpPr>
          <p:cNvPr id="3" name="Content Placeholder 2"/>
          <p:cNvSpPr>
            <a:spLocks noGrp="1"/>
          </p:cNvSpPr>
          <p:nvPr>
            <p:ph idx="1"/>
          </p:nvPr>
        </p:nvSpPr>
        <p:spPr>
          <a:xfrm>
            <a:off x="1508662" y="1916832"/>
            <a:ext cx="4675192" cy="4392612"/>
          </a:xfrm>
        </p:spPr>
        <p:txBody>
          <a:bodyPr/>
          <a:lstStyle/>
          <a:p>
            <a:pPr marL="0" indent="0">
              <a:buNone/>
            </a:pPr>
            <a:r>
              <a:rPr lang="en-US" dirty="0"/>
              <a:t>One day the cap ruptures.</a:t>
            </a:r>
            <a:endParaRPr lang="en-AU" dirty="0"/>
          </a:p>
        </p:txBody>
      </p:sp>
      <p:sp>
        <p:nvSpPr>
          <p:cNvPr id="4" name="Date Placeholder 3"/>
          <p:cNvSpPr>
            <a:spLocks noGrp="1"/>
          </p:cNvSpPr>
          <p:nvPr>
            <p:ph type="dt" sz="half" idx="10"/>
          </p:nvPr>
        </p:nvSpPr>
        <p:spPr/>
        <p:txBody>
          <a:bodyPr/>
          <a:lstStyle/>
          <a:p>
            <a:fld id="{C7CAF60A-4D65-4956-97C2-E9D586D755D6}" type="datetime3">
              <a:rPr lang="en-US"/>
              <a:pPr/>
              <a:t>16 September 2015</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B54FD372-DB65-4080-800F-FE2F2C8AB6A5}" type="slidenum">
              <a:rPr lang="en-AU"/>
              <a:pPr/>
              <a:t>14</a:t>
            </a:fld>
            <a:endParaRPr lang="en-AU"/>
          </a:p>
        </p:txBody>
      </p:sp>
      <p:pic>
        <p:nvPicPr>
          <p:cNvPr id="8" name="Picture 7" descr="http://images.google.com.au/url?source=imgres&amp;ct=img&amp;q=http://www.health.com/health/static/hw/media/medical/hw/h9991270_001.jpg&amp;usg=AFQjCNFrQEDJIpapFs3r7_YRbbQ-wjn5nA"/>
          <p:cNvPicPr/>
          <p:nvPr/>
        </p:nvPicPr>
        <p:blipFill>
          <a:blip r:embed="rId2" cstate="print"/>
          <a:srcRect l="48867" r="28251"/>
          <a:stretch>
            <a:fillRect/>
          </a:stretch>
        </p:blipFill>
        <p:spPr bwMode="auto">
          <a:xfrm>
            <a:off x="6215074" y="1285860"/>
            <a:ext cx="1317178" cy="4295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Heart Attack?</a:t>
            </a:r>
            <a:endParaRPr lang="en-AU" dirty="0"/>
          </a:p>
        </p:txBody>
      </p:sp>
      <p:sp>
        <p:nvSpPr>
          <p:cNvPr id="3" name="Content Placeholder 2"/>
          <p:cNvSpPr>
            <a:spLocks noGrp="1"/>
          </p:cNvSpPr>
          <p:nvPr>
            <p:ph idx="1"/>
          </p:nvPr>
        </p:nvSpPr>
        <p:spPr>
          <a:xfrm>
            <a:off x="1403648" y="1989138"/>
            <a:ext cx="3811294" cy="4392612"/>
          </a:xfrm>
        </p:spPr>
        <p:txBody>
          <a:bodyPr/>
          <a:lstStyle/>
          <a:p>
            <a:pPr marL="0" indent="0">
              <a:buNone/>
            </a:pPr>
            <a:r>
              <a:rPr lang="en-US" dirty="0"/>
              <a:t>A blood clot will quickly </a:t>
            </a:r>
            <a:r>
              <a:rPr lang="en-US" dirty="0" err="1"/>
              <a:t>form</a:t>
            </a:r>
            <a:r>
              <a:rPr lang="en-US" dirty="0"/>
              <a:t> around the rupture blocking the artery.</a:t>
            </a:r>
            <a:endParaRPr lang="en-AU" dirty="0"/>
          </a:p>
        </p:txBody>
      </p:sp>
      <p:sp>
        <p:nvSpPr>
          <p:cNvPr id="4" name="Date Placeholder 3"/>
          <p:cNvSpPr>
            <a:spLocks noGrp="1"/>
          </p:cNvSpPr>
          <p:nvPr>
            <p:ph type="dt" sz="half" idx="10"/>
          </p:nvPr>
        </p:nvSpPr>
        <p:spPr/>
        <p:txBody>
          <a:bodyPr/>
          <a:lstStyle/>
          <a:p>
            <a:fld id="{C7CAF60A-4D65-4956-97C2-E9D586D755D6}" type="datetime3">
              <a:rPr lang="en-US"/>
              <a:pPr/>
              <a:t>16 September 2015</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B54FD372-DB65-4080-800F-FE2F2C8AB6A5}" type="slidenum">
              <a:rPr lang="en-AU"/>
              <a:pPr/>
              <a:t>15</a:t>
            </a:fld>
            <a:endParaRPr lang="en-AU"/>
          </a:p>
        </p:txBody>
      </p:sp>
      <p:pic>
        <p:nvPicPr>
          <p:cNvPr id="9" name="Picture 8" descr="http://images.google.com.au/url?source=imgres&amp;ct=img&amp;q=http://www.health.com/health/static/hw/media/medical/hw/h9991270_001.jpg&amp;usg=AFQjCNFrQEDJIpapFs3r7_YRbbQ-wjn5nA"/>
          <p:cNvPicPr/>
          <p:nvPr/>
        </p:nvPicPr>
        <p:blipFill rotWithShape="1">
          <a:blip r:embed="rId2" cstate="print"/>
          <a:srcRect l="71009" b="4751"/>
          <a:stretch/>
        </p:blipFill>
        <p:spPr bwMode="auto">
          <a:xfrm>
            <a:off x="5286380" y="1285860"/>
            <a:ext cx="1651956" cy="40916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Myocardial </a:t>
            </a:r>
            <a:r>
              <a:rPr lang="en-AU" dirty="0" smtClean="0"/>
              <a:t>Infarction</a:t>
            </a:r>
            <a:endParaRPr lang="en-AU" dirty="0"/>
          </a:p>
        </p:txBody>
      </p:sp>
      <p:sp>
        <p:nvSpPr>
          <p:cNvPr id="6" name="Content Placeholder 5"/>
          <p:cNvSpPr>
            <a:spLocks noGrp="1"/>
          </p:cNvSpPr>
          <p:nvPr>
            <p:ph idx="1"/>
          </p:nvPr>
        </p:nvSpPr>
        <p:spPr>
          <a:xfrm>
            <a:off x="1619672" y="1989138"/>
            <a:ext cx="7524328" cy="4440258"/>
          </a:xfrm>
        </p:spPr>
        <p:txBody>
          <a:bodyPr/>
          <a:lstStyle/>
          <a:p>
            <a:r>
              <a:rPr lang="en-US" dirty="0"/>
              <a:t>A heart attack is also referred to by health professionals as a </a:t>
            </a:r>
            <a:r>
              <a:rPr lang="en-US" b="1" dirty="0">
                <a:solidFill>
                  <a:srgbClr val="C00000"/>
                </a:solidFill>
              </a:rPr>
              <a:t>Myocardial infarction </a:t>
            </a:r>
            <a:r>
              <a:rPr lang="en-US" dirty="0"/>
              <a:t>(MI)</a:t>
            </a:r>
          </a:p>
          <a:p>
            <a:r>
              <a:rPr lang="en-US" dirty="0"/>
              <a:t>The resulting </a:t>
            </a:r>
            <a:r>
              <a:rPr lang="en-US" b="1" dirty="0">
                <a:solidFill>
                  <a:srgbClr val="C00000"/>
                </a:solidFill>
              </a:rPr>
              <a:t>ischemia</a:t>
            </a:r>
            <a:r>
              <a:rPr lang="en-US" dirty="0"/>
              <a:t> (restriction in blood supply) and oxygen shortage, causes damage or death (</a:t>
            </a:r>
            <a:r>
              <a:rPr lang="en-US" b="1" dirty="0">
                <a:solidFill>
                  <a:srgbClr val="C00000"/>
                </a:solidFill>
              </a:rPr>
              <a:t>infarction</a:t>
            </a:r>
            <a:r>
              <a:rPr lang="en-US" dirty="0"/>
              <a:t>) of heart muscle tissue (</a:t>
            </a:r>
            <a:r>
              <a:rPr lang="en-US" b="1" dirty="0">
                <a:solidFill>
                  <a:srgbClr val="C00000"/>
                </a:solidFill>
              </a:rPr>
              <a:t>myocardium</a:t>
            </a:r>
            <a:r>
              <a:rPr lang="en-US" dirty="0"/>
              <a:t>).</a:t>
            </a:r>
            <a:endParaRPr lang="en-AU" dirty="0"/>
          </a:p>
        </p:txBody>
      </p:sp>
      <p:sp>
        <p:nvSpPr>
          <p:cNvPr id="2" name="Date Placeholder 1"/>
          <p:cNvSpPr>
            <a:spLocks noGrp="1"/>
          </p:cNvSpPr>
          <p:nvPr>
            <p:ph type="dt" sz="half" idx="10"/>
          </p:nvPr>
        </p:nvSpPr>
        <p:spPr/>
        <p:txBody>
          <a:bodyPr/>
          <a:lstStyle/>
          <a:p>
            <a:fld id="{FF3CAF29-4E0B-4B78-9222-A87A1E4AD8AD}" type="datetime3">
              <a:rPr lang="en-US"/>
              <a:pPr/>
              <a:t>16 September 2015</a:t>
            </a:fld>
            <a:endParaRPr lang="en-AU"/>
          </a:p>
        </p:txBody>
      </p:sp>
      <p:sp>
        <p:nvSpPr>
          <p:cNvPr id="3" name="Footer Placeholder 2"/>
          <p:cNvSpPr>
            <a:spLocks noGrp="1"/>
          </p:cNvSpPr>
          <p:nvPr>
            <p:ph type="ftr" sz="quarter" idx="11"/>
          </p:nvPr>
        </p:nvSpPr>
        <p:spPr/>
        <p:txBody>
          <a:bodyPr/>
          <a:lstStyle/>
          <a:p>
            <a:r>
              <a:rPr lang="en-AU"/>
              <a:t>Coffs Harbour Divisional Training</a:t>
            </a:r>
          </a:p>
        </p:txBody>
      </p:sp>
      <p:sp>
        <p:nvSpPr>
          <p:cNvPr id="4" name="Slide Number Placeholder 3"/>
          <p:cNvSpPr>
            <a:spLocks noGrp="1"/>
          </p:cNvSpPr>
          <p:nvPr>
            <p:ph type="sldNum" sz="quarter" idx="12"/>
          </p:nvPr>
        </p:nvSpPr>
        <p:spPr/>
        <p:txBody>
          <a:bodyPr/>
          <a:lstStyle/>
          <a:p>
            <a:fld id="{B54FD372-DB65-4080-800F-FE2F2C8AB6A5}" type="slidenum">
              <a:rPr lang="en-AU"/>
              <a:pPr/>
              <a:t>16</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
          </p:nvPr>
        </p:nvSpPr>
        <p:spPr>
          <a:xfrm>
            <a:off x="1331640" y="1285860"/>
            <a:ext cx="7558330" cy="4572032"/>
          </a:xfrm>
        </p:spPr>
        <p:txBody>
          <a:bodyPr/>
          <a:lstStyle/>
          <a:p>
            <a:pPr marL="0" indent="0" algn="ctr">
              <a:buNone/>
            </a:pPr>
            <a:r>
              <a:rPr lang="en-US" dirty="0" smtClean="0"/>
              <a:t>Heart </a:t>
            </a:r>
            <a:r>
              <a:rPr lang="en-US" dirty="0"/>
              <a:t>attack is a life-threatening emergency!</a:t>
            </a:r>
          </a:p>
          <a:p>
            <a:pPr marL="0" indent="0" algn="ctr">
              <a:buNone/>
            </a:pPr>
            <a:endParaRPr lang="en-US" sz="2800" b="1" dirty="0">
              <a:solidFill>
                <a:srgbClr val="C00000"/>
              </a:solidFill>
            </a:endParaRPr>
          </a:p>
          <a:p>
            <a:pPr marL="0" indent="0" algn="ctr">
              <a:buNone/>
            </a:pPr>
            <a:endParaRPr lang="en-US" sz="2800" b="1" dirty="0">
              <a:solidFill>
                <a:srgbClr val="C00000"/>
              </a:solidFill>
            </a:endParaRPr>
          </a:p>
          <a:p>
            <a:pPr marL="0" indent="0" algn="ctr">
              <a:buNone/>
            </a:pPr>
            <a:endParaRPr lang="en-US" sz="2800" b="1" dirty="0">
              <a:solidFill>
                <a:srgbClr val="C00000"/>
              </a:solidFill>
            </a:endParaRPr>
          </a:p>
          <a:p>
            <a:pPr marL="0" indent="0" algn="ctr">
              <a:buNone/>
            </a:pPr>
            <a:endParaRPr lang="en-US" sz="2800" b="1" dirty="0">
              <a:solidFill>
                <a:srgbClr val="C00000"/>
              </a:solidFill>
            </a:endParaRPr>
          </a:p>
          <a:p>
            <a:pPr marL="0" indent="0" algn="ctr">
              <a:buNone/>
            </a:pPr>
            <a:r>
              <a:rPr lang="en-US" sz="2800" dirty="0"/>
              <a:t>The first aider must act quickly and </a:t>
            </a:r>
            <a:r>
              <a:rPr lang="en-US" dirty="0"/>
              <a:t>call</a:t>
            </a:r>
            <a:r>
              <a:rPr lang="en-US" b="1" dirty="0">
                <a:solidFill>
                  <a:srgbClr val="C00000"/>
                </a:solidFill>
              </a:rPr>
              <a:t> 000 </a:t>
            </a:r>
            <a:r>
              <a:rPr lang="en-US" sz="2800" dirty="0"/>
              <a:t>for an ambulance immediately!</a:t>
            </a:r>
            <a:endParaRPr lang="en-AU" sz="2800" dirty="0"/>
          </a:p>
        </p:txBody>
      </p:sp>
      <p:sp>
        <p:nvSpPr>
          <p:cNvPr id="6" name="Date Placeholder 5"/>
          <p:cNvSpPr>
            <a:spLocks noGrp="1"/>
          </p:cNvSpPr>
          <p:nvPr>
            <p:ph type="dt" sz="half" idx="10"/>
          </p:nvPr>
        </p:nvSpPr>
        <p:spPr/>
        <p:txBody>
          <a:bodyPr/>
          <a:lstStyle/>
          <a:p>
            <a:fld id="{3D0C8DC5-9587-40B2-844C-FD24B05FC4DE}" type="datetime3">
              <a:rPr lang="en-US"/>
              <a:pPr/>
              <a:t>16 September 2015</a:t>
            </a:fld>
            <a:endParaRPr lang="en-AU" dirty="0"/>
          </a:p>
        </p:txBody>
      </p:sp>
      <p:sp>
        <p:nvSpPr>
          <p:cNvPr id="9" name="Footer Placeholder 8"/>
          <p:cNvSpPr>
            <a:spLocks noGrp="1"/>
          </p:cNvSpPr>
          <p:nvPr>
            <p:ph type="ftr" sz="quarter" idx="11"/>
          </p:nvPr>
        </p:nvSpPr>
        <p:spPr/>
        <p:txBody>
          <a:bodyPr/>
          <a:lstStyle/>
          <a:p>
            <a:r>
              <a:rPr lang="en-AU"/>
              <a:t>Coffs Harbour Divisional Training</a:t>
            </a:r>
            <a:endParaRPr lang="en-AU" dirty="0"/>
          </a:p>
        </p:txBody>
      </p:sp>
      <p:sp>
        <p:nvSpPr>
          <p:cNvPr id="8" name="Slide Number Placeholder 7"/>
          <p:cNvSpPr>
            <a:spLocks noGrp="1"/>
          </p:cNvSpPr>
          <p:nvPr>
            <p:ph type="sldNum" sz="quarter" idx="12"/>
          </p:nvPr>
        </p:nvSpPr>
        <p:spPr/>
        <p:txBody>
          <a:bodyPr/>
          <a:lstStyle/>
          <a:p>
            <a:fld id="{4AC043A3-913E-432E-BF62-F4B1D679719B}" type="slidenum">
              <a:rPr lang="en-AU"/>
              <a:pPr/>
              <a:t>17</a:t>
            </a:fld>
            <a:endParaRPr lang="en-AU" dirty="0"/>
          </a:p>
        </p:txBody>
      </p:sp>
      <p:pic>
        <p:nvPicPr>
          <p:cNvPr id="7" name="Picture 2" descr="http://images.google.com.au/url?source=imgres&amp;ct=img&amp;q=http://3.bp.blogspot.com/_1NJkyVMFbuA/SPV4GTZqV-I/AAAAAAAAAQM/hXLONMYXp_s/s400/emergencies_heart_attack.jpg&amp;usg=AFQjCNHJOKBBFJiKeg0yz38a98MRMh2QgQ"/>
          <p:cNvPicPr>
            <a:picLocks noChangeAspect="1" noChangeArrowheads="1"/>
          </p:cNvPicPr>
          <p:nvPr/>
        </p:nvPicPr>
        <p:blipFill>
          <a:blip r:embed="rId2" cstate="print"/>
          <a:srcRect/>
          <a:stretch>
            <a:fillRect/>
          </a:stretch>
        </p:blipFill>
        <p:spPr bwMode="auto">
          <a:xfrm>
            <a:off x="3413265" y="2420888"/>
            <a:ext cx="2500330" cy="2000264"/>
          </a:xfrm>
          <a:prstGeom prst="rect">
            <a:avLst/>
          </a:prstGeom>
          <a:noFill/>
        </p:spPr>
      </p:pic>
      <p:sp>
        <p:nvSpPr>
          <p:cNvPr id="11" name="TextBox 10"/>
          <p:cNvSpPr txBox="1"/>
          <p:nvPr/>
        </p:nvSpPr>
        <p:spPr>
          <a:xfrm>
            <a:off x="956592" y="428604"/>
            <a:ext cx="7143800" cy="769441"/>
          </a:xfrm>
          <a:prstGeom prst="rect">
            <a:avLst/>
          </a:prstGeom>
          <a:noFill/>
        </p:spPr>
        <p:txBody>
          <a:bodyPr wrap="square" rtlCol="0">
            <a:spAutoFit/>
          </a:bodyPr>
          <a:lstStyle/>
          <a:p>
            <a:pPr algn="ctr"/>
            <a:r>
              <a:rPr lang="en-US" sz="4400" b="1" dirty="0">
                <a:solidFill>
                  <a:srgbClr val="C00000"/>
                </a:solidFill>
              </a:rPr>
              <a:t>Important</a:t>
            </a:r>
            <a:endParaRPr lang="en-AU" sz="4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must we act quickly?</a:t>
            </a:r>
            <a:endParaRPr lang="en-AU" dirty="0"/>
          </a:p>
        </p:txBody>
      </p:sp>
      <p:sp>
        <p:nvSpPr>
          <p:cNvPr id="3" name="Content Placeholder 2"/>
          <p:cNvSpPr>
            <a:spLocks noGrp="1"/>
          </p:cNvSpPr>
          <p:nvPr>
            <p:ph idx="1"/>
          </p:nvPr>
        </p:nvSpPr>
        <p:spPr>
          <a:xfrm>
            <a:off x="1547664" y="1600200"/>
            <a:ext cx="7596336" cy="4525963"/>
          </a:xfrm>
        </p:spPr>
        <p:txBody>
          <a:bodyPr/>
          <a:lstStyle/>
          <a:p>
            <a:r>
              <a:rPr lang="en-US" sz="2800" dirty="0"/>
              <a:t>Damaged heart muscle may initiate an uncontrolled disorganised rhythm that may stop the heart beating effectively.</a:t>
            </a:r>
          </a:p>
          <a:p>
            <a:pPr marL="514350" indent="-514350" algn="ctr">
              <a:buNone/>
            </a:pPr>
            <a:r>
              <a:rPr lang="en-US" b="1" dirty="0">
                <a:solidFill>
                  <a:srgbClr val="C00000"/>
                </a:solidFill>
              </a:rPr>
              <a:t>Ventricular fibrillation!</a:t>
            </a:r>
          </a:p>
          <a:p>
            <a:r>
              <a:rPr lang="en-US" sz="2800" dirty="0">
                <a:solidFill>
                  <a:srgbClr val="000000"/>
                </a:solidFill>
              </a:rPr>
              <a:t>This is the most common cause of cardiac arrest.</a:t>
            </a:r>
          </a:p>
          <a:p>
            <a:r>
              <a:rPr lang="en-US" sz="2800" dirty="0">
                <a:solidFill>
                  <a:srgbClr val="000000"/>
                </a:solidFill>
              </a:rPr>
              <a:t>When it occurs, cardiac arrest may follow within minutes of the first symptoms of a heart attack.</a:t>
            </a:r>
            <a:endParaRPr lang="en-AU" sz="2800" dirty="0">
              <a:solidFill>
                <a:srgbClr val="000000"/>
              </a:solidFill>
            </a:endParaRPr>
          </a:p>
          <a:p>
            <a:pPr marL="514350" indent="-514350">
              <a:buFont typeface="+mj-lt"/>
              <a:buAutoNum type="arabicPeriod"/>
            </a:pPr>
            <a:endParaRPr lang="en-US" sz="2400" dirty="0"/>
          </a:p>
        </p:txBody>
      </p:sp>
      <p:sp>
        <p:nvSpPr>
          <p:cNvPr id="4" name="Date Placeholder 3"/>
          <p:cNvSpPr>
            <a:spLocks noGrp="1"/>
          </p:cNvSpPr>
          <p:nvPr>
            <p:ph type="dt" sz="half" idx="10"/>
          </p:nvPr>
        </p:nvSpPr>
        <p:spPr/>
        <p:txBody>
          <a:bodyPr/>
          <a:lstStyle/>
          <a:p>
            <a:fld id="{948FD739-2235-4B30-BC4E-9E6F148EA384}" type="datetime3">
              <a:rPr lang="en-US"/>
              <a:pPr/>
              <a:t>16 September 2015</a:t>
            </a:fld>
            <a:endParaRPr lang="en-AU"/>
          </a:p>
        </p:txBody>
      </p:sp>
      <p:sp>
        <p:nvSpPr>
          <p:cNvPr id="6" name="Footer Placeholder 5"/>
          <p:cNvSpPr>
            <a:spLocks noGrp="1"/>
          </p:cNvSpPr>
          <p:nvPr>
            <p:ph type="ftr" sz="quarter" idx="11"/>
          </p:nvPr>
        </p:nvSpPr>
        <p:spPr/>
        <p:txBody>
          <a:bodyPr/>
          <a:lstStyle/>
          <a:p>
            <a:r>
              <a:rPr lang="en-AU"/>
              <a:t>Coffs Harbour Divisional Training</a:t>
            </a:r>
          </a:p>
        </p:txBody>
      </p:sp>
      <p:sp>
        <p:nvSpPr>
          <p:cNvPr id="5" name="Slide Number Placeholder 4"/>
          <p:cNvSpPr>
            <a:spLocks noGrp="1"/>
          </p:cNvSpPr>
          <p:nvPr>
            <p:ph type="sldNum" sz="quarter" idx="12"/>
          </p:nvPr>
        </p:nvSpPr>
        <p:spPr/>
        <p:txBody>
          <a:bodyPr/>
          <a:lstStyle/>
          <a:p>
            <a:fld id="{B54FD372-DB65-4080-800F-FE2F2C8AB6A5}" type="slidenum">
              <a:rPr lang="en-AU"/>
              <a:pPr/>
              <a:t>18</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must we act quickly?</a:t>
            </a:r>
            <a:endParaRPr lang="en-AU" dirty="0"/>
          </a:p>
        </p:txBody>
      </p:sp>
      <p:sp>
        <p:nvSpPr>
          <p:cNvPr id="3" name="Content Placeholder 2"/>
          <p:cNvSpPr>
            <a:spLocks noGrp="1"/>
          </p:cNvSpPr>
          <p:nvPr>
            <p:ph idx="1"/>
          </p:nvPr>
        </p:nvSpPr>
        <p:spPr>
          <a:xfrm>
            <a:off x="1475656" y="1571612"/>
            <a:ext cx="5400600" cy="4286280"/>
          </a:xfrm>
        </p:spPr>
        <p:txBody>
          <a:bodyPr/>
          <a:lstStyle/>
          <a:p>
            <a:pPr marL="0" indent="0">
              <a:buNone/>
            </a:pPr>
            <a:r>
              <a:rPr lang="en-US" dirty="0"/>
              <a:t>Paramedics and Doctors working in emergency  departments use </a:t>
            </a:r>
            <a:r>
              <a:rPr lang="en-US" b="1" dirty="0">
                <a:solidFill>
                  <a:srgbClr val="C00000"/>
                </a:solidFill>
              </a:rPr>
              <a:t>clot dissolving drugs </a:t>
            </a:r>
            <a:r>
              <a:rPr lang="en-US" dirty="0"/>
              <a:t>and other treatments which are used to reduce the amount of permanent damage to the heart muscle</a:t>
            </a:r>
            <a:r>
              <a:rPr lang="en-US" dirty="0" smtClean="0"/>
              <a:t>.</a:t>
            </a:r>
            <a:endParaRPr lang="en-US" dirty="0"/>
          </a:p>
        </p:txBody>
      </p:sp>
      <p:sp>
        <p:nvSpPr>
          <p:cNvPr id="6" name="Date Placeholder 5"/>
          <p:cNvSpPr>
            <a:spLocks noGrp="1"/>
          </p:cNvSpPr>
          <p:nvPr>
            <p:ph type="dt" sz="half" idx="10"/>
          </p:nvPr>
        </p:nvSpPr>
        <p:spPr/>
        <p:txBody>
          <a:bodyPr/>
          <a:lstStyle/>
          <a:p>
            <a:fld id="{61E7A252-5B6B-4CA3-BC5B-C602F05EE19B}" type="datetime3">
              <a:rPr lang="en-US"/>
              <a:pPr/>
              <a:t>16 September 2015</a:t>
            </a:fld>
            <a:endParaRPr lang="en-AU"/>
          </a:p>
        </p:txBody>
      </p:sp>
      <p:sp>
        <p:nvSpPr>
          <p:cNvPr id="8" name="Footer Placeholder 7"/>
          <p:cNvSpPr>
            <a:spLocks noGrp="1"/>
          </p:cNvSpPr>
          <p:nvPr>
            <p:ph type="ftr" sz="quarter" idx="11"/>
          </p:nvPr>
        </p:nvSpPr>
        <p:spPr/>
        <p:txBody>
          <a:bodyPr/>
          <a:lstStyle/>
          <a:p>
            <a:r>
              <a:rPr lang="en-AU"/>
              <a:t>Coffs Harbour Divisional Training</a:t>
            </a:r>
          </a:p>
        </p:txBody>
      </p:sp>
      <p:sp>
        <p:nvSpPr>
          <p:cNvPr id="7" name="Slide Number Placeholder 6"/>
          <p:cNvSpPr>
            <a:spLocks noGrp="1"/>
          </p:cNvSpPr>
          <p:nvPr>
            <p:ph type="sldNum" sz="quarter" idx="12"/>
          </p:nvPr>
        </p:nvSpPr>
        <p:spPr/>
        <p:txBody>
          <a:bodyPr/>
          <a:lstStyle/>
          <a:p>
            <a:fld id="{B54FD372-DB65-4080-800F-FE2F2C8AB6A5}" type="slidenum">
              <a:rPr lang="en-AU"/>
              <a:pPr/>
              <a:t>19</a:t>
            </a:fld>
            <a:endParaRPr lang="en-AU"/>
          </a:p>
        </p:txBody>
      </p:sp>
      <p:pic>
        <p:nvPicPr>
          <p:cNvPr id="36866" name="Picture 2" descr="http://tbn1.google.com/images?q=tbn:tailEPBV35M-fM:http://www.news.com.au/common/imagedata/0,,6049437,00.jpg">
            <a:hlinkClick r:id="rId2"/>
          </p:cNvPr>
          <p:cNvPicPr>
            <a:picLocks noChangeAspect="1" noChangeArrowheads="1"/>
          </p:cNvPicPr>
          <p:nvPr/>
        </p:nvPicPr>
        <p:blipFill>
          <a:blip r:embed="rId3" cstate="print"/>
          <a:srcRect/>
          <a:stretch>
            <a:fillRect/>
          </a:stretch>
        </p:blipFill>
        <p:spPr bwMode="auto">
          <a:xfrm>
            <a:off x="7105960" y="1857364"/>
            <a:ext cx="1714512" cy="2214578"/>
          </a:xfrm>
          <a:prstGeom prst="rect">
            <a:avLst/>
          </a:prstGeom>
          <a:noFill/>
        </p:spPr>
      </p:pic>
      <p:pic>
        <p:nvPicPr>
          <p:cNvPr id="36868" name="Picture 4" descr="http://tbn2.google.com/images?q=tbn:AlBupj-oJRl3RM:http://www.winterparkhospital.com/sites/www.winterparkhospital.com/files/services/1-Emergency.jpg">
            <a:hlinkClick r:id="rId4"/>
          </p:cNvPr>
          <p:cNvPicPr>
            <a:picLocks noChangeAspect="1" noChangeArrowheads="1"/>
          </p:cNvPicPr>
          <p:nvPr/>
        </p:nvPicPr>
        <p:blipFill>
          <a:blip r:embed="rId5" cstate="print"/>
          <a:srcRect/>
          <a:stretch>
            <a:fillRect/>
          </a:stretch>
        </p:blipFill>
        <p:spPr bwMode="auto">
          <a:xfrm>
            <a:off x="6786578" y="4286256"/>
            <a:ext cx="2071702" cy="15716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6866"/>
                                        </p:tgtEl>
                                        <p:attrNameLst>
                                          <p:attrName>style.visibility</p:attrName>
                                        </p:attrNameLst>
                                      </p:cBhvr>
                                      <p:to>
                                        <p:strVal val="visible"/>
                                      </p:to>
                                    </p:set>
                                    <p:animEffect transition="in" filter="fade">
                                      <p:cBhvr>
                                        <p:cTn id="9" dur="2000"/>
                                        <p:tgtEl>
                                          <p:spTgt spid="36866"/>
                                        </p:tgtEl>
                                      </p:cBhvr>
                                    </p:animEffect>
                                  </p:childTnLst>
                                </p:cTn>
                              </p:par>
                              <p:par>
                                <p:cTn id="10" presetID="10" presetClass="entr" presetSubtype="0" fill="hold" nodeType="with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fade">
                                      <p:cBhvr>
                                        <p:cTn id="12"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14348" y="2571744"/>
            <a:ext cx="7443787" cy="1143000"/>
          </a:xfrm>
        </p:spPr>
        <p:txBody>
          <a:bodyPr/>
          <a:lstStyle/>
          <a:p>
            <a:pPr marL="742950" indent="-742950"/>
            <a:r>
              <a:rPr lang="en-US" sz="6600" dirty="0"/>
              <a:t>Angina</a:t>
            </a:r>
          </a:p>
        </p:txBody>
      </p:sp>
      <p:sp>
        <p:nvSpPr>
          <p:cNvPr id="4" name="Date Placeholder 3"/>
          <p:cNvSpPr>
            <a:spLocks noGrp="1"/>
          </p:cNvSpPr>
          <p:nvPr>
            <p:ph type="dt" sz="half" idx="10"/>
          </p:nvPr>
        </p:nvSpPr>
        <p:spPr/>
        <p:txBody>
          <a:bodyPr/>
          <a:lstStyle/>
          <a:p>
            <a:fld id="{C7CAF60A-4D65-4956-97C2-E9D586D755D6}" type="datetime3">
              <a:rPr lang="en-US"/>
              <a:pPr/>
              <a:t>16 September 2015</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B54FD372-DB65-4080-800F-FE2F2C8AB6A5}" type="slidenum">
              <a:rPr lang="en-AU"/>
              <a:pPr/>
              <a:t>2</a:t>
            </a:fld>
            <a:endParaRPr lang="en-A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must we act quickly?</a:t>
            </a:r>
            <a:endParaRPr lang="en-AU" dirty="0"/>
          </a:p>
        </p:txBody>
      </p:sp>
      <p:sp>
        <p:nvSpPr>
          <p:cNvPr id="3" name="Content Placeholder 2"/>
          <p:cNvSpPr>
            <a:spLocks noGrp="1"/>
          </p:cNvSpPr>
          <p:nvPr>
            <p:ph idx="1"/>
          </p:nvPr>
        </p:nvSpPr>
        <p:spPr>
          <a:xfrm>
            <a:off x="1475656" y="1571612"/>
            <a:ext cx="5400600" cy="4286280"/>
          </a:xfrm>
        </p:spPr>
        <p:txBody>
          <a:bodyPr/>
          <a:lstStyle/>
          <a:p>
            <a:pPr marL="0" indent="0">
              <a:buNone/>
            </a:pPr>
            <a:r>
              <a:rPr lang="en-US" dirty="0" smtClean="0"/>
              <a:t>These </a:t>
            </a:r>
            <a:r>
              <a:rPr lang="en-US" dirty="0"/>
              <a:t>must be given soon after a heart attack occurs to be effective.    </a:t>
            </a:r>
            <a:endParaRPr lang="en-AU" dirty="0"/>
          </a:p>
        </p:txBody>
      </p:sp>
      <p:sp>
        <p:nvSpPr>
          <p:cNvPr id="6" name="Date Placeholder 5"/>
          <p:cNvSpPr>
            <a:spLocks noGrp="1"/>
          </p:cNvSpPr>
          <p:nvPr>
            <p:ph type="dt" sz="half" idx="10"/>
          </p:nvPr>
        </p:nvSpPr>
        <p:spPr/>
        <p:txBody>
          <a:bodyPr/>
          <a:lstStyle/>
          <a:p>
            <a:fld id="{61E7A252-5B6B-4CA3-BC5B-C602F05EE19B}" type="datetime3">
              <a:rPr lang="en-US"/>
              <a:pPr/>
              <a:t>16 September 2015</a:t>
            </a:fld>
            <a:endParaRPr lang="en-AU"/>
          </a:p>
        </p:txBody>
      </p:sp>
      <p:sp>
        <p:nvSpPr>
          <p:cNvPr id="8" name="Footer Placeholder 7"/>
          <p:cNvSpPr>
            <a:spLocks noGrp="1"/>
          </p:cNvSpPr>
          <p:nvPr>
            <p:ph type="ftr" sz="quarter" idx="11"/>
          </p:nvPr>
        </p:nvSpPr>
        <p:spPr/>
        <p:txBody>
          <a:bodyPr/>
          <a:lstStyle/>
          <a:p>
            <a:r>
              <a:rPr lang="en-AU"/>
              <a:t>Coffs Harbour Divisional Training</a:t>
            </a:r>
          </a:p>
        </p:txBody>
      </p:sp>
      <p:sp>
        <p:nvSpPr>
          <p:cNvPr id="7" name="Slide Number Placeholder 6"/>
          <p:cNvSpPr>
            <a:spLocks noGrp="1"/>
          </p:cNvSpPr>
          <p:nvPr>
            <p:ph type="sldNum" sz="quarter" idx="12"/>
          </p:nvPr>
        </p:nvSpPr>
        <p:spPr/>
        <p:txBody>
          <a:bodyPr/>
          <a:lstStyle/>
          <a:p>
            <a:fld id="{B54FD372-DB65-4080-800F-FE2F2C8AB6A5}" type="slidenum">
              <a:rPr lang="en-AU"/>
              <a:pPr/>
              <a:t>20</a:t>
            </a:fld>
            <a:endParaRPr lang="en-AU"/>
          </a:p>
        </p:txBody>
      </p:sp>
      <p:pic>
        <p:nvPicPr>
          <p:cNvPr id="36866" name="Picture 2" descr="http://tbn1.google.com/images?q=tbn:tailEPBV35M-fM:http://www.news.com.au/common/imagedata/0,,6049437,00.jpg">
            <a:hlinkClick r:id="rId2"/>
          </p:cNvPr>
          <p:cNvPicPr>
            <a:picLocks noChangeAspect="1" noChangeArrowheads="1"/>
          </p:cNvPicPr>
          <p:nvPr/>
        </p:nvPicPr>
        <p:blipFill>
          <a:blip r:embed="rId3" cstate="print"/>
          <a:srcRect/>
          <a:stretch>
            <a:fillRect/>
          </a:stretch>
        </p:blipFill>
        <p:spPr bwMode="auto">
          <a:xfrm>
            <a:off x="7105960" y="1857364"/>
            <a:ext cx="1714512" cy="2214578"/>
          </a:xfrm>
          <a:prstGeom prst="rect">
            <a:avLst/>
          </a:prstGeom>
          <a:noFill/>
        </p:spPr>
      </p:pic>
      <p:pic>
        <p:nvPicPr>
          <p:cNvPr id="36868" name="Picture 4" descr="http://tbn2.google.com/images?q=tbn:AlBupj-oJRl3RM:http://www.winterparkhospital.com/sites/www.winterparkhospital.com/files/services/1-Emergency.jpg">
            <a:hlinkClick r:id="rId4"/>
          </p:cNvPr>
          <p:cNvPicPr>
            <a:picLocks noChangeAspect="1" noChangeArrowheads="1"/>
          </p:cNvPicPr>
          <p:nvPr/>
        </p:nvPicPr>
        <p:blipFill>
          <a:blip r:embed="rId5" cstate="print"/>
          <a:srcRect/>
          <a:stretch>
            <a:fillRect/>
          </a:stretch>
        </p:blipFill>
        <p:spPr bwMode="auto">
          <a:xfrm>
            <a:off x="6786578" y="4286256"/>
            <a:ext cx="2071702" cy="1571636"/>
          </a:xfrm>
          <a:prstGeom prst="rect">
            <a:avLst/>
          </a:prstGeom>
          <a:noFill/>
        </p:spPr>
      </p:pic>
    </p:spTree>
    <p:extLst>
      <p:ext uri="{BB962C8B-B14F-4D97-AF65-F5344CB8AC3E}">
        <p14:creationId xmlns:p14="http://schemas.microsoft.com/office/powerpoint/2010/main" val="329368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71472" y="0"/>
            <a:ext cx="7772400" cy="1470025"/>
          </a:xfrm>
        </p:spPr>
        <p:txBody>
          <a:bodyPr/>
          <a:lstStyle/>
          <a:p>
            <a:r>
              <a:rPr lang="en-US" dirty="0"/>
              <a:t>Important</a:t>
            </a:r>
            <a:endParaRPr lang="en-AU" dirty="0"/>
          </a:p>
        </p:txBody>
      </p:sp>
      <p:sp>
        <p:nvSpPr>
          <p:cNvPr id="5" name="Text Placeholder 4"/>
          <p:cNvSpPr>
            <a:spLocks noGrp="1"/>
          </p:cNvSpPr>
          <p:nvPr>
            <p:ph type="subTitle" idx="1"/>
          </p:nvPr>
        </p:nvSpPr>
        <p:spPr>
          <a:xfrm>
            <a:off x="1428728" y="2214554"/>
            <a:ext cx="6400800" cy="1752600"/>
          </a:xfrm>
        </p:spPr>
        <p:txBody>
          <a:bodyPr/>
          <a:lstStyle/>
          <a:p>
            <a:pPr marL="0" indent="0" algn="ctr">
              <a:buNone/>
            </a:pPr>
            <a:r>
              <a:rPr lang="en-US" sz="3600" dirty="0"/>
              <a:t>If the </a:t>
            </a:r>
            <a:r>
              <a:rPr lang="en-US" sz="3600" dirty="0" smtClean="0"/>
              <a:t>patient </a:t>
            </a:r>
            <a:r>
              <a:rPr lang="en-US" sz="3600" dirty="0"/>
              <a:t>has chest pain similar to Angina, but it is not relieved by medication and rest, the first aider should manage the </a:t>
            </a:r>
            <a:r>
              <a:rPr lang="en-US" sz="3600" dirty="0" smtClean="0"/>
              <a:t>patient </a:t>
            </a:r>
            <a:r>
              <a:rPr lang="en-US" sz="3600" dirty="0"/>
              <a:t>as if they are having a heart attack! </a:t>
            </a:r>
          </a:p>
          <a:p>
            <a:pPr marL="0" indent="0" algn="ctr">
              <a:buNone/>
            </a:pPr>
            <a:endParaRPr 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Signs &amp; </a:t>
            </a:r>
            <a:r>
              <a:rPr lang="en-US" sz="4000" dirty="0" smtClean="0"/>
              <a:t>Symptoms</a:t>
            </a:r>
            <a:endParaRPr lang="en-AU" sz="4000" dirty="0"/>
          </a:p>
        </p:txBody>
      </p:sp>
      <p:sp>
        <p:nvSpPr>
          <p:cNvPr id="3" name="Content Placeholder 2"/>
          <p:cNvSpPr>
            <a:spLocks noGrp="1"/>
          </p:cNvSpPr>
          <p:nvPr>
            <p:ph idx="1"/>
          </p:nvPr>
        </p:nvSpPr>
        <p:spPr>
          <a:xfrm>
            <a:off x="1475656" y="1571612"/>
            <a:ext cx="4882294" cy="4392612"/>
          </a:xfrm>
        </p:spPr>
        <p:txBody>
          <a:bodyPr/>
          <a:lstStyle/>
          <a:p>
            <a:pPr>
              <a:buNone/>
            </a:pPr>
            <a:r>
              <a:rPr lang="en-US" sz="2800" b="1" dirty="0">
                <a:solidFill>
                  <a:srgbClr val="C00000"/>
                </a:solidFill>
              </a:rPr>
              <a:t>Chest Pain</a:t>
            </a:r>
          </a:p>
          <a:p>
            <a:r>
              <a:rPr lang="en-US" sz="2800" dirty="0"/>
              <a:t>in the centre of the chest</a:t>
            </a:r>
          </a:p>
          <a:p>
            <a:r>
              <a:rPr lang="en-US" sz="2800" dirty="0"/>
              <a:t>may come on suddenly or sometimes </a:t>
            </a:r>
            <a:r>
              <a:rPr lang="en-US" sz="2800" dirty="0" smtClean="0"/>
              <a:t>may </a:t>
            </a:r>
            <a:r>
              <a:rPr lang="en-US" sz="2800" dirty="0"/>
              <a:t>start slowly and may feel  like tightness, pressure, heaviness, fullness, or </a:t>
            </a:r>
            <a:r>
              <a:rPr lang="en-US" sz="2800" dirty="0" smtClean="0"/>
              <a:t>squeezing</a:t>
            </a:r>
            <a:endParaRPr lang="en-US" sz="2800" dirty="0"/>
          </a:p>
        </p:txBody>
      </p:sp>
      <p:sp>
        <p:nvSpPr>
          <p:cNvPr id="5" name="Date Placeholder 4"/>
          <p:cNvSpPr>
            <a:spLocks noGrp="1"/>
          </p:cNvSpPr>
          <p:nvPr>
            <p:ph type="dt" sz="half" idx="10"/>
          </p:nvPr>
        </p:nvSpPr>
        <p:spPr/>
        <p:txBody>
          <a:bodyPr/>
          <a:lstStyle/>
          <a:p>
            <a:fld id="{37C5258D-7867-4DD0-8DD2-DB09FD4866A7}" type="datetime3">
              <a:rPr lang="en-US"/>
              <a:pPr/>
              <a:t>16 September 2015</a:t>
            </a:fld>
            <a:endParaRPr lang="en-AU"/>
          </a:p>
        </p:txBody>
      </p:sp>
      <p:sp>
        <p:nvSpPr>
          <p:cNvPr id="7" name="Footer Placeholder 6"/>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B54FD372-DB65-4080-800F-FE2F2C8AB6A5}" type="slidenum">
              <a:rPr lang="en-AU"/>
              <a:pPr/>
              <a:t>22</a:t>
            </a:fld>
            <a:endParaRPr lang="en-AU"/>
          </a:p>
        </p:txBody>
      </p:sp>
      <p:pic>
        <p:nvPicPr>
          <p:cNvPr id="4" name="Picture 2" descr="http://images.google.com.au/url?source=imgres&amp;ct=img&amp;q=http://3.bp.blogspot.com/_1NJkyVMFbuA/SPV4GTZqV-I/AAAAAAAAAQM/hXLONMYXp_s/s400/emergencies_heart_attack.jpg&amp;usg=AFQjCNHJOKBBFJiKeg0yz38a98MRMh2QgQ"/>
          <p:cNvPicPr>
            <a:picLocks noChangeAspect="1" noChangeArrowheads="1"/>
          </p:cNvPicPr>
          <p:nvPr/>
        </p:nvPicPr>
        <p:blipFill>
          <a:blip r:embed="rId2" cstate="print"/>
          <a:srcRect/>
          <a:stretch>
            <a:fillRect/>
          </a:stretch>
        </p:blipFill>
        <p:spPr bwMode="auto">
          <a:xfrm>
            <a:off x="6643670" y="2786058"/>
            <a:ext cx="2500330" cy="25717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Signs &amp; </a:t>
            </a:r>
            <a:r>
              <a:rPr lang="en-US" sz="4000" dirty="0" smtClean="0"/>
              <a:t>Symptoms</a:t>
            </a:r>
            <a:endParaRPr lang="en-AU" sz="4000" dirty="0"/>
          </a:p>
        </p:txBody>
      </p:sp>
      <p:sp>
        <p:nvSpPr>
          <p:cNvPr id="3" name="Content Placeholder 2"/>
          <p:cNvSpPr>
            <a:spLocks noGrp="1"/>
          </p:cNvSpPr>
          <p:nvPr>
            <p:ph idx="1"/>
          </p:nvPr>
        </p:nvSpPr>
        <p:spPr>
          <a:xfrm>
            <a:off x="1475656" y="1571612"/>
            <a:ext cx="4882294" cy="4392612"/>
          </a:xfrm>
        </p:spPr>
        <p:txBody>
          <a:bodyPr/>
          <a:lstStyle/>
          <a:p>
            <a:pPr>
              <a:buNone/>
            </a:pPr>
            <a:r>
              <a:rPr lang="en-US" sz="2800" b="1" dirty="0">
                <a:solidFill>
                  <a:srgbClr val="C00000"/>
                </a:solidFill>
              </a:rPr>
              <a:t>Chest Pain</a:t>
            </a:r>
          </a:p>
          <a:p>
            <a:r>
              <a:rPr lang="en-US" sz="2800" dirty="0" smtClean="0"/>
              <a:t>may </a:t>
            </a:r>
            <a:r>
              <a:rPr lang="en-US" sz="2800" dirty="0"/>
              <a:t>be </a:t>
            </a:r>
            <a:r>
              <a:rPr lang="en-US" sz="2800" dirty="0" smtClean="0"/>
              <a:t>severe, </a:t>
            </a:r>
            <a:r>
              <a:rPr lang="en-US" sz="2800" dirty="0"/>
              <a:t>moderate or mild</a:t>
            </a:r>
          </a:p>
          <a:p>
            <a:r>
              <a:rPr lang="en-US" sz="2800" dirty="0"/>
              <a:t>May spread to the neck and jaw, throat, shoulders, back, arms and into the wrist and hands    </a:t>
            </a:r>
            <a:endParaRPr lang="en-AU" sz="2800" dirty="0"/>
          </a:p>
        </p:txBody>
      </p:sp>
      <p:sp>
        <p:nvSpPr>
          <p:cNvPr id="5" name="Date Placeholder 4"/>
          <p:cNvSpPr>
            <a:spLocks noGrp="1"/>
          </p:cNvSpPr>
          <p:nvPr>
            <p:ph type="dt" sz="half" idx="10"/>
          </p:nvPr>
        </p:nvSpPr>
        <p:spPr/>
        <p:txBody>
          <a:bodyPr/>
          <a:lstStyle/>
          <a:p>
            <a:fld id="{37C5258D-7867-4DD0-8DD2-DB09FD4866A7}" type="datetime3">
              <a:rPr lang="en-US"/>
              <a:pPr/>
              <a:t>16 September 2015</a:t>
            </a:fld>
            <a:endParaRPr lang="en-AU"/>
          </a:p>
        </p:txBody>
      </p:sp>
      <p:sp>
        <p:nvSpPr>
          <p:cNvPr id="7" name="Footer Placeholder 6"/>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B54FD372-DB65-4080-800F-FE2F2C8AB6A5}" type="slidenum">
              <a:rPr lang="en-AU"/>
              <a:pPr/>
              <a:t>23</a:t>
            </a:fld>
            <a:endParaRPr lang="en-AU"/>
          </a:p>
        </p:txBody>
      </p:sp>
      <p:pic>
        <p:nvPicPr>
          <p:cNvPr id="4" name="Picture 2" descr="http://images.google.com.au/url?source=imgres&amp;ct=img&amp;q=http://3.bp.blogspot.com/_1NJkyVMFbuA/SPV4GTZqV-I/AAAAAAAAAQM/hXLONMYXp_s/s400/emergencies_heart_attack.jpg&amp;usg=AFQjCNHJOKBBFJiKeg0yz38a98MRMh2QgQ"/>
          <p:cNvPicPr>
            <a:picLocks noChangeAspect="1" noChangeArrowheads="1"/>
          </p:cNvPicPr>
          <p:nvPr/>
        </p:nvPicPr>
        <p:blipFill>
          <a:blip r:embed="rId2" cstate="print"/>
          <a:srcRect/>
          <a:stretch>
            <a:fillRect/>
          </a:stretch>
        </p:blipFill>
        <p:spPr bwMode="auto">
          <a:xfrm>
            <a:off x="6643670" y="2786058"/>
            <a:ext cx="2500330" cy="2571768"/>
          </a:xfrm>
          <a:prstGeom prst="rect">
            <a:avLst/>
          </a:prstGeom>
          <a:noFill/>
        </p:spPr>
      </p:pic>
    </p:spTree>
    <p:extLst>
      <p:ext uri="{BB962C8B-B14F-4D97-AF65-F5344CB8AC3E}">
        <p14:creationId xmlns:p14="http://schemas.microsoft.com/office/powerpoint/2010/main" val="407765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Signs &amp; </a:t>
            </a:r>
            <a:r>
              <a:rPr lang="en-US" sz="4000" dirty="0" smtClean="0"/>
              <a:t>Symptoms</a:t>
            </a:r>
            <a:endParaRPr lang="en-AU" sz="4000" dirty="0"/>
          </a:p>
        </p:txBody>
      </p:sp>
      <p:sp>
        <p:nvSpPr>
          <p:cNvPr id="3" name="Content Placeholder 2"/>
          <p:cNvSpPr>
            <a:spLocks noGrp="1"/>
          </p:cNvSpPr>
          <p:nvPr>
            <p:ph idx="1"/>
          </p:nvPr>
        </p:nvSpPr>
        <p:spPr>
          <a:xfrm>
            <a:off x="1475656" y="1500174"/>
            <a:ext cx="7668344" cy="4392612"/>
          </a:xfrm>
        </p:spPr>
        <p:txBody>
          <a:bodyPr/>
          <a:lstStyle/>
          <a:p>
            <a:pPr>
              <a:buNone/>
            </a:pPr>
            <a:r>
              <a:rPr lang="en-US" sz="2800" b="1" dirty="0">
                <a:solidFill>
                  <a:srgbClr val="C00000"/>
                </a:solidFill>
              </a:rPr>
              <a:t>Other signs &amp; symptoms</a:t>
            </a:r>
          </a:p>
          <a:p>
            <a:r>
              <a:rPr lang="en-US" sz="2800" dirty="0">
                <a:solidFill>
                  <a:srgbClr val="000000"/>
                </a:solidFill>
              </a:rPr>
              <a:t>Some do not get any chest </a:t>
            </a:r>
            <a:r>
              <a:rPr lang="en-US" sz="2800" dirty="0" smtClean="0">
                <a:solidFill>
                  <a:srgbClr val="000000"/>
                </a:solidFill>
              </a:rPr>
              <a:t>discomfort — only </a:t>
            </a:r>
            <a:r>
              <a:rPr lang="en-US" sz="2800" dirty="0">
                <a:solidFill>
                  <a:srgbClr val="000000"/>
                </a:solidFill>
              </a:rPr>
              <a:t>discomfort in </a:t>
            </a:r>
            <a:r>
              <a:rPr lang="en-US" sz="2800" dirty="0" smtClean="0">
                <a:solidFill>
                  <a:srgbClr val="000000"/>
                </a:solidFill>
              </a:rPr>
              <a:t>parts </a:t>
            </a:r>
            <a:r>
              <a:rPr lang="en-US" sz="2800" dirty="0">
                <a:solidFill>
                  <a:srgbClr val="000000"/>
                </a:solidFill>
              </a:rPr>
              <a:t>of the upper body</a:t>
            </a:r>
          </a:p>
          <a:p>
            <a:r>
              <a:rPr lang="en-US" sz="2800" dirty="0">
                <a:solidFill>
                  <a:srgbClr val="000000"/>
                </a:solidFill>
              </a:rPr>
              <a:t>May have a ‘choking’ feeling in the throat</a:t>
            </a:r>
          </a:p>
          <a:p>
            <a:endParaRPr lang="en-US" sz="2400" dirty="0">
              <a:solidFill>
                <a:srgbClr val="000000"/>
              </a:solidFill>
            </a:endParaRPr>
          </a:p>
          <a:p>
            <a:endParaRPr lang="en-AU" sz="2400" dirty="0">
              <a:solidFill>
                <a:srgbClr val="000000"/>
              </a:solidFill>
            </a:endParaRPr>
          </a:p>
        </p:txBody>
      </p:sp>
      <p:sp>
        <p:nvSpPr>
          <p:cNvPr id="5" name="Date Placeholder 4"/>
          <p:cNvSpPr>
            <a:spLocks noGrp="1"/>
          </p:cNvSpPr>
          <p:nvPr>
            <p:ph type="dt" sz="half" idx="10"/>
          </p:nvPr>
        </p:nvSpPr>
        <p:spPr/>
        <p:txBody>
          <a:bodyPr/>
          <a:lstStyle/>
          <a:p>
            <a:fld id="{D9A5D98D-4082-4B2D-8C0F-1784668EBD39}" type="datetime3">
              <a:rPr lang="en-US"/>
              <a:pPr/>
              <a:t>16 September 2015</a:t>
            </a:fld>
            <a:endParaRPr lang="en-AU"/>
          </a:p>
        </p:txBody>
      </p:sp>
      <p:sp>
        <p:nvSpPr>
          <p:cNvPr id="7" name="Footer Placeholder 6"/>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B54FD372-DB65-4080-800F-FE2F2C8AB6A5}" type="slidenum">
              <a:rPr lang="en-AU"/>
              <a:pPr/>
              <a:t>24</a:t>
            </a:fld>
            <a:endParaRPr lang="en-AU"/>
          </a:p>
        </p:txBody>
      </p:sp>
      <p:pic>
        <p:nvPicPr>
          <p:cNvPr id="32772" name="Picture 4" descr="http://tbn0.google.com/images?q=tbn:8yYodY9gmN7N7M:http://www.hrspatients.org/patients/signs_symptoms/fainting/images/feeling_faint.jpg">
            <a:hlinkClick r:id="rId2"/>
          </p:cNvPr>
          <p:cNvPicPr>
            <a:picLocks noChangeAspect="1" noChangeArrowheads="1"/>
          </p:cNvPicPr>
          <p:nvPr/>
        </p:nvPicPr>
        <p:blipFill>
          <a:blip r:embed="rId3" cstate="print"/>
          <a:srcRect/>
          <a:stretch>
            <a:fillRect/>
          </a:stretch>
        </p:blipFill>
        <p:spPr bwMode="auto">
          <a:xfrm>
            <a:off x="6679042" y="3789040"/>
            <a:ext cx="2357454" cy="23574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Signs &amp; </a:t>
            </a:r>
            <a:r>
              <a:rPr lang="en-US" sz="4000" dirty="0" smtClean="0"/>
              <a:t>Symptoms</a:t>
            </a:r>
            <a:endParaRPr lang="en-AU" sz="4000" dirty="0"/>
          </a:p>
        </p:txBody>
      </p:sp>
      <p:sp>
        <p:nvSpPr>
          <p:cNvPr id="3" name="Content Placeholder 2"/>
          <p:cNvSpPr>
            <a:spLocks noGrp="1"/>
          </p:cNvSpPr>
          <p:nvPr>
            <p:ph idx="1"/>
          </p:nvPr>
        </p:nvSpPr>
        <p:spPr>
          <a:xfrm>
            <a:off x="1475656" y="1500174"/>
            <a:ext cx="7171428" cy="4392612"/>
          </a:xfrm>
        </p:spPr>
        <p:txBody>
          <a:bodyPr/>
          <a:lstStyle/>
          <a:p>
            <a:pPr>
              <a:buNone/>
            </a:pPr>
            <a:r>
              <a:rPr lang="en-US" sz="2800" b="1" dirty="0">
                <a:solidFill>
                  <a:srgbClr val="C00000"/>
                </a:solidFill>
              </a:rPr>
              <a:t>Other signs &amp; symptoms</a:t>
            </a:r>
          </a:p>
          <a:p>
            <a:r>
              <a:rPr lang="en-US" sz="2800" dirty="0" smtClean="0">
                <a:solidFill>
                  <a:srgbClr val="000000"/>
                </a:solidFill>
              </a:rPr>
              <a:t>Arms </a:t>
            </a:r>
            <a:r>
              <a:rPr lang="en-US" sz="2800" dirty="0">
                <a:solidFill>
                  <a:srgbClr val="000000"/>
                </a:solidFill>
              </a:rPr>
              <a:t>may feel ‘heavy’ and useless</a:t>
            </a:r>
          </a:p>
          <a:p>
            <a:r>
              <a:rPr lang="en-US" sz="2800" dirty="0">
                <a:solidFill>
                  <a:srgbClr val="000000"/>
                </a:solidFill>
              </a:rPr>
              <a:t>Sweating, shortness of breath</a:t>
            </a:r>
          </a:p>
          <a:p>
            <a:r>
              <a:rPr lang="en-US" sz="2800" dirty="0">
                <a:solidFill>
                  <a:srgbClr val="000000"/>
                </a:solidFill>
              </a:rPr>
              <a:t>Dizziness or feeling light-headed</a:t>
            </a:r>
          </a:p>
          <a:p>
            <a:r>
              <a:rPr lang="en-US" sz="2800" dirty="0">
                <a:solidFill>
                  <a:srgbClr val="000000"/>
                </a:solidFill>
              </a:rPr>
              <a:t>Sick feeling or actual vomiting</a:t>
            </a:r>
          </a:p>
          <a:p>
            <a:endParaRPr lang="en-US" sz="2400" dirty="0">
              <a:solidFill>
                <a:srgbClr val="000000"/>
              </a:solidFill>
            </a:endParaRPr>
          </a:p>
          <a:p>
            <a:endParaRPr lang="en-AU" sz="2400" dirty="0">
              <a:solidFill>
                <a:srgbClr val="000000"/>
              </a:solidFill>
            </a:endParaRPr>
          </a:p>
        </p:txBody>
      </p:sp>
      <p:sp>
        <p:nvSpPr>
          <p:cNvPr id="5" name="Date Placeholder 4"/>
          <p:cNvSpPr>
            <a:spLocks noGrp="1"/>
          </p:cNvSpPr>
          <p:nvPr>
            <p:ph type="dt" sz="half" idx="10"/>
          </p:nvPr>
        </p:nvSpPr>
        <p:spPr/>
        <p:txBody>
          <a:bodyPr/>
          <a:lstStyle/>
          <a:p>
            <a:fld id="{D9A5D98D-4082-4B2D-8C0F-1784668EBD39}" type="datetime3">
              <a:rPr lang="en-US"/>
              <a:pPr/>
              <a:t>16 September 2015</a:t>
            </a:fld>
            <a:endParaRPr lang="en-AU"/>
          </a:p>
        </p:txBody>
      </p:sp>
      <p:sp>
        <p:nvSpPr>
          <p:cNvPr id="7" name="Footer Placeholder 6"/>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B54FD372-DB65-4080-800F-FE2F2C8AB6A5}" type="slidenum">
              <a:rPr lang="en-AU"/>
              <a:pPr/>
              <a:t>25</a:t>
            </a:fld>
            <a:endParaRPr lang="en-AU"/>
          </a:p>
        </p:txBody>
      </p:sp>
      <p:pic>
        <p:nvPicPr>
          <p:cNvPr id="8" name="Picture 4" descr="http://tbn0.google.com/images?q=tbn:8yYodY9gmN7N7M:http://www.hrspatients.org/patients/signs_symptoms/fainting/images/feeling_faint.jpg">
            <a:hlinkClick r:id="rId2"/>
          </p:cNvPr>
          <p:cNvPicPr>
            <a:picLocks noChangeAspect="1" noChangeArrowheads="1"/>
          </p:cNvPicPr>
          <p:nvPr/>
        </p:nvPicPr>
        <p:blipFill>
          <a:blip r:embed="rId3" cstate="print"/>
          <a:srcRect/>
          <a:stretch>
            <a:fillRect/>
          </a:stretch>
        </p:blipFill>
        <p:spPr bwMode="auto">
          <a:xfrm>
            <a:off x="6679042" y="3789040"/>
            <a:ext cx="2357454" cy="2357454"/>
          </a:xfrm>
          <a:prstGeom prst="rect">
            <a:avLst/>
          </a:prstGeom>
          <a:noFill/>
        </p:spPr>
      </p:pic>
    </p:spTree>
    <p:extLst>
      <p:ext uri="{BB962C8B-B14F-4D97-AF65-F5344CB8AC3E}">
        <p14:creationId xmlns:p14="http://schemas.microsoft.com/office/powerpoint/2010/main" val="369039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&amp; </a:t>
            </a:r>
            <a:r>
              <a:rPr lang="en-US" dirty="0" smtClean="0"/>
              <a:t>Symptoms</a:t>
            </a:r>
            <a:endParaRPr lang="en-AU" dirty="0"/>
          </a:p>
        </p:txBody>
      </p:sp>
      <p:sp>
        <p:nvSpPr>
          <p:cNvPr id="3" name="Content Placeholder 2"/>
          <p:cNvSpPr>
            <a:spLocks noGrp="1"/>
          </p:cNvSpPr>
          <p:nvPr>
            <p:ph idx="1"/>
          </p:nvPr>
        </p:nvSpPr>
        <p:spPr>
          <a:xfrm>
            <a:off x="1475656" y="1600200"/>
            <a:ext cx="7668344" cy="4525963"/>
          </a:xfrm>
        </p:spPr>
        <p:txBody>
          <a:bodyPr/>
          <a:lstStyle/>
          <a:p>
            <a:r>
              <a:rPr lang="en-US" dirty="0"/>
              <a:t>Often women experience fewer typical symptoms than men, most commonly shortness of breath, weakness, a feeling of indigestion, and </a:t>
            </a:r>
            <a:r>
              <a:rPr lang="en-US" dirty="0" smtClean="0"/>
              <a:t>fatigue</a:t>
            </a:r>
          </a:p>
          <a:p>
            <a:r>
              <a:rPr lang="en-US" dirty="0"/>
              <a:t>Approximately one quarter of all myocardial infarctions are silent, without chest pain or other </a:t>
            </a:r>
            <a:r>
              <a:rPr lang="en-US" dirty="0" smtClean="0"/>
              <a:t>symptoms</a:t>
            </a:r>
            <a:endParaRPr lang="en-AU" dirty="0"/>
          </a:p>
        </p:txBody>
      </p:sp>
      <p:sp>
        <p:nvSpPr>
          <p:cNvPr id="4" name="Date Placeholder 3"/>
          <p:cNvSpPr>
            <a:spLocks noGrp="1"/>
          </p:cNvSpPr>
          <p:nvPr>
            <p:ph type="dt" sz="half" idx="10"/>
          </p:nvPr>
        </p:nvSpPr>
        <p:spPr/>
        <p:txBody>
          <a:bodyPr/>
          <a:lstStyle/>
          <a:p>
            <a:fld id="{C7CAF60A-4D65-4956-97C2-E9D586D755D6}" type="datetime3">
              <a:rPr lang="en-US"/>
              <a:pPr/>
              <a:t>16 September 2015</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B54FD372-DB65-4080-800F-FE2F2C8AB6A5}" type="slidenum">
              <a:rPr lang="en-AU"/>
              <a:pPr/>
              <a:t>26</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Management</a:t>
            </a:r>
            <a:endParaRPr lang="en-AU" sz="4000" dirty="0"/>
          </a:p>
        </p:txBody>
      </p:sp>
      <p:sp>
        <p:nvSpPr>
          <p:cNvPr id="3" name="Content Placeholder 2"/>
          <p:cNvSpPr>
            <a:spLocks noGrp="1"/>
          </p:cNvSpPr>
          <p:nvPr>
            <p:ph idx="1"/>
          </p:nvPr>
        </p:nvSpPr>
        <p:spPr>
          <a:xfrm>
            <a:off x="1475656" y="1643050"/>
            <a:ext cx="4128361" cy="4714908"/>
          </a:xfrm>
        </p:spPr>
        <p:txBody>
          <a:bodyPr/>
          <a:lstStyle/>
          <a:p>
            <a:r>
              <a:rPr lang="en-US" dirty="0"/>
              <a:t>Ask </a:t>
            </a:r>
            <a:r>
              <a:rPr lang="en-US" dirty="0" smtClean="0"/>
              <a:t>patient </a:t>
            </a:r>
            <a:r>
              <a:rPr lang="en-US" dirty="0"/>
              <a:t>to stop what they are doing and rest</a:t>
            </a:r>
          </a:p>
          <a:p>
            <a:r>
              <a:rPr lang="en-US" dirty="0"/>
              <a:t>Help the </a:t>
            </a:r>
            <a:r>
              <a:rPr lang="en-US" dirty="0" smtClean="0"/>
              <a:t>patient </a:t>
            </a:r>
            <a:r>
              <a:rPr lang="en-US" dirty="0"/>
              <a:t>to sit or lie down whichever is more comfortable and provide reassurance. </a:t>
            </a:r>
          </a:p>
        </p:txBody>
      </p:sp>
      <p:sp>
        <p:nvSpPr>
          <p:cNvPr id="4" name="Date Placeholder 3"/>
          <p:cNvSpPr>
            <a:spLocks noGrp="1"/>
          </p:cNvSpPr>
          <p:nvPr>
            <p:ph type="dt" sz="half" idx="10"/>
          </p:nvPr>
        </p:nvSpPr>
        <p:spPr/>
        <p:txBody>
          <a:bodyPr/>
          <a:lstStyle/>
          <a:p>
            <a:fld id="{F1710E81-4601-4B7A-ABA8-288E9A62D160}" type="datetime3">
              <a:rPr lang="en-US"/>
              <a:pPr/>
              <a:t>16 September 2015</a:t>
            </a:fld>
            <a:endParaRPr lang="en-AU"/>
          </a:p>
        </p:txBody>
      </p:sp>
      <p:sp>
        <p:nvSpPr>
          <p:cNvPr id="6" name="Footer Placeholder 5"/>
          <p:cNvSpPr>
            <a:spLocks noGrp="1"/>
          </p:cNvSpPr>
          <p:nvPr>
            <p:ph type="ftr" sz="quarter" idx="11"/>
          </p:nvPr>
        </p:nvSpPr>
        <p:spPr/>
        <p:txBody>
          <a:bodyPr/>
          <a:lstStyle/>
          <a:p>
            <a:r>
              <a:rPr lang="en-AU"/>
              <a:t>Coffs Harbour Divisional Training</a:t>
            </a:r>
          </a:p>
        </p:txBody>
      </p:sp>
      <p:sp>
        <p:nvSpPr>
          <p:cNvPr id="5" name="Slide Number Placeholder 4"/>
          <p:cNvSpPr>
            <a:spLocks noGrp="1"/>
          </p:cNvSpPr>
          <p:nvPr>
            <p:ph type="sldNum" sz="quarter" idx="12"/>
          </p:nvPr>
        </p:nvSpPr>
        <p:spPr/>
        <p:txBody>
          <a:bodyPr/>
          <a:lstStyle/>
          <a:p>
            <a:fld id="{B54FD372-DB65-4080-800F-FE2F2C8AB6A5}" type="slidenum">
              <a:rPr lang="en-AU"/>
              <a:pPr/>
              <a:t>27</a:t>
            </a:fld>
            <a:endParaRPr lang="en-AU"/>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931" t="35512" r="51847" b="25094"/>
          <a:stretch/>
        </p:blipFill>
        <p:spPr bwMode="auto">
          <a:xfrm>
            <a:off x="5604017" y="2060848"/>
            <a:ext cx="3532909" cy="288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Management</a:t>
            </a:r>
            <a:endParaRPr lang="en-AU" sz="4000" dirty="0"/>
          </a:p>
        </p:txBody>
      </p:sp>
      <p:sp>
        <p:nvSpPr>
          <p:cNvPr id="3" name="Content Placeholder 2"/>
          <p:cNvSpPr>
            <a:spLocks noGrp="1"/>
          </p:cNvSpPr>
          <p:nvPr>
            <p:ph idx="1"/>
          </p:nvPr>
        </p:nvSpPr>
        <p:spPr>
          <a:xfrm>
            <a:off x="1475656" y="1643050"/>
            <a:ext cx="7668344" cy="4714908"/>
          </a:xfrm>
        </p:spPr>
        <p:txBody>
          <a:bodyPr/>
          <a:lstStyle/>
          <a:p>
            <a:r>
              <a:rPr lang="en-US" dirty="0" smtClean="0"/>
              <a:t>Ask </a:t>
            </a:r>
            <a:r>
              <a:rPr lang="en-US" dirty="0"/>
              <a:t>them to describe their symptom.</a:t>
            </a:r>
          </a:p>
          <a:p>
            <a:r>
              <a:rPr lang="en-US" dirty="0"/>
              <a:t>Loosen tight clothing</a:t>
            </a:r>
            <a:r>
              <a:rPr lang="en-US" dirty="0" smtClean="0"/>
              <a:t>.</a:t>
            </a:r>
          </a:p>
          <a:p>
            <a:r>
              <a:rPr lang="en-US" dirty="0"/>
              <a:t>Oxygen therapy 8‐15 LPM via Face Mask</a:t>
            </a:r>
          </a:p>
          <a:p>
            <a:r>
              <a:rPr lang="en-US" dirty="0"/>
              <a:t>If any symptoms are severe, get worse quickly or last 10 minutes call 000 for an ambulance </a:t>
            </a:r>
          </a:p>
          <a:p>
            <a:endParaRPr lang="en-AU" sz="2400" dirty="0"/>
          </a:p>
        </p:txBody>
      </p:sp>
      <p:sp>
        <p:nvSpPr>
          <p:cNvPr id="4" name="Date Placeholder 3"/>
          <p:cNvSpPr>
            <a:spLocks noGrp="1"/>
          </p:cNvSpPr>
          <p:nvPr>
            <p:ph type="dt" sz="half" idx="10"/>
          </p:nvPr>
        </p:nvSpPr>
        <p:spPr/>
        <p:txBody>
          <a:bodyPr/>
          <a:lstStyle/>
          <a:p>
            <a:fld id="{F1710E81-4601-4B7A-ABA8-288E9A62D160}" type="datetime3">
              <a:rPr lang="en-US"/>
              <a:pPr/>
              <a:t>16 September 2015</a:t>
            </a:fld>
            <a:endParaRPr lang="en-AU"/>
          </a:p>
        </p:txBody>
      </p:sp>
      <p:sp>
        <p:nvSpPr>
          <p:cNvPr id="6" name="Footer Placeholder 5"/>
          <p:cNvSpPr>
            <a:spLocks noGrp="1"/>
          </p:cNvSpPr>
          <p:nvPr>
            <p:ph type="ftr" sz="quarter" idx="11"/>
          </p:nvPr>
        </p:nvSpPr>
        <p:spPr/>
        <p:txBody>
          <a:bodyPr/>
          <a:lstStyle/>
          <a:p>
            <a:r>
              <a:rPr lang="en-AU"/>
              <a:t>Coffs Harbour Divisional Training</a:t>
            </a:r>
          </a:p>
        </p:txBody>
      </p:sp>
      <p:sp>
        <p:nvSpPr>
          <p:cNvPr id="5" name="Slide Number Placeholder 4"/>
          <p:cNvSpPr>
            <a:spLocks noGrp="1"/>
          </p:cNvSpPr>
          <p:nvPr>
            <p:ph type="sldNum" sz="quarter" idx="12"/>
          </p:nvPr>
        </p:nvSpPr>
        <p:spPr/>
        <p:txBody>
          <a:bodyPr/>
          <a:lstStyle/>
          <a:p>
            <a:fld id="{B54FD372-DB65-4080-800F-FE2F2C8AB6A5}" type="slidenum">
              <a:rPr lang="en-AU"/>
              <a:pPr/>
              <a:t>28</a:t>
            </a:fld>
            <a:endParaRPr lang="en-AU"/>
          </a:p>
        </p:txBody>
      </p:sp>
    </p:spTree>
    <p:extLst>
      <p:ext uri="{BB962C8B-B14F-4D97-AF65-F5344CB8AC3E}">
        <p14:creationId xmlns:p14="http://schemas.microsoft.com/office/powerpoint/2010/main" val="149762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3513"/>
            <a:ext cx="8286776" cy="1143000"/>
          </a:xfrm>
        </p:spPr>
        <p:txBody>
          <a:bodyPr/>
          <a:lstStyle/>
          <a:p>
            <a:r>
              <a:rPr lang="en-US" dirty="0" smtClean="0"/>
              <a:t>Management</a:t>
            </a:r>
            <a:endParaRPr lang="en-AU" dirty="0"/>
          </a:p>
        </p:txBody>
      </p:sp>
      <p:sp>
        <p:nvSpPr>
          <p:cNvPr id="3" name="Content Placeholder 2"/>
          <p:cNvSpPr>
            <a:spLocks noGrp="1"/>
          </p:cNvSpPr>
          <p:nvPr>
            <p:ph idx="1"/>
          </p:nvPr>
        </p:nvSpPr>
        <p:spPr>
          <a:xfrm>
            <a:off x="1475656" y="1988840"/>
            <a:ext cx="7668344" cy="4392612"/>
          </a:xfrm>
        </p:spPr>
        <p:txBody>
          <a:bodyPr/>
          <a:lstStyle/>
          <a:p>
            <a:r>
              <a:rPr lang="en-US" dirty="0" smtClean="0"/>
              <a:t>Give </a:t>
            </a:r>
            <a:r>
              <a:rPr lang="en-US" dirty="0"/>
              <a:t>conscious </a:t>
            </a:r>
            <a:r>
              <a:rPr lang="en-US" dirty="0" smtClean="0"/>
              <a:t>patient </a:t>
            </a:r>
            <a:r>
              <a:rPr lang="en-US" dirty="0"/>
              <a:t>300 mg (one tablet) of aspirin (remember restrictions)  </a:t>
            </a:r>
            <a:endParaRPr lang="en-AU" dirty="0"/>
          </a:p>
          <a:p>
            <a:r>
              <a:rPr lang="en-US" dirty="0"/>
              <a:t>Monitor vital signs and be prepared to give </a:t>
            </a:r>
            <a:r>
              <a:rPr lang="en-US" dirty="0" smtClean="0"/>
              <a:t>CPR</a:t>
            </a:r>
            <a:endParaRPr lang="en-AU" dirty="0"/>
          </a:p>
        </p:txBody>
      </p:sp>
      <p:sp>
        <p:nvSpPr>
          <p:cNvPr id="4" name="Date Placeholder 3"/>
          <p:cNvSpPr>
            <a:spLocks noGrp="1"/>
          </p:cNvSpPr>
          <p:nvPr>
            <p:ph type="dt" sz="half" idx="10"/>
          </p:nvPr>
        </p:nvSpPr>
        <p:spPr/>
        <p:txBody>
          <a:bodyPr/>
          <a:lstStyle/>
          <a:p>
            <a:fld id="{C7CAF60A-4D65-4956-97C2-E9D586D755D6}" type="datetime3">
              <a:rPr lang="en-US"/>
              <a:pPr/>
              <a:t>16 September 2015</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B54FD372-DB65-4080-800F-FE2F2C8AB6A5}" type="slidenum">
              <a:rPr lang="en-AU"/>
              <a:pPr/>
              <a:t>29</a:t>
            </a:fld>
            <a:endParaRPr lang="en-AU"/>
          </a:p>
        </p:txBody>
      </p:sp>
      <p:pic>
        <p:nvPicPr>
          <p:cNvPr id="3074" name="Picture 2" descr="http://t2.gstatic.com/images?q=tbn:ANd9GcRwj6irroAOWhELzKmo2VeRC0jlSXCxexEBSby_56Ti4mvXaT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265275"/>
            <a:ext cx="3306688" cy="186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animEffect transition="in" filter="fade">
                                      <p:cBhvr>
                                        <p:cTn id="9" dur="2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0"/>
            <a:ext cx="7772400" cy="1470025"/>
          </a:xfrm>
        </p:spPr>
        <p:txBody>
          <a:bodyPr/>
          <a:lstStyle/>
          <a:p>
            <a:r>
              <a:rPr lang="en-US" sz="3600" dirty="0"/>
              <a:t> </a:t>
            </a:r>
            <a:r>
              <a:rPr lang="en-US" dirty="0"/>
              <a:t>What is Angina?</a:t>
            </a:r>
            <a:endParaRPr lang="en-AU" dirty="0"/>
          </a:p>
        </p:txBody>
      </p:sp>
      <p:sp>
        <p:nvSpPr>
          <p:cNvPr id="3" name="Subtitle 2"/>
          <p:cNvSpPr>
            <a:spLocks noGrp="1"/>
          </p:cNvSpPr>
          <p:nvPr>
            <p:ph type="subTitle" idx="1"/>
          </p:nvPr>
        </p:nvSpPr>
        <p:spPr>
          <a:xfrm>
            <a:off x="1475655" y="1428736"/>
            <a:ext cx="7709910" cy="2648336"/>
          </a:xfrm>
        </p:spPr>
        <p:txBody>
          <a:bodyPr>
            <a:normAutofit fontScale="25000" lnSpcReduction="20000"/>
          </a:bodyPr>
          <a:lstStyle/>
          <a:p>
            <a:pPr marL="342000" indent="-342000" algn="l">
              <a:lnSpc>
                <a:spcPct val="120000"/>
              </a:lnSpc>
              <a:spcBef>
                <a:spcPts val="762"/>
              </a:spcBef>
              <a:buFont typeface="Arial" pitchFamily="34" charset="0"/>
              <a:buChar char="•"/>
            </a:pPr>
            <a:r>
              <a:rPr lang="en-US" sz="12800" dirty="0" smtClean="0"/>
              <a:t>Angina </a:t>
            </a:r>
            <a:r>
              <a:rPr lang="en-US" sz="12800" dirty="0"/>
              <a:t>(‘choking pain’) is temporary chest discomfort or pain that typically comes on with exercise or emotional stress. </a:t>
            </a:r>
          </a:p>
          <a:p>
            <a:pPr marL="342000" indent="-342000" algn="l">
              <a:lnSpc>
                <a:spcPct val="120000"/>
              </a:lnSpc>
              <a:spcBef>
                <a:spcPts val="762"/>
              </a:spcBef>
              <a:buFont typeface="Arial" pitchFamily="34" charset="0"/>
              <a:buChar char="•"/>
            </a:pPr>
            <a:r>
              <a:rPr lang="en-US" sz="12800" dirty="0" smtClean="0"/>
              <a:t>It </a:t>
            </a:r>
            <a:r>
              <a:rPr lang="en-US" sz="12800" dirty="0"/>
              <a:t>usually lasts only a </a:t>
            </a:r>
            <a:r>
              <a:rPr lang="en-US" sz="12800" dirty="0" smtClean="0"/>
              <a:t>matter </a:t>
            </a:r>
            <a:r>
              <a:rPr lang="en-US" sz="12800" dirty="0"/>
              <a:t>of minutes.</a:t>
            </a:r>
          </a:p>
          <a:p>
            <a:pPr algn="just">
              <a:buFont typeface="Arial" pitchFamily="34" charset="0"/>
              <a:buChar char="•"/>
            </a:pPr>
            <a:endParaRPr lang="en-US" sz="2400" dirty="0"/>
          </a:p>
          <a:p>
            <a:pPr algn="just"/>
            <a:r>
              <a:rPr lang="en-US" sz="2400" dirty="0"/>
              <a:t> </a:t>
            </a:r>
          </a:p>
        </p:txBody>
      </p:sp>
    </p:spTree>
    <p:extLst>
      <p:ext uri="{BB962C8B-B14F-4D97-AF65-F5344CB8AC3E}">
        <p14:creationId xmlns:p14="http://schemas.microsoft.com/office/powerpoint/2010/main" val="82116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2"/>
          <p:cNvSpPr>
            <a:spLocks noGrp="1" noChangeArrowheads="1"/>
          </p:cNvSpPr>
          <p:nvPr>
            <p:ph type="title"/>
          </p:nvPr>
        </p:nvSpPr>
        <p:spPr/>
        <p:txBody>
          <a:bodyPr/>
          <a:lstStyle/>
          <a:p>
            <a:pPr eaLnBrk="1" hangingPunct="1"/>
            <a:r>
              <a:rPr lang="en-AU" dirty="0"/>
              <a:t>Questions</a:t>
            </a:r>
          </a:p>
        </p:txBody>
      </p:sp>
      <p:sp>
        <p:nvSpPr>
          <p:cNvPr id="111618" name="Date Placeholder 3"/>
          <p:cNvSpPr>
            <a:spLocks noGrp="1"/>
          </p:cNvSpPr>
          <p:nvPr>
            <p:ph type="dt" sz="half" idx="10"/>
          </p:nvPr>
        </p:nvSpPr>
        <p:spPr>
          <a:noFill/>
        </p:spPr>
        <p:txBody>
          <a:bodyPr/>
          <a:lstStyle/>
          <a:p>
            <a:fld id="{BA073384-FA88-43F2-A802-6ABBB63E18CB}" type="datetime3">
              <a:rPr lang="en-US"/>
              <a:pPr/>
              <a:t>16 September 2015</a:t>
            </a:fld>
            <a:endParaRPr lang="en-US"/>
          </a:p>
        </p:txBody>
      </p:sp>
      <p:sp>
        <p:nvSpPr>
          <p:cNvPr id="111619" name="Footer Placeholder 4"/>
          <p:cNvSpPr>
            <a:spLocks noGrp="1"/>
          </p:cNvSpPr>
          <p:nvPr>
            <p:ph type="ftr" sz="quarter" idx="11"/>
          </p:nvPr>
        </p:nvSpPr>
        <p:spPr>
          <a:noFill/>
        </p:spPr>
        <p:txBody>
          <a:bodyPr/>
          <a:lstStyle/>
          <a:p>
            <a:r>
              <a:rPr lang="en-US"/>
              <a:t>Coffs Harbour Divisional Training</a:t>
            </a:r>
          </a:p>
        </p:txBody>
      </p:sp>
      <p:sp>
        <p:nvSpPr>
          <p:cNvPr id="111620" name="Slide Number Placeholder 5"/>
          <p:cNvSpPr>
            <a:spLocks noGrp="1"/>
          </p:cNvSpPr>
          <p:nvPr>
            <p:ph type="sldNum" sz="quarter" idx="12"/>
          </p:nvPr>
        </p:nvSpPr>
        <p:spPr>
          <a:noFill/>
        </p:spPr>
        <p:txBody>
          <a:bodyPr/>
          <a:lstStyle/>
          <a:p>
            <a:fld id="{F339EFFC-A4A3-45C0-8F48-4F2A8DA1E738}" type="slidenum">
              <a:rPr lang="en-US"/>
              <a:pPr/>
              <a:t>30</a:t>
            </a:fld>
            <a:endParaRPr lang="en-US"/>
          </a:p>
        </p:txBody>
      </p:sp>
      <p:pic>
        <p:nvPicPr>
          <p:cNvPr id="111623" name="Picture 4" descr="MCj04344110000[1]"/>
          <p:cNvPicPr>
            <a:picLocks noChangeAspect="1" noChangeArrowheads="1"/>
          </p:cNvPicPr>
          <p:nvPr/>
        </p:nvPicPr>
        <p:blipFill>
          <a:blip r:embed="rId3" cstate="print"/>
          <a:srcRect/>
          <a:stretch>
            <a:fillRect/>
          </a:stretch>
        </p:blipFill>
        <p:spPr bwMode="auto">
          <a:xfrm>
            <a:off x="2987824" y="1828723"/>
            <a:ext cx="3240360" cy="36454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idx="1"/>
          </p:nvPr>
        </p:nvSpPr>
        <p:spPr>
          <a:xfrm>
            <a:off x="2051050" y="1557338"/>
            <a:ext cx="4752975" cy="792162"/>
          </a:xfrm>
        </p:spPr>
        <p:txBody>
          <a:bodyPr/>
          <a:lstStyle/>
          <a:p>
            <a:pPr algn="ctr" eaLnBrk="1" hangingPunct="1">
              <a:buFontTx/>
              <a:buNone/>
            </a:pPr>
            <a:r>
              <a:rPr lang="en-AU" sz="4000" b="1" dirty="0"/>
              <a:t>BREAK</a:t>
            </a:r>
          </a:p>
        </p:txBody>
      </p:sp>
      <p:sp>
        <p:nvSpPr>
          <p:cNvPr id="29698" name="Date Placeholder 3"/>
          <p:cNvSpPr>
            <a:spLocks noGrp="1"/>
          </p:cNvSpPr>
          <p:nvPr>
            <p:ph type="dt" sz="half" idx="10"/>
          </p:nvPr>
        </p:nvSpPr>
        <p:spPr>
          <a:noFill/>
        </p:spPr>
        <p:txBody>
          <a:bodyPr/>
          <a:lstStyle/>
          <a:p>
            <a:fld id="{125307B4-B9B4-4B92-8AE4-7E9DE0D4DC7D}" type="datetime3">
              <a:rPr lang="en-US"/>
              <a:pPr/>
              <a:t>16 September 2015</a:t>
            </a:fld>
            <a:endParaRPr lang="en-US" dirty="0"/>
          </a:p>
        </p:txBody>
      </p:sp>
      <p:sp>
        <p:nvSpPr>
          <p:cNvPr id="29699" name="Footer Placeholder 4"/>
          <p:cNvSpPr>
            <a:spLocks noGrp="1"/>
          </p:cNvSpPr>
          <p:nvPr>
            <p:ph type="ftr" sz="quarter" idx="11"/>
          </p:nvPr>
        </p:nvSpPr>
        <p:spPr>
          <a:noFill/>
        </p:spPr>
        <p:txBody>
          <a:bodyPr/>
          <a:lstStyle/>
          <a:p>
            <a:r>
              <a:rPr lang="en-US" dirty="0"/>
              <a:t>Coffs Harbour Divisional Training</a:t>
            </a:r>
          </a:p>
        </p:txBody>
      </p:sp>
      <p:sp>
        <p:nvSpPr>
          <p:cNvPr id="7" name="Slide Number Placeholder 6"/>
          <p:cNvSpPr>
            <a:spLocks noGrp="1"/>
          </p:cNvSpPr>
          <p:nvPr>
            <p:ph type="sldNum" sz="quarter" idx="12"/>
          </p:nvPr>
        </p:nvSpPr>
        <p:spPr/>
        <p:txBody>
          <a:bodyPr/>
          <a:lstStyle/>
          <a:p>
            <a:fld id="{7F98F17E-C05D-45D1-ADF4-373B2DD7DDBD}" type="slidenum">
              <a:rPr lang="en-AU"/>
              <a:pPr/>
              <a:t>31</a:t>
            </a:fld>
            <a:endParaRPr lang="en-AU" dirty="0"/>
          </a:p>
        </p:txBody>
      </p:sp>
      <p:pic>
        <p:nvPicPr>
          <p:cNvPr id="29702" name="Picture 3" descr="MCj04258020000[1]"/>
          <p:cNvPicPr>
            <a:picLocks noChangeAspect="1" noChangeArrowheads="1"/>
          </p:cNvPicPr>
          <p:nvPr/>
        </p:nvPicPr>
        <p:blipFill>
          <a:blip r:embed="rId3" cstate="print"/>
          <a:srcRect/>
          <a:stretch>
            <a:fillRect/>
          </a:stretch>
        </p:blipFill>
        <p:spPr bwMode="auto">
          <a:xfrm>
            <a:off x="3059113" y="2852738"/>
            <a:ext cx="3671887" cy="2566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a:t>
            </a:r>
            <a:endParaRPr lang="en-AU" dirty="0"/>
          </a:p>
        </p:txBody>
      </p:sp>
      <p:sp>
        <p:nvSpPr>
          <p:cNvPr id="3" name="Content Placeholder 2"/>
          <p:cNvSpPr>
            <a:spLocks noGrp="1"/>
          </p:cNvSpPr>
          <p:nvPr>
            <p:ph idx="1"/>
          </p:nvPr>
        </p:nvSpPr>
        <p:spPr>
          <a:xfrm>
            <a:off x="1403648" y="1714488"/>
            <a:ext cx="7740352" cy="4392612"/>
          </a:xfrm>
        </p:spPr>
        <p:txBody>
          <a:bodyPr/>
          <a:lstStyle/>
          <a:p>
            <a:pPr marL="0" indent="0">
              <a:buNone/>
            </a:pPr>
            <a:r>
              <a:rPr lang="en-US" dirty="0"/>
              <a:t>You are on duty </a:t>
            </a:r>
            <a:r>
              <a:rPr lang="en-US" dirty="0" smtClean="0"/>
              <a:t>at a public event when a member of the public asks if you can come and have a look at their elderly father who is not feeling well. When you arrive he is s</a:t>
            </a:r>
            <a:r>
              <a:rPr lang="en-US" dirty="0" smtClean="0">
                <a:solidFill>
                  <a:srgbClr val="000000"/>
                </a:solidFill>
              </a:rPr>
              <a:t>weaty with an obvious shortness </a:t>
            </a:r>
            <a:r>
              <a:rPr lang="en-US" dirty="0">
                <a:solidFill>
                  <a:srgbClr val="000000"/>
                </a:solidFill>
              </a:rPr>
              <a:t>of </a:t>
            </a:r>
            <a:r>
              <a:rPr lang="en-US" dirty="0" smtClean="0">
                <a:solidFill>
                  <a:srgbClr val="000000"/>
                </a:solidFill>
              </a:rPr>
              <a:t>breath and complaining of dizziness and feeling sick in the stomach. He does not have a history of </a:t>
            </a:r>
            <a:r>
              <a:rPr lang="en-US" smtClean="0">
                <a:solidFill>
                  <a:srgbClr val="000000"/>
                </a:solidFill>
              </a:rPr>
              <a:t>heart problems.</a:t>
            </a:r>
            <a:endParaRPr lang="en-US" dirty="0">
              <a:solidFill>
                <a:srgbClr val="000000"/>
              </a:solidFill>
            </a:endParaRPr>
          </a:p>
          <a:p>
            <a:pPr marL="0" indent="0">
              <a:buNone/>
            </a:pPr>
            <a:r>
              <a:rPr lang="en-US" dirty="0" smtClean="0"/>
              <a:t>  </a:t>
            </a:r>
            <a:endParaRPr lang="en-AU" dirty="0"/>
          </a:p>
        </p:txBody>
      </p:sp>
      <p:sp>
        <p:nvSpPr>
          <p:cNvPr id="4" name="Date Placeholder 3"/>
          <p:cNvSpPr>
            <a:spLocks noGrp="1"/>
          </p:cNvSpPr>
          <p:nvPr>
            <p:ph type="dt" sz="half" idx="10"/>
          </p:nvPr>
        </p:nvSpPr>
        <p:spPr/>
        <p:txBody>
          <a:bodyPr/>
          <a:lstStyle/>
          <a:p>
            <a:fld id="{D5F25AF9-9F14-4804-8EA6-C9D1FD7F0E2D}" type="datetime3">
              <a:rPr lang="en-US"/>
              <a:pPr/>
              <a:t>16 September 2015</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ACCE7147-DFDF-4E1A-9471-BC948C644F27}" type="slidenum">
              <a:rPr lang="en-AU"/>
              <a:pPr/>
              <a:t>32</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3513"/>
            <a:ext cx="7956551" cy="1143000"/>
          </a:xfrm>
        </p:spPr>
        <p:txBody>
          <a:bodyPr/>
          <a:lstStyle/>
          <a:p>
            <a:r>
              <a:rPr lang="en-AU" sz="4000" dirty="0">
                <a:solidFill>
                  <a:schemeClr val="tx1"/>
                </a:solidFill>
              </a:rPr>
              <a:t>Management</a:t>
            </a:r>
            <a:r>
              <a:rPr lang="en-AU" sz="4000" dirty="0">
                <a:solidFill>
                  <a:srgbClr val="C00000"/>
                </a:solidFill>
              </a:rPr>
              <a:t> </a:t>
            </a:r>
            <a:endParaRPr lang="en-AU" sz="4000" dirty="0"/>
          </a:p>
        </p:txBody>
      </p:sp>
      <p:sp>
        <p:nvSpPr>
          <p:cNvPr id="3" name="Content Placeholder 2"/>
          <p:cNvSpPr>
            <a:spLocks noGrp="1"/>
          </p:cNvSpPr>
          <p:nvPr>
            <p:ph idx="1"/>
          </p:nvPr>
        </p:nvSpPr>
        <p:spPr>
          <a:xfrm>
            <a:off x="1475656" y="1857364"/>
            <a:ext cx="7668344" cy="4392612"/>
          </a:xfrm>
        </p:spPr>
        <p:txBody>
          <a:bodyPr/>
          <a:lstStyle/>
          <a:p>
            <a:pPr marL="514350" indent="-514350">
              <a:buFont typeface="+mj-lt"/>
              <a:buAutoNum type="arabicPeriod"/>
            </a:pPr>
            <a:r>
              <a:rPr lang="en-US" dirty="0"/>
              <a:t>Help the </a:t>
            </a:r>
            <a:r>
              <a:rPr lang="en-US" dirty="0" smtClean="0"/>
              <a:t>patient </a:t>
            </a:r>
            <a:r>
              <a:rPr lang="en-US" dirty="0"/>
              <a:t>to sit or lie down whichever is more comfortable and provide reassurance.</a:t>
            </a:r>
          </a:p>
          <a:p>
            <a:pPr marL="514350" indent="-514350">
              <a:buFont typeface="+mj-lt"/>
              <a:buAutoNum type="arabicPeriod"/>
            </a:pPr>
            <a:r>
              <a:rPr lang="en-AU" dirty="0"/>
              <a:t>Call </a:t>
            </a:r>
            <a:r>
              <a:rPr lang="en-AU" dirty="0" smtClean="0"/>
              <a:t>000</a:t>
            </a:r>
            <a:r>
              <a:rPr lang="en-US" dirty="0" smtClean="0"/>
              <a:t>. </a:t>
            </a:r>
            <a:endParaRPr lang="en-US" dirty="0"/>
          </a:p>
          <a:p>
            <a:pPr marL="514350" indent="-514350">
              <a:buFont typeface="+mj-lt"/>
              <a:buAutoNum type="arabicPeriod"/>
            </a:pPr>
            <a:r>
              <a:rPr lang="en-US" dirty="0"/>
              <a:t>Ask them to describe their symptoms. </a:t>
            </a:r>
          </a:p>
          <a:p>
            <a:pPr marL="514350" indent="-514350">
              <a:buFont typeface="+mj-lt"/>
              <a:buAutoNum type="arabicPeriod"/>
            </a:pPr>
            <a:r>
              <a:rPr lang="en-US" dirty="0"/>
              <a:t>Loosen tight clothing</a:t>
            </a:r>
            <a:endParaRPr lang="en-AU" dirty="0"/>
          </a:p>
        </p:txBody>
      </p:sp>
      <p:sp>
        <p:nvSpPr>
          <p:cNvPr id="4" name="Date Placeholder 3"/>
          <p:cNvSpPr>
            <a:spLocks noGrp="1"/>
          </p:cNvSpPr>
          <p:nvPr>
            <p:ph type="dt" sz="half" idx="10"/>
          </p:nvPr>
        </p:nvSpPr>
        <p:spPr/>
        <p:txBody>
          <a:bodyPr/>
          <a:lstStyle/>
          <a:p>
            <a:fld id="{6CD70DF6-032F-48FB-B692-A76B834EA096}" type="datetime3">
              <a:rPr lang="en-US"/>
              <a:pPr/>
              <a:t>16 September 2015</a:t>
            </a:fld>
            <a:endParaRPr lang="en-AU" dirty="0"/>
          </a:p>
        </p:txBody>
      </p:sp>
      <p:sp>
        <p:nvSpPr>
          <p:cNvPr id="5" name="Footer Placeholder 4"/>
          <p:cNvSpPr>
            <a:spLocks noGrp="1"/>
          </p:cNvSpPr>
          <p:nvPr>
            <p:ph type="ftr" sz="quarter" idx="11"/>
          </p:nvPr>
        </p:nvSpPr>
        <p:spPr/>
        <p:txBody>
          <a:bodyPr/>
          <a:lstStyle/>
          <a:p>
            <a:r>
              <a:rPr lang="en-AU" dirty="0"/>
              <a:t>Coffs Harbour Divisional Training</a:t>
            </a:r>
          </a:p>
        </p:txBody>
      </p:sp>
      <p:sp>
        <p:nvSpPr>
          <p:cNvPr id="6" name="Slide Number Placeholder 5"/>
          <p:cNvSpPr>
            <a:spLocks noGrp="1"/>
          </p:cNvSpPr>
          <p:nvPr>
            <p:ph type="sldNum" sz="quarter" idx="12"/>
          </p:nvPr>
        </p:nvSpPr>
        <p:spPr/>
        <p:txBody>
          <a:bodyPr/>
          <a:lstStyle/>
          <a:p>
            <a:fld id="{975E87B6-8D3F-4F1E-9ACE-06EB81F3265B}" type="slidenum">
              <a:rPr lang="en-AU"/>
              <a:pPr/>
              <a:t>33</a:t>
            </a:fld>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429684" cy="1143000"/>
          </a:xfrm>
        </p:spPr>
        <p:txBody>
          <a:bodyPr/>
          <a:lstStyle/>
          <a:p>
            <a:r>
              <a:rPr lang="en-AU" dirty="0">
                <a:solidFill>
                  <a:schemeClr val="tx1"/>
                </a:solidFill>
              </a:rPr>
              <a:t>Management</a:t>
            </a:r>
            <a:r>
              <a:rPr lang="en-AU" dirty="0">
                <a:solidFill>
                  <a:srgbClr val="C00000"/>
                </a:solidFill>
              </a:rPr>
              <a:t> </a:t>
            </a:r>
            <a:endParaRPr lang="en-AU" dirty="0"/>
          </a:p>
        </p:txBody>
      </p:sp>
      <p:sp>
        <p:nvSpPr>
          <p:cNvPr id="3" name="Content Placeholder 2"/>
          <p:cNvSpPr>
            <a:spLocks noGrp="1"/>
          </p:cNvSpPr>
          <p:nvPr>
            <p:ph idx="1"/>
          </p:nvPr>
        </p:nvSpPr>
        <p:spPr>
          <a:xfrm>
            <a:off x="1475656" y="1928778"/>
            <a:ext cx="7668344" cy="4214866"/>
          </a:xfrm>
        </p:spPr>
        <p:txBody>
          <a:bodyPr/>
          <a:lstStyle/>
          <a:p>
            <a:pPr marL="514350" indent="-514350">
              <a:buFont typeface="+mj-lt"/>
              <a:buAutoNum type="arabicPeriod" startAt="5"/>
            </a:pPr>
            <a:r>
              <a:rPr lang="en-AU" dirty="0"/>
              <a:t>Oxygen therapy 8‐15 LPM via Face Mask</a:t>
            </a:r>
          </a:p>
          <a:p>
            <a:pPr marL="514350" indent="-514350">
              <a:buFont typeface="+mj-lt"/>
              <a:buAutoNum type="arabicPeriod" startAt="6"/>
            </a:pPr>
            <a:r>
              <a:rPr lang="en-US" dirty="0"/>
              <a:t>Give </a:t>
            </a:r>
            <a:r>
              <a:rPr lang="en-US" dirty="0" smtClean="0"/>
              <a:t>300 </a:t>
            </a:r>
            <a:r>
              <a:rPr lang="en-US" dirty="0"/>
              <a:t>mg (one tablet) of aspirin (remember restrictions)  </a:t>
            </a:r>
            <a:endParaRPr lang="en-AU" dirty="0"/>
          </a:p>
          <a:p>
            <a:pPr marL="514350" indent="-514350">
              <a:buFont typeface="+mj-lt"/>
              <a:buAutoNum type="arabicPeriod" startAt="6"/>
            </a:pPr>
            <a:r>
              <a:rPr lang="en-US" dirty="0"/>
              <a:t>Complete 2 sets of observations 	</a:t>
            </a:r>
          </a:p>
          <a:p>
            <a:pPr marL="514350" indent="-514350">
              <a:buFont typeface="+mj-lt"/>
              <a:buAutoNum type="arabicPeriod" startAt="8"/>
            </a:pPr>
            <a:r>
              <a:rPr lang="en-US" dirty="0"/>
              <a:t>Completed OB12 in total and </a:t>
            </a:r>
            <a:r>
              <a:rPr lang="en-AU" dirty="0"/>
              <a:t>Handover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a:t>
            </a:r>
            <a:endParaRPr lang="en-AU" dirty="0"/>
          </a:p>
        </p:txBody>
      </p:sp>
      <p:sp>
        <p:nvSpPr>
          <p:cNvPr id="3" name="Content Placeholder 2"/>
          <p:cNvSpPr>
            <a:spLocks noGrp="1"/>
          </p:cNvSpPr>
          <p:nvPr>
            <p:ph idx="1"/>
          </p:nvPr>
        </p:nvSpPr>
        <p:spPr>
          <a:xfrm>
            <a:off x="1403648" y="1714488"/>
            <a:ext cx="7740352" cy="4392612"/>
          </a:xfrm>
        </p:spPr>
        <p:txBody>
          <a:bodyPr/>
          <a:lstStyle/>
          <a:p>
            <a:pPr marL="0" indent="0">
              <a:buNone/>
            </a:pPr>
            <a:r>
              <a:rPr lang="en-US" dirty="0"/>
              <a:t>You are on duty </a:t>
            </a:r>
            <a:r>
              <a:rPr lang="en-US" dirty="0" smtClean="0"/>
              <a:t>at a public event when a member of the public presents to you with discomfort in the chest. They have been experiencing it for over an hour now and feel it is perhaps indigestion. They describe it as a tight squeezing feeling. You note they are</a:t>
            </a:r>
            <a:r>
              <a:rPr lang="en-US" dirty="0"/>
              <a:t> </a:t>
            </a:r>
            <a:r>
              <a:rPr lang="en-US" dirty="0" smtClean="0"/>
              <a:t>pale, clammy</a:t>
            </a:r>
            <a:r>
              <a:rPr lang="en-US" dirty="0" smtClean="0">
                <a:solidFill>
                  <a:srgbClr val="000000"/>
                </a:solidFill>
              </a:rPr>
              <a:t> and short </a:t>
            </a:r>
            <a:r>
              <a:rPr lang="en-US" dirty="0">
                <a:solidFill>
                  <a:srgbClr val="000000"/>
                </a:solidFill>
              </a:rPr>
              <a:t>of </a:t>
            </a:r>
            <a:r>
              <a:rPr lang="en-US" dirty="0" smtClean="0">
                <a:solidFill>
                  <a:srgbClr val="000000"/>
                </a:solidFill>
              </a:rPr>
              <a:t>breath.</a:t>
            </a:r>
            <a:endParaRPr lang="en-US" dirty="0"/>
          </a:p>
          <a:p>
            <a:pPr marL="0" indent="0">
              <a:buNone/>
            </a:pPr>
            <a:endParaRPr lang="en-US" dirty="0">
              <a:solidFill>
                <a:srgbClr val="000000"/>
              </a:solidFill>
            </a:endParaRPr>
          </a:p>
          <a:p>
            <a:pPr marL="0" indent="0">
              <a:buNone/>
            </a:pPr>
            <a:r>
              <a:rPr lang="en-US" dirty="0" smtClean="0"/>
              <a:t>  </a:t>
            </a:r>
            <a:endParaRPr lang="en-AU" dirty="0"/>
          </a:p>
        </p:txBody>
      </p:sp>
      <p:sp>
        <p:nvSpPr>
          <p:cNvPr id="4" name="Date Placeholder 3"/>
          <p:cNvSpPr>
            <a:spLocks noGrp="1"/>
          </p:cNvSpPr>
          <p:nvPr>
            <p:ph type="dt" sz="half" idx="10"/>
          </p:nvPr>
        </p:nvSpPr>
        <p:spPr/>
        <p:txBody>
          <a:bodyPr/>
          <a:lstStyle/>
          <a:p>
            <a:fld id="{D5F25AF9-9F14-4804-8EA6-C9D1FD7F0E2D}" type="datetime3">
              <a:rPr lang="en-US"/>
              <a:pPr/>
              <a:t>16 September 2015</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ACCE7147-DFDF-4E1A-9471-BC948C644F27}" type="slidenum">
              <a:rPr lang="en-AU"/>
              <a:pPr/>
              <a:t>35</a:t>
            </a:fld>
            <a:endParaRPr lang="en-AU"/>
          </a:p>
        </p:txBody>
      </p:sp>
    </p:spTree>
    <p:extLst>
      <p:ext uri="{BB962C8B-B14F-4D97-AF65-F5344CB8AC3E}">
        <p14:creationId xmlns:p14="http://schemas.microsoft.com/office/powerpoint/2010/main" val="237968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3513"/>
            <a:ext cx="7956551" cy="1143000"/>
          </a:xfrm>
        </p:spPr>
        <p:txBody>
          <a:bodyPr/>
          <a:lstStyle/>
          <a:p>
            <a:r>
              <a:rPr lang="en-AU" sz="4000" dirty="0">
                <a:solidFill>
                  <a:schemeClr val="tx1"/>
                </a:solidFill>
              </a:rPr>
              <a:t>Management</a:t>
            </a:r>
            <a:r>
              <a:rPr lang="en-AU" sz="4000" dirty="0">
                <a:solidFill>
                  <a:srgbClr val="C00000"/>
                </a:solidFill>
              </a:rPr>
              <a:t> </a:t>
            </a:r>
            <a:endParaRPr lang="en-AU" sz="4000" dirty="0"/>
          </a:p>
        </p:txBody>
      </p:sp>
      <p:sp>
        <p:nvSpPr>
          <p:cNvPr id="3" name="Content Placeholder 2"/>
          <p:cNvSpPr>
            <a:spLocks noGrp="1"/>
          </p:cNvSpPr>
          <p:nvPr>
            <p:ph idx="1"/>
          </p:nvPr>
        </p:nvSpPr>
        <p:spPr>
          <a:xfrm>
            <a:off x="1475656" y="1857364"/>
            <a:ext cx="7668344" cy="4392612"/>
          </a:xfrm>
        </p:spPr>
        <p:txBody>
          <a:bodyPr/>
          <a:lstStyle/>
          <a:p>
            <a:pPr marL="514350" indent="-514350">
              <a:buFont typeface="+mj-lt"/>
              <a:buAutoNum type="arabicPeriod"/>
            </a:pPr>
            <a:r>
              <a:rPr lang="en-US" dirty="0"/>
              <a:t>Help the </a:t>
            </a:r>
            <a:r>
              <a:rPr lang="en-US" dirty="0" smtClean="0"/>
              <a:t>patient </a:t>
            </a:r>
            <a:r>
              <a:rPr lang="en-US" dirty="0"/>
              <a:t>to sit or lie down whichever is more comfortable and provide reassurance.</a:t>
            </a:r>
          </a:p>
          <a:p>
            <a:pPr marL="514350" indent="-514350">
              <a:buFont typeface="+mj-lt"/>
              <a:buAutoNum type="arabicPeriod"/>
            </a:pPr>
            <a:r>
              <a:rPr lang="en-AU" dirty="0"/>
              <a:t>Call </a:t>
            </a:r>
            <a:r>
              <a:rPr lang="en-AU" dirty="0" smtClean="0"/>
              <a:t>000</a:t>
            </a:r>
            <a:r>
              <a:rPr lang="en-US" dirty="0" smtClean="0"/>
              <a:t>. </a:t>
            </a:r>
            <a:endParaRPr lang="en-US" dirty="0"/>
          </a:p>
          <a:p>
            <a:pPr marL="514350" indent="-514350">
              <a:buFont typeface="+mj-lt"/>
              <a:buAutoNum type="arabicPeriod"/>
            </a:pPr>
            <a:r>
              <a:rPr lang="en-US" dirty="0"/>
              <a:t>Ask them to describe their symptoms. </a:t>
            </a:r>
          </a:p>
          <a:p>
            <a:pPr marL="514350" indent="-514350">
              <a:buFont typeface="+mj-lt"/>
              <a:buAutoNum type="arabicPeriod"/>
            </a:pPr>
            <a:r>
              <a:rPr lang="en-US" dirty="0"/>
              <a:t>Loosen tight clothing</a:t>
            </a:r>
            <a:endParaRPr lang="en-AU" dirty="0"/>
          </a:p>
        </p:txBody>
      </p:sp>
      <p:sp>
        <p:nvSpPr>
          <p:cNvPr id="4" name="Date Placeholder 3"/>
          <p:cNvSpPr>
            <a:spLocks noGrp="1"/>
          </p:cNvSpPr>
          <p:nvPr>
            <p:ph type="dt" sz="half" idx="10"/>
          </p:nvPr>
        </p:nvSpPr>
        <p:spPr/>
        <p:txBody>
          <a:bodyPr/>
          <a:lstStyle/>
          <a:p>
            <a:fld id="{6CD70DF6-032F-48FB-B692-A76B834EA096}" type="datetime3">
              <a:rPr lang="en-US"/>
              <a:pPr/>
              <a:t>16 September 2015</a:t>
            </a:fld>
            <a:endParaRPr lang="en-AU" dirty="0"/>
          </a:p>
        </p:txBody>
      </p:sp>
      <p:sp>
        <p:nvSpPr>
          <p:cNvPr id="5" name="Footer Placeholder 4"/>
          <p:cNvSpPr>
            <a:spLocks noGrp="1"/>
          </p:cNvSpPr>
          <p:nvPr>
            <p:ph type="ftr" sz="quarter" idx="11"/>
          </p:nvPr>
        </p:nvSpPr>
        <p:spPr/>
        <p:txBody>
          <a:bodyPr/>
          <a:lstStyle/>
          <a:p>
            <a:r>
              <a:rPr lang="en-AU" dirty="0"/>
              <a:t>Coffs Harbour Divisional Training</a:t>
            </a:r>
          </a:p>
        </p:txBody>
      </p:sp>
      <p:sp>
        <p:nvSpPr>
          <p:cNvPr id="6" name="Slide Number Placeholder 5"/>
          <p:cNvSpPr>
            <a:spLocks noGrp="1"/>
          </p:cNvSpPr>
          <p:nvPr>
            <p:ph type="sldNum" sz="quarter" idx="12"/>
          </p:nvPr>
        </p:nvSpPr>
        <p:spPr/>
        <p:txBody>
          <a:bodyPr/>
          <a:lstStyle/>
          <a:p>
            <a:fld id="{975E87B6-8D3F-4F1E-9ACE-06EB81F3265B}" type="slidenum">
              <a:rPr lang="en-AU"/>
              <a:pPr/>
              <a:t>36</a:t>
            </a:fld>
            <a:endParaRPr lang="en-AU" dirty="0"/>
          </a:p>
        </p:txBody>
      </p:sp>
    </p:spTree>
    <p:extLst>
      <p:ext uri="{BB962C8B-B14F-4D97-AF65-F5344CB8AC3E}">
        <p14:creationId xmlns:p14="http://schemas.microsoft.com/office/powerpoint/2010/main" val="175281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429684" cy="1143000"/>
          </a:xfrm>
        </p:spPr>
        <p:txBody>
          <a:bodyPr/>
          <a:lstStyle/>
          <a:p>
            <a:r>
              <a:rPr lang="en-AU" dirty="0">
                <a:solidFill>
                  <a:schemeClr val="tx1"/>
                </a:solidFill>
              </a:rPr>
              <a:t>Management</a:t>
            </a:r>
            <a:r>
              <a:rPr lang="en-AU" dirty="0">
                <a:solidFill>
                  <a:srgbClr val="C00000"/>
                </a:solidFill>
              </a:rPr>
              <a:t> </a:t>
            </a:r>
            <a:endParaRPr lang="en-AU" dirty="0"/>
          </a:p>
        </p:txBody>
      </p:sp>
      <p:sp>
        <p:nvSpPr>
          <p:cNvPr id="3" name="Content Placeholder 2"/>
          <p:cNvSpPr>
            <a:spLocks noGrp="1"/>
          </p:cNvSpPr>
          <p:nvPr>
            <p:ph idx="1"/>
          </p:nvPr>
        </p:nvSpPr>
        <p:spPr>
          <a:xfrm>
            <a:off x="1475656" y="1928778"/>
            <a:ext cx="7668344" cy="4214866"/>
          </a:xfrm>
        </p:spPr>
        <p:txBody>
          <a:bodyPr/>
          <a:lstStyle/>
          <a:p>
            <a:pPr marL="514350" indent="-514350">
              <a:buFont typeface="+mj-lt"/>
              <a:buAutoNum type="arabicPeriod" startAt="5"/>
            </a:pPr>
            <a:r>
              <a:rPr lang="en-AU" dirty="0"/>
              <a:t>Oxygen therapy 8‐15 LPM via Face Mask</a:t>
            </a:r>
          </a:p>
          <a:p>
            <a:pPr marL="514350" indent="-514350">
              <a:buFont typeface="+mj-lt"/>
              <a:buAutoNum type="arabicPeriod" startAt="6"/>
            </a:pPr>
            <a:r>
              <a:rPr lang="en-US" dirty="0"/>
              <a:t>Give </a:t>
            </a:r>
            <a:r>
              <a:rPr lang="en-US" dirty="0" smtClean="0"/>
              <a:t>300 </a:t>
            </a:r>
            <a:r>
              <a:rPr lang="en-US" dirty="0"/>
              <a:t>mg (one tablet) of aspirin (remember restrictions)  </a:t>
            </a:r>
            <a:endParaRPr lang="en-AU" dirty="0"/>
          </a:p>
          <a:p>
            <a:pPr marL="514350" indent="-514350">
              <a:buFont typeface="+mj-lt"/>
              <a:buAutoNum type="arabicPeriod" startAt="6"/>
            </a:pPr>
            <a:r>
              <a:rPr lang="en-US" dirty="0"/>
              <a:t>Complete 2 sets of observations 	</a:t>
            </a:r>
          </a:p>
          <a:p>
            <a:pPr marL="514350" indent="-514350">
              <a:buFont typeface="+mj-lt"/>
              <a:buAutoNum type="arabicPeriod" startAt="8"/>
            </a:pPr>
            <a:r>
              <a:rPr lang="en-US" dirty="0"/>
              <a:t>Completed OB12 in total and </a:t>
            </a:r>
            <a:r>
              <a:rPr lang="en-AU" dirty="0"/>
              <a:t>Handover  </a:t>
            </a:r>
          </a:p>
        </p:txBody>
      </p:sp>
    </p:spTree>
    <p:extLst>
      <p:ext uri="{BB962C8B-B14F-4D97-AF65-F5344CB8AC3E}">
        <p14:creationId xmlns:p14="http://schemas.microsoft.com/office/powerpoint/2010/main" val="185098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2"/>
          <p:cNvSpPr>
            <a:spLocks noGrp="1" noChangeArrowheads="1"/>
          </p:cNvSpPr>
          <p:nvPr>
            <p:ph type="title"/>
          </p:nvPr>
        </p:nvSpPr>
        <p:spPr/>
        <p:txBody>
          <a:bodyPr/>
          <a:lstStyle/>
          <a:p>
            <a:pPr eaLnBrk="1" hangingPunct="1"/>
            <a:r>
              <a:rPr lang="en-AU" dirty="0"/>
              <a:t>Questions</a:t>
            </a:r>
          </a:p>
        </p:txBody>
      </p:sp>
      <p:sp>
        <p:nvSpPr>
          <p:cNvPr id="111618" name="Date Placeholder 3"/>
          <p:cNvSpPr>
            <a:spLocks noGrp="1"/>
          </p:cNvSpPr>
          <p:nvPr>
            <p:ph type="dt" sz="half" idx="10"/>
          </p:nvPr>
        </p:nvSpPr>
        <p:spPr>
          <a:noFill/>
        </p:spPr>
        <p:txBody>
          <a:bodyPr/>
          <a:lstStyle/>
          <a:p>
            <a:fld id="{BA073384-FA88-43F2-A802-6ABBB63E18CB}" type="datetime3">
              <a:rPr lang="en-US"/>
              <a:pPr/>
              <a:t>16 September 2015</a:t>
            </a:fld>
            <a:endParaRPr lang="en-US"/>
          </a:p>
        </p:txBody>
      </p:sp>
      <p:sp>
        <p:nvSpPr>
          <p:cNvPr id="111619" name="Footer Placeholder 4"/>
          <p:cNvSpPr>
            <a:spLocks noGrp="1"/>
          </p:cNvSpPr>
          <p:nvPr>
            <p:ph type="ftr" sz="quarter" idx="11"/>
          </p:nvPr>
        </p:nvSpPr>
        <p:spPr>
          <a:noFill/>
        </p:spPr>
        <p:txBody>
          <a:bodyPr/>
          <a:lstStyle/>
          <a:p>
            <a:r>
              <a:rPr lang="en-US"/>
              <a:t>Coffs Harbour Divisional Training</a:t>
            </a:r>
          </a:p>
        </p:txBody>
      </p:sp>
      <p:sp>
        <p:nvSpPr>
          <p:cNvPr id="111620" name="Slide Number Placeholder 5"/>
          <p:cNvSpPr>
            <a:spLocks noGrp="1"/>
          </p:cNvSpPr>
          <p:nvPr>
            <p:ph type="sldNum" sz="quarter" idx="12"/>
          </p:nvPr>
        </p:nvSpPr>
        <p:spPr>
          <a:noFill/>
        </p:spPr>
        <p:txBody>
          <a:bodyPr/>
          <a:lstStyle/>
          <a:p>
            <a:fld id="{F339EFFC-A4A3-45C0-8F48-4F2A8DA1E738}" type="slidenum">
              <a:rPr lang="en-US"/>
              <a:pPr/>
              <a:t>38</a:t>
            </a:fld>
            <a:endParaRPr lang="en-US"/>
          </a:p>
        </p:txBody>
      </p:sp>
      <p:pic>
        <p:nvPicPr>
          <p:cNvPr id="111623" name="Picture 4" descr="MCj04344110000[1]"/>
          <p:cNvPicPr>
            <a:picLocks noChangeAspect="1" noChangeArrowheads="1"/>
          </p:cNvPicPr>
          <p:nvPr/>
        </p:nvPicPr>
        <p:blipFill>
          <a:blip r:embed="rId3" cstate="print"/>
          <a:srcRect/>
          <a:stretch>
            <a:fillRect/>
          </a:stretch>
        </p:blipFill>
        <p:spPr bwMode="auto">
          <a:xfrm>
            <a:off x="2987824" y="1828723"/>
            <a:ext cx="3240360" cy="3645405"/>
          </a:xfrm>
          <a:prstGeom prst="rect">
            <a:avLst/>
          </a:prstGeom>
          <a:noFill/>
          <a:ln w="9525">
            <a:noFill/>
            <a:miter lim="800000"/>
            <a:headEnd/>
            <a:tailEnd/>
          </a:ln>
        </p:spPr>
      </p:pic>
    </p:spTree>
    <p:extLst>
      <p:ext uri="{BB962C8B-B14F-4D97-AF65-F5344CB8AC3E}">
        <p14:creationId xmlns:p14="http://schemas.microsoft.com/office/powerpoint/2010/main" val="2118108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Angina?</a:t>
            </a:r>
            <a:endParaRPr lang="en-AU" dirty="0"/>
          </a:p>
        </p:txBody>
      </p:sp>
      <p:sp>
        <p:nvSpPr>
          <p:cNvPr id="4" name="Date Placeholder 3"/>
          <p:cNvSpPr>
            <a:spLocks noGrp="1"/>
          </p:cNvSpPr>
          <p:nvPr>
            <p:ph type="dt" sz="half" idx="10"/>
          </p:nvPr>
        </p:nvSpPr>
        <p:spPr/>
        <p:txBody>
          <a:bodyPr/>
          <a:lstStyle/>
          <a:p>
            <a:fld id="{C7CAF60A-4D65-4956-97C2-E9D586D755D6}" type="datetime3">
              <a:rPr lang="en-US" smtClean="0"/>
              <a:pPr/>
              <a:t>16 September 2015</a:t>
            </a:fld>
            <a:endParaRPr lang="en-AU"/>
          </a:p>
        </p:txBody>
      </p:sp>
      <p:sp>
        <p:nvSpPr>
          <p:cNvPr id="5" name="Footer Placeholder 4"/>
          <p:cNvSpPr>
            <a:spLocks noGrp="1"/>
          </p:cNvSpPr>
          <p:nvPr>
            <p:ph type="ftr" sz="quarter" idx="11"/>
          </p:nvPr>
        </p:nvSpPr>
        <p:spPr/>
        <p:txBody>
          <a:bodyPr/>
          <a:lstStyle/>
          <a:p>
            <a:r>
              <a:rPr lang="en-AU" smtClean="0"/>
              <a:t>Coffs Harbour Divisional Training</a:t>
            </a:r>
            <a:endParaRPr lang="en-AU"/>
          </a:p>
        </p:txBody>
      </p:sp>
      <p:sp>
        <p:nvSpPr>
          <p:cNvPr id="6" name="Slide Number Placeholder 5"/>
          <p:cNvSpPr>
            <a:spLocks noGrp="1"/>
          </p:cNvSpPr>
          <p:nvPr>
            <p:ph type="sldNum" sz="quarter" idx="12"/>
          </p:nvPr>
        </p:nvSpPr>
        <p:spPr/>
        <p:txBody>
          <a:bodyPr/>
          <a:lstStyle/>
          <a:p>
            <a:fld id="{B54FD372-DB65-4080-800F-FE2F2C8AB6A5}" type="slidenum">
              <a:rPr lang="en-AU" smtClean="0"/>
              <a:pPr/>
              <a:t>4</a:t>
            </a:fld>
            <a:endParaRPr lang="en-AU"/>
          </a:p>
        </p:txBody>
      </p:sp>
      <p:pic>
        <p:nvPicPr>
          <p:cNvPr id="8" name="Picture 2" descr="http://1.bp.blogspot.com/_1NJkyVMFbuA/SPV3R5SaCHI/AAAAAAAAAP8/AdscqXWoJ6s/s400/angina+-old+man.jpg"/>
          <p:cNvPicPr>
            <a:picLocks noChangeAspect="1" noChangeArrowheads="1"/>
          </p:cNvPicPr>
          <p:nvPr/>
        </p:nvPicPr>
        <p:blipFill>
          <a:blip r:embed="rId2" cstate="print"/>
          <a:srcRect/>
          <a:stretch>
            <a:fillRect/>
          </a:stretch>
        </p:blipFill>
        <p:spPr bwMode="auto">
          <a:xfrm>
            <a:off x="1907704" y="1484784"/>
            <a:ext cx="5760640" cy="4721869"/>
          </a:xfrm>
          <a:prstGeom prst="rect">
            <a:avLst/>
          </a:prstGeom>
          <a:noFill/>
        </p:spPr>
      </p:pic>
    </p:spTree>
    <p:extLst>
      <p:ext uri="{BB962C8B-B14F-4D97-AF65-F5344CB8AC3E}">
        <p14:creationId xmlns:p14="http://schemas.microsoft.com/office/powerpoint/2010/main" val="392571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0"/>
            <a:ext cx="7772400" cy="1470025"/>
          </a:xfrm>
        </p:spPr>
        <p:txBody>
          <a:bodyPr/>
          <a:lstStyle/>
          <a:p>
            <a:r>
              <a:rPr lang="en-US" sz="3600" dirty="0"/>
              <a:t> </a:t>
            </a:r>
            <a:r>
              <a:rPr lang="en-US" dirty="0"/>
              <a:t>What is Angina?</a:t>
            </a:r>
            <a:endParaRPr lang="en-AU" dirty="0"/>
          </a:p>
        </p:txBody>
      </p:sp>
      <p:sp>
        <p:nvSpPr>
          <p:cNvPr id="7" name="Subtitle 2"/>
          <p:cNvSpPr txBox="1">
            <a:spLocks/>
          </p:cNvSpPr>
          <p:nvPr/>
        </p:nvSpPr>
        <p:spPr bwMode="auto">
          <a:xfrm>
            <a:off x="1403648" y="1628800"/>
            <a:ext cx="7740352" cy="3888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It can occur when </a:t>
            </a:r>
            <a:r>
              <a:rPr kumimoji="0" lang="en-US" sz="3200" b="0" i="0" u="none" strike="noStrike" kern="0" cap="none" spc="0" normalizeH="0" baseline="0" noProof="0" dirty="0">
                <a:ln>
                  <a:noFill/>
                </a:ln>
                <a:solidFill>
                  <a:schemeClr val="tx1"/>
                </a:solidFill>
                <a:effectLst/>
                <a:uLnTx/>
                <a:uFillTx/>
                <a:latin typeface="+mn-lt"/>
                <a:ea typeface="+mn-ea"/>
                <a:cs typeface="+mn-cs"/>
              </a:rPr>
              <a:t>the narrowed coronary arteries are unable to supply the additional oxygen-carrying blood needed when the heart’s activity increases.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19" t="21464" r="52521" b="38211"/>
          <a:stretch/>
        </p:blipFill>
        <p:spPr bwMode="auto">
          <a:xfrm>
            <a:off x="5940152" y="3799784"/>
            <a:ext cx="2952328" cy="283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69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0"/>
            <a:ext cx="7772400" cy="1470025"/>
          </a:xfrm>
        </p:spPr>
        <p:txBody>
          <a:bodyPr/>
          <a:lstStyle/>
          <a:p>
            <a:r>
              <a:rPr lang="en-US" sz="4000" dirty="0"/>
              <a:t>Signs &amp; </a:t>
            </a:r>
            <a:r>
              <a:rPr lang="en-US" sz="4000" dirty="0" smtClean="0"/>
              <a:t>Symptoms</a:t>
            </a:r>
            <a:endParaRPr lang="en-AU" sz="4000" dirty="0"/>
          </a:p>
        </p:txBody>
      </p:sp>
      <p:sp>
        <p:nvSpPr>
          <p:cNvPr id="3" name="Subtitle 2"/>
          <p:cNvSpPr>
            <a:spLocks noGrp="1"/>
          </p:cNvSpPr>
          <p:nvPr>
            <p:ph type="subTitle" idx="1"/>
          </p:nvPr>
        </p:nvSpPr>
        <p:spPr>
          <a:xfrm>
            <a:off x="1475656" y="1428736"/>
            <a:ext cx="7848872" cy="4210064"/>
          </a:xfrm>
        </p:spPr>
        <p:txBody>
          <a:bodyPr/>
          <a:lstStyle/>
          <a:p>
            <a:pPr marL="342900" indent="-342900" algn="l">
              <a:buFont typeface="Arial" pitchFamily="34" charset="0"/>
              <a:buChar char="•"/>
            </a:pPr>
            <a:r>
              <a:rPr lang="en-US" sz="2800" dirty="0" smtClean="0"/>
              <a:t>Tight</a:t>
            </a:r>
            <a:r>
              <a:rPr lang="en-US" sz="2800" dirty="0"/>
              <a:t>, gripping or squeezing chest pain</a:t>
            </a:r>
          </a:p>
          <a:p>
            <a:pPr marL="342900" indent="-342900" algn="l">
              <a:buFont typeface="Arial" pitchFamily="34" charset="0"/>
              <a:buChar char="•"/>
            </a:pPr>
            <a:r>
              <a:rPr lang="en-US" sz="2800" dirty="0" smtClean="0"/>
              <a:t>Varies </a:t>
            </a:r>
            <a:r>
              <a:rPr lang="en-US" sz="2800" dirty="0"/>
              <a:t>from mild to severe</a:t>
            </a:r>
          </a:p>
          <a:p>
            <a:pPr marL="342900" indent="-342900" algn="l">
              <a:buFont typeface="Arial" pitchFamily="34" charset="0"/>
              <a:buChar char="•"/>
            </a:pPr>
            <a:r>
              <a:rPr lang="en-US" sz="2800" dirty="0" smtClean="0"/>
              <a:t>Usually </a:t>
            </a:r>
            <a:r>
              <a:rPr lang="en-US" sz="2800" dirty="0"/>
              <a:t>felt in the centre of the chest</a:t>
            </a:r>
          </a:p>
          <a:p>
            <a:pPr marL="342900" indent="-342900" algn="l">
              <a:buFont typeface="Arial" pitchFamily="34" charset="0"/>
              <a:buChar char="•"/>
            </a:pPr>
            <a:r>
              <a:rPr lang="en-US" sz="2800" dirty="0" smtClean="0"/>
              <a:t>May </a:t>
            </a:r>
            <a:r>
              <a:rPr lang="en-US" sz="2800" dirty="0"/>
              <a:t>spread to either or both shoulders, the back, neck or jaws or down the arm and can even be felt in the hands</a:t>
            </a:r>
          </a:p>
          <a:p>
            <a:pPr marL="342900" indent="-342900" algn="l">
              <a:buFont typeface="Arial" pitchFamily="34" charset="0"/>
              <a:buChar char="•"/>
            </a:pPr>
            <a:r>
              <a:rPr lang="en-US" sz="2800" dirty="0" smtClean="0"/>
              <a:t>Sometimes </a:t>
            </a:r>
            <a:r>
              <a:rPr lang="en-US" sz="2800" dirty="0"/>
              <a:t>it is experienced in these other parts of the body without being felt in the chest.</a:t>
            </a:r>
          </a:p>
          <a:p>
            <a:pPr marL="342900" indent="-342900" algn="l">
              <a:buFont typeface="Arial" pitchFamily="34" charset="0"/>
              <a:buChar char="•"/>
            </a:pPr>
            <a:r>
              <a:rPr lang="en-US" sz="2800" dirty="0" smtClean="0"/>
              <a:t>Sometimes </a:t>
            </a:r>
            <a:r>
              <a:rPr lang="en-US" sz="2800" dirty="0"/>
              <a:t>angina is experienced as shortness of breath, rather than pain</a:t>
            </a:r>
          </a:p>
          <a:p>
            <a:pPr algn="l">
              <a:buFont typeface="Arial" pitchFamily="34" charset="0"/>
              <a:buChar char="•"/>
            </a:pPr>
            <a:endParaRPr lang="en-A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0"/>
            <a:ext cx="7772400" cy="1470025"/>
          </a:xfrm>
        </p:spPr>
        <p:txBody>
          <a:bodyPr/>
          <a:lstStyle/>
          <a:p>
            <a:r>
              <a:rPr lang="en-US" sz="4000" dirty="0" smtClean="0"/>
              <a:t>Management</a:t>
            </a:r>
            <a:endParaRPr lang="en-AU" sz="4000" dirty="0"/>
          </a:p>
        </p:txBody>
      </p:sp>
      <p:sp>
        <p:nvSpPr>
          <p:cNvPr id="3" name="Subtitle 2"/>
          <p:cNvSpPr>
            <a:spLocks noGrp="1"/>
          </p:cNvSpPr>
          <p:nvPr>
            <p:ph type="subTitle" idx="1"/>
          </p:nvPr>
        </p:nvSpPr>
        <p:spPr>
          <a:xfrm>
            <a:off x="1403648" y="1484784"/>
            <a:ext cx="7767286" cy="4281502"/>
          </a:xfrm>
        </p:spPr>
        <p:txBody>
          <a:bodyPr/>
          <a:lstStyle/>
          <a:p>
            <a:pPr marL="342900" indent="-342900" algn="l">
              <a:buFont typeface="Arial" pitchFamily="34" charset="0"/>
              <a:buChar char="•"/>
            </a:pPr>
            <a:r>
              <a:rPr lang="en-US" dirty="0" smtClean="0"/>
              <a:t>Ask patient to stop what they are doing and rest in the most comfortable position</a:t>
            </a:r>
          </a:p>
          <a:p>
            <a:pPr marL="342900" indent="-342900" algn="l">
              <a:buFont typeface="Arial" pitchFamily="34" charset="0"/>
              <a:buChar char="•"/>
            </a:pPr>
            <a:r>
              <a:rPr lang="en-US" dirty="0" smtClean="0"/>
              <a:t>Ask the patient if they have angina medication with </a:t>
            </a:r>
            <a:r>
              <a:rPr lang="en-AU" dirty="0" smtClean="0"/>
              <a:t>them</a:t>
            </a:r>
            <a:endParaRPr lang="en-AU"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358" t="24846" r="51707" b="39122"/>
          <a:stretch/>
        </p:blipFill>
        <p:spPr bwMode="auto">
          <a:xfrm>
            <a:off x="5796135" y="3645024"/>
            <a:ext cx="3234121"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animEffect transition="in" filter="fade">
                                      <p:cBhvr>
                                        <p:cTn id="9" dur="2000"/>
                                        <p:tgtEl>
                                          <p:spTgt spid="102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0"/>
            <a:ext cx="7772400" cy="1470025"/>
          </a:xfrm>
        </p:spPr>
        <p:txBody>
          <a:bodyPr/>
          <a:lstStyle/>
          <a:p>
            <a:r>
              <a:rPr lang="en-US" sz="4000" dirty="0" smtClean="0"/>
              <a:t>Management</a:t>
            </a:r>
            <a:endParaRPr lang="en-AU" sz="4000" dirty="0"/>
          </a:p>
        </p:txBody>
      </p:sp>
      <p:sp>
        <p:nvSpPr>
          <p:cNvPr id="3" name="Subtitle 2"/>
          <p:cNvSpPr>
            <a:spLocks noGrp="1"/>
          </p:cNvSpPr>
          <p:nvPr>
            <p:ph type="subTitle" idx="1"/>
          </p:nvPr>
        </p:nvSpPr>
        <p:spPr>
          <a:xfrm>
            <a:off x="1475656" y="1357298"/>
            <a:ext cx="7668344" cy="4281502"/>
          </a:xfrm>
        </p:spPr>
        <p:txBody>
          <a:bodyPr/>
          <a:lstStyle/>
          <a:p>
            <a:pPr marL="342900" indent="-342900" algn="l">
              <a:buFont typeface="Arial" pitchFamily="34" charset="0"/>
              <a:buChar char="•"/>
            </a:pPr>
            <a:r>
              <a:rPr lang="en-US" dirty="0" smtClean="0"/>
              <a:t>Help </a:t>
            </a:r>
            <a:r>
              <a:rPr lang="en-US" dirty="0"/>
              <a:t>them take their medication either tablets under the </a:t>
            </a:r>
            <a:r>
              <a:rPr lang="en-US" dirty="0" smtClean="0"/>
              <a:t>tongue or inside </a:t>
            </a:r>
            <a:r>
              <a:rPr lang="en-US" dirty="0"/>
              <a:t>the cheek or Nitrolingual Spray  </a:t>
            </a:r>
          </a:p>
          <a:p>
            <a:pPr marL="342900" indent="-342900" algn="l">
              <a:buFont typeface="Arial" pitchFamily="34" charset="0"/>
              <a:buChar char="•"/>
            </a:pPr>
            <a:r>
              <a:rPr lang="en-US" dirty="0" smtClean="0"/>
              <a:t>If </a:t>
            </a:r>
            <a:r>
              <a:rPr lang="en-US" dirty="0"/>
              <a:t>no improvement after 5 minutes, give another </a:t>
            </a:r>
            <a:r>
              <a:rPr lang="en-AU" dirty="0" smtClean="0"/>
              <a:t>dose</a:t>
            </a:r>
            <a:endParaRPr lang="en-AU" dirty="0"/>
          </a:p>
        </p:txBody>
      </p:sp>
      <p:pic>
        <p:nvPicPr>
          <p:cNvPr id="7" name="Picture 2" descr="http://tbn3.google.com/images?q=tbn:5TmnVCQq_xOYVM:http://www.anginapectoris.gen.tr/images/index_clip_image002.jpg">
            <a:hlinkClick r:id="rId2"/>
          </p:cNvPr>
          <p:cNvPicPr>
            <a:picLocks noChangeAspect="1" noChangeArrowheads="1"/>
          </p:cNvPicPr>
          <p:nvPr/>
        </p:nvPicPr>
        <p:blipFill>
          <a:blip r:embed="rId3" cstate="print"/>
          <a:srcRect/>
          <a:stretch>
            <a:fillRect/>
          </a:stretch>
        </p:blipFill>
        <p:spPr bwMode="auto">
          <a:xfrm>
            <a:off x="4429124" y="5025715"/>
            <a:ext cx="1571636" cy="1571637"/>
          </a:xfrm>
          <a:prstGeom prst="rect">
            <a:avLst/>
          </a:prstGeom>
          <a:noFill/>
        </p:spPr>
      </p:pic>
      <p:pic>
        <p:nvPicPr>
          <p:cNvPr id="8" name="Picture 4" descr="http://images.google.com.au/url?source=imgres&amp;ct=img&amp;q=http://www.heartstroketayside.org.uk/images/Heart%2520Disease%2520Images/H1_Living_with_Angina_Page_14_Image_0001.jpg&amp;usg=AFQjCNF6KKgt4mmZPFjkDoiEic9bMsW2ag"/>
          <p:cNvPicPr>
            <a:picLocks noChangeAspect="1" noChangeArrowheads="1"/>
          </p:cNvPicPr>
          <p:nvPr/>
        </p:nvPicPr>
        <p:blipFill>
          <a:blip r:embed="rId4" cstate="print"/>
          <a:srcRect/>
          <a:stretch>
            <a:fillRect/>
          </a:stretch>
        </p:blipFill>
        <p:spPr bwMode="auto">
          <a:xfrm>
            <a:off x="6429388" y="5026286"/>
            <a:ext cx="1643074" cy="1643074"/>
          </a:xfrm>
          <a:prstGeom prst="rect">
            <a:avLst/>
          </a:prstGeom>
          <a:noFill/>
        </p:spPr>
      </p:pic>
      <p:pic>
        <p:nvPicPr>
          <p:cNvPr id="9" name="Picture 6" descr="http://tbn2.google.com/images?q=tbn:EGdOgwmNn1LJOM:http://www.heartstroketayside.org.uk/images/Heart%2520Disease%2520Images/H4_High_Blood_Pressure_Page_36_Image_0001.jpg">
            <a:hlinkClick r:id="rId5"/>
          </p:cNvPr>
          <p:cNvPicPr>
            <a:picLocks noChangeAspect="1" noChangeArrowheads="1"/>
          </p:cNvPicPr>
          <p:nvPr/>
        </p:nvPicPr>
        <p:blipFill>
          <a:blip r:embed="rId6" cstate="print"/>
          <a:srcRect/>
          <a:stretch>
            <a:fillRect/>
          </a:stretch>
        </p:blipFill>
        <p:spPr bwMode="auto">
          <a:xfrm>
            <a:off x="2500298" y="5059061"/>
            <a:ext cx="1657355" cy="1538291"/>
          </a:xfrm>
          <a:prstGeom prst="rect">
            <a:avLst/>
          </a:prstGeom>
          <a:noFill/>
        </p:spPr>
      </p:pic>
    </p:spTree>
    <p:extLst>
      <p:ext uri="{BB962C8B-B14F-4D97-AF65-F5344CB8AC3E}">
        <p14:creationId xmlns:p14="http://schemas.microsoft.com/office/powerpoint/2010/main" val="133404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2000"/>
                                        <p:tgtEl>
                                          <p:spTgt spid="9"/>
                                        </p:tgtEl>
                                      </p:cBhvr>
                                    </p:animEffect>
                                  </p:childTnLst>
                                </p:cTn>
                              </p:par>
                              <p:par>
                                <p:cTn id="10" presetID="10" presetClass="entr" presetSubtype="0"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ntr" presetSubtype="0" fill="hold" nodeType="withEffect">
                                  <p:stCondLst>
                                    <p:cond delay="2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0"/>
            <a:ext cx="7772400" cy="1470025"/>
          </a:xfrm>
        </p:spPr>
        <p:txBody>
          <a:bodyPr/>
          <a:lstStyle/>
          <a:p>
            <a:r>
              <a:rPr lang="en-US" sz="4000" dirty="0" smtClean="0"/>
              <a:t>Management</a:t>
            </a:r>
            <a:endParaRPr lang="en-AU" sz="4000" dirty="0"/>
          </a:p>
        </p:txBody>
      </p:sp>
      <p:sp>
        <p:nvSpPr>
          <p:cNvPr id="3" name="Subtitle 2"/>
          <p:cNvSpPr>
            <a:spLocks noGrp="1"/>
          </p:cNvSpPr>
          <p:nvPr>
            <p:ph type="subTitle" idx="1"/>
          </p:nvPr>
        </p:nvSpPr>
        <p:spPr>
          <a:xfrm>
            <a:off x="1475656" y="1595770"/>
            <a:ext cx="7668344" cy="4281502"/>
          </a:xfrm>
        </p:spPr>
        <p:txBody>
          <a:bodyPr/>
          <a:lstStyle/>
          <a:p>
            <a:pPr algn="l"/>
            <a:r>
              <a:rPr lang="en-US" dirty="0" smtClean="0"/>
              <a:t>If </a:t>
            </a:r>
            <a:r>
              <a:rPr lang="en-US" dirty="0"/>
              <a:t>no improvement after 10 minutes, call 000 for </a:t>
            </a:r>
            <a:r>
              <a:rPr lang="en-AU" dirty="0"/>
              <a:t>an ambulance and</a:t>
            </a:r>
            <a:r>
              <a:rPr lang="en-US" dirty="0"/>
              <a:t> monitor signs and be prepared to give CPR</a:t>
            </a:r>
            <a:endParaRPr lang="en-AU" dirty="0"/>
          </a:p>
        </p:txBody>
      </p:sp>
      <p:pic>
        <p:nvPicPr>
          <p:cNvPr id="3074" name="Picture 2" descr="http://tbn3.google.com/images?q=tbn:5TmnVCQq_xOYVM:http://www.anginapectoris.gen.tr/images/index_clip_image002.jpg">
            <a:hlinkClick r:id="rId2"/>
          </p:cNvPr>
          <p:cNvPicPr>
            <a:picLocks noChangeAspect="1" noChangeArrowheads="1"/>
          </p:cNvPicPr>
          <p:nvPr/>
        </p:nvPicPr>
        <p:blipFill>
          <a:blip r:embed="rId3" cstate="print"/>
          <a:srcRect/>
          <a:stretch>
            <a:fillRect/>
          </a:stretch>
        </p:blipFill>
        <p:spPr bwMode="auto">
          <a:xfrm>
            <a:off x="4429124" y="5025715"/>
            <a:ext cx="1571636" cy="1571637"/>
          </a:xfrm>
          <a:prstGeom prst="rect">
            <a:avLst/>
          </a:prstGeom>
          <a:noFill/>
        </p:spPr>
      </p:pic>
      <p:pic>
        <p:nvPicPr>
          <p:cNvPr id="3076" name="Picture 4" descr="http://images.google.com.au/url?source=imgres&amp;ct=img&amp;q=http://www.heartstroketayside.org.uk/images/Heart%2520Disease%2520Images/H1_Living_with_Angina_Page_14_Image_0001.jpg&amp;usg=AFQjCNF6KKgt4mmZPFjkDoiEic9bMsW2ag"/>
          <p:cNvPicPr>
            <a:picLocks noChangeAspect="1" noChangeArrowheads="1"/>
          </p:cNvPicPr>
          <p:nvPr/>
        </p:nvPicPr>
        <p:blipFill>
          <a:blip r:embed="rId4" cstate="print"/>
          <a:srcRect/>
          <a:stretch>
            <a:fillRect/>
          </a:stretch>
        </p:blipFill>
        <p:spPr bwMode="auto">
          <a:xfrm>
            <a:off x="6429388" y="5026286"/>
            <a:ext cx="1643074" cy="1643074"/>
          </a:xfrm>
          <a:prstGeom prst="rect">
            <a:avLst/>
          </a:prstGeom>
          <a:noFill/>
        </p:spPr>
      </p:pic>
      <p:pic>
        <p:nvPicPr>
          <p:cNvPr id="3078" name="Picture 6" descr="http://tbn2.google.com/images?q=tbn:EGdOgwmNn1LJOM:http://www.heartstroketayside.org.uk/images/Heart%2520Disease%2520Images/H4_High_Blood_Pressure_Page_36_Image_0001.jpg">
            <a:hlinkClick r:id="rId5"/>
          </p:cNvPr>
          <p:cNvPicPr>
            <a:picLocks noChangeAspect="1" noChangeArrowheads="1"/>
          </p:cNvPicPr>
          <p:nvPr/>
        </p:nvPicPr>
        <p:blipFill>
          <a:blip r:embed="rId6" cstate="print"/>
          <a:srcRect/>
          <a:stretch>
            <a:fillRect/>
          </a:stretch>
        </p:blipFill>
        <p:spPr bwMode="auto">
          <a:xfrm>
            <a:off x="2500298" y="5059061"/>
            <a:ext cx="1657355" cy="1538291"/>
          </a:xfrm>
          <a:prstGeom prst="rect">
            <a:avLst/>
          </a:prstGeom>
          <a:noFill/>
        </p:spPr>
      </p:pic>
    </p:spTree>
    <p:extLst>
      <p:ext uri="{BB962C8B-B14F-4D97-AF65-F5344CB8AC3E}">
        <p14:creationId xmlns:p14="http://schemas.microsoft.com/office/powerpoint/2010/main" val="97785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Dot Poin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ot Point Slid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Dot Poin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t Point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t Point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t Point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t Point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t Point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t Point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t Point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t Point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t Point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t Point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t Point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261</TotalTime>
  <Words>1241</Words>
  <Application>Microsoft Office PowerPoint</Application>
  <PresentationFormat>On-screen Show (4:3)</PresentationFormat>
  <Paragraphs>208</Paragraphs>
  <Slides>38</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Theme1</vt:lpstr>
      <vt:lpstr>Chest pain</vt:lpstr>
      <vt:lpstr>Angina</vt:lpstr>
      <vt:lpstr> What is Angina?</vt:lpstr>
      <vt:lpstr>What is Angina?</vt:lpstr>
      <vt:lpstr> What is Angina?</vt:lpstr>
      <vt:lpstr>Signs &amp; Symptoms</vt:lpstr>
      <vt:lpstr>Management</vt:lpstr>
      <vt:lpstr>Management</vt:lpstr>
      <vt:lpstr>Management</vt:lpstr>
      <vt:lpstr>Management</vt:lpstr>
      <vt:lpstr>Heart Attack</vt:lpstr>
      <vt:lpstr>What is a Heart Attack?</vt:lpstr>
      <vt:lpstr>What happens?</vt:lpstr>
      <vt:lpstr>What is a Heart Attack?</vt:lpstr>
      <vt:lpstr>What is a Heart Attack?</vt:lpstr>
      <vt:lpstr>Myocardial Infarction</vt:lpstr>
      <vt:lpstr>PowerPoint Presentation</vt:lpstr>
      <vt:lpstr>Why must we act quickly?</vt:lpstr>
      <vt:lpstr>Why must we act quickly?</vt:lpstr>
      <vt:lpstr>Why must we act quickly?</vt:lpstr>
      <vt:lpstr>Important</vt:lpstr>
      <vt:lpstr>Signs &amp; Symptoms</vt:lpstr>
      <vt:lpstr>Signs &amp; Symptoms</vt:lpstr>
      <vt:lpstr>Signs &amp; Symptoms</vt:lpstr>
      <vt:lpstr>Signs &amp; Symptoms</vt:lpstr>
      <vt:lpstr>Signs &amp; Symptoms</vt:lpstr>
      <vt:lpstr>Management</vt:lpstr>
      <vt:lpstr>Management</vt:lpstr>
      <vt:lpstr>Management</vt:lpstr>
      <vt:lpstr>Questions</vt:lpstr>
      <vt:lpstr>PowerPoint Presentation</vt:lpstr>
      <vt:lpstr>Scenario</vt:lpstr>
      <vt:lpstr>Management </vt:lpstr>
      <vt:lpstr>Management </vt:lpstr>
      <vt:lpstr>Scenario</vt:lpstr>
      <vt:lpstr>Management </vt:lpstr>
      <vt:lpstr>Management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 pain</dc:title>
  <dc:creator> </dc:creator>
  <cp:lastModifiedBy>St John Ambulance Coffs Harbour</cp:lastModifiedBy>
  <cp:revision>31</cp:revision>
  <dcterms:created xsi:type="dcterms:W3CDTF">2009-04-02T02:41:26Z</dcterms:created>
  <dcterms:modified xsi:type="dcterms:W3CDTF">2015-09-16T01:35:00Z</dcterms:modified>
</cp:coreProperties>
</file>