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4"/>
  </p:notesMasterIdLst>
  <p:sldIdLst>
    <p:sldId id="256" r:id="rId2"/>
    <p:sldId id="261" r:id="rId3"/>
    <p:sldId id="278" r:id="rId4"/>
    <p:sldId id="279" r:id="rId5"/>
    <p:sldId id="280" r:id="rId6"/>
    <p:sldId id="281" r:id="rId7"/>
    <p:sldId id="262" r:id="rId8"/>
    <p:sldId id="263" r:id="rId9"/>
    <p:sldId id="264" r:id="rId10"/>
    <p:sldId id="265" r:id="rId11"/>
    <p:sldId id="267" r:id="rId12"/>
    <p:sldId id="283" r:id="rId13"/>
    <p:sldId id="271" r:id="rId14"/>
    <p:sldId id="268" r:id="rId15"/>
    <p:sldId id="269" r:id="rId16"/>
    <p:sldId id="282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66119-02BA-4E5A-956C-7093ACD6BB24}" type="datetimeFigureOut">
              <a:rPr lang="en-US" smtClean="0"/>
              <a:pPr/>
              <a:t>11/16/2011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12306-FA28-4A76-B7D8-0CC457A0CFC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537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12306-FA28-4A76-B7D8-0CC457A0CFC3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398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D876A-3451-4E3F-8BC0-680028C4A91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11DD3-757A-4E25-8C59-E56FA2A67947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8F0836-42FC-435A-ACAF-7D81BF248B10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52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2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BD453-9FC3-4169-B78A-52C7480C45F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09C85-C6E8-4D0E-99B5-9BBA0C8E67F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09C85-C6E8-4D0E-99B5-9BBA0C8E67FD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3F05D-A635-45E4-9926-983E509E44D5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D41FC-68B9-43D3-8731-1BCAD068A7B5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E91AA-520A-4C2F-9BAE-57D9101C727C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96049D-F19F-47B7-A50E-3B9F3C0EDB28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6C587-ADB5-4345-AFB6-E9AEC75EB19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242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D5204-F12A-4D74-981A-B904AE2AF9F6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5074E-BAEB-4843-8224-B5210556C7EB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318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8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6C587-ADB5-4345-AFB6-E9AEC75EB19D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42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6C587-ADB5-4345-AFB6-E9AEC75EB19D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42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A7C77-D1AC-46A4-9ADF-1B3E487BA18E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39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9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12306-FA28-4A76-B7D8-0CC457A0CFC3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3625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E6B1A-BEE1-4D57-BD80-C85B37CC98C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C0CAC9-59E2-43DC-95D2-E34FA11FF2B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395F23-74FF-4375-A429-89AA8A0CF18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B6CBF-ED3B-471D-A821-B89B32914CB1}" type="datetime3">
              <a:rPr lang="en-US" smtClean="0"/>
              <a:pPr/>
              <a:t>16 November 2011</a:t>
            </a:fld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Coffs Harbour Divisional Training</a:t>
            </a:r>
            <a:endParaRPr lang="en-A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2682F-D829-4D8B-8A2F-030CB15AF3B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107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FD440-A6D4-4DB6-9EBA-2089BEE143FB}" type="datetime3">
              <a:rPr lang="en-US" smtClean="0"/>
              <a:pPr/>
              <a:t>16 November 2011</a:t>
            </a:fld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Coffs Harbour Divisional Training</a:t>
            </a:r>
            <a:endParaRPr lang="en-A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2682F-D829-4D8B-8A2F-030CB15AF3B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436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18A1C-C5A8-4BD5-9C10-A87E82520667}" type="datetime3">
              <a:rPr lang="en-US" smtClean="0"/>
              <a:pPr/>
              <a:t>16 November 2011</a:t>
            </a:fld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Coffs Harbour Divisional Training</a:t>
            </a:r>
            <a:endParaRPr lang="en-A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2682F-D829-4D8B-8A2F-030CB15AF3B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2060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3" y="163513"/>
            <a:ext cx="744378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989138"/>
            <a:ext cx="3997325" cy="4392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9475" y="1989138"/>
            <a:ext cx="3997325" cy="4392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4C3F5-1E16-4A33-AB4D-EEFCD454DE8B}" type="datetime3">
              <a:rPr lang="en-US" smtClean="0"/>
              <a:pPr>
                <a:defRPr/>
              </a:pPr>
              <a:t>16 November 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91AC1-EB93-4BA0-963E-C86860FF7F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48B72-DE9E-4F86-A27F-29D777BAB7CD}" type="datetime3">
              <a:rPr lang="en-US" smtClean="0"/>
              <a:pPr/>
              <a:t>16 November 2011</a:t>
            </a:fld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Coffs Harbour Divisional Training</a:t>
            </a:r>
            <a:endParaRPr lang="en-A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2682F-D829-4D8B-8A2F-030CB15AF3B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715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49B33-8426-42EA-8476-D7F5FC7885C1}" type="datetime3">
              <a:rPr lang="en-US" smtClean="0"/>
              <a:pPr/>
              <a:t>16 November 2011</a:t>
            </a:fld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Coffs Harbour Divisional Training</a:t>
            </a:r>
            <a:endParaRPr lang="en-A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2682F-D829-4D8B-8A2F-030CB15AF3B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964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1DB01-0958-4603-BC09-0DEF14FB73C1}" type="datetime3">
              <a:rPr lang="en-US" smtClean="0"/>
              <a:pPr/>
              <a:t>16 November 2011</a:t>
            </a:fld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Coffs Harbour Divisional Training</a:t>
            </a:r>
            <a:endParaRPr lang="en-A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2682F-D829-4D8B-8A2F-030CB15AF3B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513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2B3CB4-17D8-4FA2-8CAE-4974EF009BC1}" type="datetime3">
              <a:rPr lang="en-US" smtClean="0"/>
              <a:pPr/>
              <a:t>16 November 2011</a:t>
            </a:fld>
            <a:endParaRPr lang="en-A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Coffs Harbour Divisional Training</a:t>
            </a:r>
            <a:endParaRPr lang="en-AU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2682F-D829-4D8B-8A2F-030CB15AF3B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317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2B764-E0F8-440D-898D-3E073BF473D5}" type="datetime3">
              <a:rPr lang="en-US" smtClean="0"/>
              <a:pPr/>
              <a:t>16 November 2011</a:t>
            </a:fld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Coffs Harbour Divisional Training</a:t>
            </a:r>
            <a:endParaRPr lang="en-AU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2682F-D829-4D8B-8A2F-030CB15AF3B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732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8608F-9AEF-4025-A5B3-920935E0E8D6}" type="datetime3">
              <a:rPr lang="en-US" smtClean="0"/>
              <a:pPr/>
              <a:t>16 November 2011</a:t>
            </a:fld>
            <a:endParaRPr lang="en-A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Coffs Harbour Divisional Training</a:t>
            </a:r>
            <a:endParaRPr lang="en-AU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2682F-D829-4D8B-8A2F-030CB15AF3B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640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3DD7B-1500-45C3-B7AC-8FE791D5FB18}" type="datetime3">
              <a:rPr lang="en-US" smtClean="0"/>
              <a:pPr/>
              <a:t>16 November 2011</a:t>
            </a:fld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Coffs Harbour Divisional Training</a:t>
            </a:r>
            <a:endParaRPr lang="en-A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2682F-D829-4D8B-8A2F-030CB15AF3B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960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0AF9C-983D-49AC-824A-1D0AA80E486F}" type="datetime3">
              <a:rPr lang="en-US" smtClean="0"/>
              <a:pPr/>
              <a:t>16 November 2011</a:t>
            </a:fld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Coffs Harbour Divisional Training</a:t>
            </a:r>
            <a:endParaRPr lang="en-A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2682F-D829-4D8B-8A2F-030CB15AF3B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732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ference_Template_2010_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9144000" cy="676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Dot Point Slide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74235713-54D5-44EC-8C04-5F9706AF9E28}" type="datetime3">
              <a:rPr lang="en-US" smtClean="0"/>
              <a:pPr/>
              <a:t>16 November 2011</a:t>
            </a:fld>
            <a:endParaRPr lang="en-AU" dirty="0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en-AU" smtClean="0"/>
              <a:t>Coffs Harbour Divisional Training</a:t>
            </a:r>
            <a:endParaRPr lang="en-AU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B832682F-D829-4D8B-8A2F-030CB15AF3B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5616" y="1628800"/>
            <a:ext cx="7443787" cy="3357586"/>
          </a:xfrm>
        </p:spPr>
        <p:txBody>
          <a:bodyPr/>
          <a:lstStyle/>
          <a:p>
            <a:r>
              <a:rPr lang="en-US" sz="6600" dirty="0" smtClean="0"/>
              <a:t>Blood Pressure </a:t>
            </a:r>
            <a:endParaRPr lang="en-AU" sz="6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3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dirty="0" smtClean="0"/>
              <a:t>Recording a Blood Pressure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4005121-0EE9-43BB-863D-2AF95D0E9EBD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680F28-AF01-45F3-A2E6-A571CF366BE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39941" name="Rectangle 2"/>
          <p:cNvSpPr>
            <a:spLocks noChangeArrowheads="1"/>
          </p:cNvSpPr>
          <p:nvPr/>
        </p:nvSpPr>
        <p:spPr bwMode="auto">
          <a:xfrm rot="5400000">
            <a:off x="51594" y="2261394"/>
            <a:ext cx="1655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SOUND</a:t>
            </a:r>
            <a:endParaRPr lang="en-US" sz="2400" dirty="0"/>
          </a:p>
          <a:p>
            <a:pPr algn="ctr"/>
            <a:endParaRPr lang="en-US" sz="2400" b="1" dirty="0"/>
          </a:p>
        </p:txBody>
      </p:sp>
      <p:sp>
        <p:nvSpPr>
          <p:cNvPr id="39942" name="Line 3"/>
          <p:cNvSpPr>
            <a:spLocks noChangeShapeType="1"/>
          </p:cNvSpPr>
          <p:nvPr/>
        </p:nvSpPr>
        <p:spPr bwMode="auto">
          <a:xfrm flipV="1">
            <a:off x="1331913" y="2133600"/>
            <a:ext cx="0" cy="1150938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 dirty="0"/>
          </a:p>
        </p:txBody>
      </p:sp>
      <p:cxnSp>
        <p:nvCxnSpPr>
          <p:cNvPr id="39943" name="AutoShape 4"/>
          <p:cNvCxnSpPr>
            <a:cxnSpLocks noChangeShapeType="1"/>
          </p:cNvCxnSpPr>
          <p:nvPr/>
        </p:nvCxnSpPr>
        <p:spPr bwMode="auto">
          <a:xfrm>
            <a:off x="1763713" y="1628775"/>
            <a:ext cx="52562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4" name="AutoShape 5"/>
          <p:cNvCxnSpPr>
            <a:cxnSpLocks noChangeShapeType="1"/>
          </p:cNvCxnSpPr>
          <p:nvPr/>
        </p:nvCxnSpPr>
        <p:spPr bwMode="auto">
          <a:xfrm>
            <a:off x="1619250" y="2133600"/>
            <a:ext cx="0" cy="115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5" name="AutoShape 6"/>
          <p:cNvCxnSpPr>
            <a:cxnSpLocks noChangeShapeType="1"/>
          </p:cNvCxnSpPr>
          <p:nvPr/>
        </p:nvCxnSpPr>
        <p:spPr bwMode="auto">
          <a:xfrm>
            <a:off x="1913731" y="3860800"/>
            <a:ext cx="5400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6" name="Rectangle 7"/>
          <p:cNvSpPr>
            <a:spLocks noChangeArrowheads="1"/>
          </p:cNvSpPr>
          <p:nvPr/>
        </p:nvSpPr>
        <p:spPr bwMode="auto">
          <a:xfrm>
            <a:off x="1763713" y="1844675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/>
              <a:t>Systolic</a:t>
            </a:r>
          </a:p>
        </p:txBody>
      </p:sp>
      <p:sp>
        <p:nvSpPr>
          <p:cNvPr id="39947" name="Rectangle 8"/>
          <p:cNvSpPr>
            <a:spLocks noChangeArrowheads="1"/>
          </p:cNvSpPr>
          <p:nvPr/>
        </p:nvSpPr>
        <p:spPr bwMode="auto">
          <a:xfrm>
            <a:off x="5435600" y="1844675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/>
              <a:t>Diastolic</a:t>
            </a:r>
          </a:p>
        </p:txBody>
      </p:sp>
      <p:sp>
        <p:nvSpPr>
          <p:cNvPr id="39948" name="AutoShape 9"/>
          <p:cNvSpPr>
            <a:spLocks noChangeArrowheads="1"/>
          </p:cNvSpPr>
          <p:nvPr/>
        </p:nvSpPr>
        <p:spPr bwMode="auto">
          <a:xfrm>
            <a:off x="2051050" y="227647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AU" dirty="0"/>
          </a:p>
        </p:txBody>
      </p:sp>
      <p:sp>
        <p:nvSpPr>
          <p:cNvPr id="39949" name="AutoShape 10"/>
          <p:cNvSpPr>
            <a:spLocks noChangeArrowheads="1"/>
          </p:cNvSpPr>
          <p:nvPr/>
        </p:nvSpPr>
        <p:spPr bwMode="auto">
          <a:xfrm>
            <a:off x="5795963" y="2205038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AU" sz="1800" dirty="0">
              <a:solidFill>
                <a:schemeClr val="accent2"/>
              </a:solidFill>
            </a:endParaRPr>
          </a:p>
        </p:txBody>
      </p:sp>
      <p:sp>
        <p:nvSpPr>
          <p:cNvPr id="39950" name="Rectangle 11"/>
          <p:cNvSpPr>
            <a:spLocks noChangeArrowheads="1"/>
          </p:cNvSpPr>
          <p:nvPr/>
        </p:nvSpPr>
        <p:spPr bwMode="auto">
          <a:xfrm>
            <a:off x="1403350" y="3933825"/>
            <a:ext cx="6840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130       120     110      100       90       80             mm Hg</a:t>
            </a:r>
          </a:p>
        </p:txBody>
      </p:sp>
      <p:sp>
        <p:nvSpPr>
          <p:cNvPr id="39951" name="Freeform 12"/>
          <p:cNvSpPr>
            <a:spLocks/>
          </p:cNvSpPr>
          <p:nvPr/>
        </p:nvSpPr>
        <p:spPr bwMode="auto">
          <a:xfrm>
            <a:off x="1979613" y="3213100"/>
            <a:ext cx="5268912" cy="685800"/>
          </a:xfrm>
          <a:custGeom>
            <a:avLst/>
            <a:gdLst>
              <a:gd name="T0" fmla="*/ 0 w 3319"/>
              <a:gd name="T1" fmla="*/ 326 h 432"/>
              <a:gd name="T2" fmla="*/ 1134 w 3319"/>
              <a:gd name="T3" fmla="*/ 8 h 432"/>
              <a:gd name="T4" fmla="*/ 2994 w 3319"/>
              <a:gd name="T5" fmla="*/ 371 h 432"/>
              <a:gd name="T6" fmla="*/ 3084 w 3319"/>
              <a:gd name="T7" fmla="*/ 371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319"/>
              <a:gd name="T13" fmla="*/ 0 h 432"/>
              <a:gd name="T14" fmla="*/ 3319 w 3319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19" h="432">
                <a:moveTo>
                  <a:pt x="0" y="326"/>
                </a:moveTo>
                <a:cubicBezTo>
                  <a:pt x="317" y="163"/>
                  <a:pt x="635" y="0"/>
                  <a:pt x="1134" y="8"/>
                </a:cubicBezTo>
                <a:cubicBezTo>
                  <a:pt x="1633" y="16"/>
                  <a:pt x="2669" y="310"/>
                  <a:pt x="2994" y="371"/>
                </a:cubicBezTo>
                <a:cubicBezTo>
                  <a:pt x="3319" y="432"/>
                  <a:pt x="3069" y="371"/>
                  <a:pt x="3084" y="371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AU" dirty="0"/>
          </a:p>
        </p:txBody>
      </p:sp>
      <p:sp>
        <p:nvSpPr>
          <p:cNvPr id="39952" name="Rectangle 13"/>
          <p:cNvSpPr>
            <a:spLocks noChangeArrowheads="1"/>
          </p:cNvSpPr>
          <p:nvPr/>
        </p:nvSpPr>
        <p:spPr bwMode="auto">
          <a:xfrm>
            <a:off x="1400831" y="4437063"/>
            <a:ext cx="79565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000" b="1" dirty="0"/>
              <a:t> </a:t>
            </a:r>
            <a:r>
              <a:rPr lang="en-US" sz="2400" b="1" dirty="0"/>
              <a:t>SYSTOLIC- pressure is recorded at </a:t>
            </a:r>
            <a:r>
              <a:rPr lang="en-US" sz="2400" b="1" dirty="0" smtClean="0"/>
              <a:t>the commencement </a:t>
            </a:r>
            <a:r>
              <a:rPr lang="en-US" sz="2400" b="1" dirty="0"/>
              <a:t>of sound</a:t>
            </a:r>
          </a:p>
          <a:p>
            <a:r>
              <a:rPr lang="en-US" sz="2400" b="1" dirty="0"/>
              <a:t>•  DIASTOLIC- pressure is recorded at the </a:t>
            </a:r>
            <a:r>
              <a:rPr lang="en-US" sz="2400" b="1" dirty="0" smtClean="0"/>
              <a:t>commencement </a:t>
            </a:r>
            <a:r>
              <a:rPr lang="en-US" sz="2400" b="1" dirty="0"/>
              <a:t>of sound fading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Preparing the Casualty</a:t>
            </a:r>
          </a:p>
        </p:txBody>
      </p:sp>
      <p:sp>
        <p:nvSpPr>
          <p:cNvPr id="41989" name="Rectangle 2"/>
          <p:cNvSpPr>
            <a:spLocks noGrp="1" noChangeArrowheads="1"/>
          </p:cNvSpPr>
          <p:nvPr>
            <p:ph idx="1"/>
          </p:nvPr>
        </p:nvSpPr>
        <p:spPr>
          <a:xfrm>
            <a:off x="1475656" y="1484312"/>
            <a:ext cx="7668344" cy="4680991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• Explain what we are going to do &amp; reassure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• Posture appropriate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• Place arm at level of heart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• Place palm of hand facing up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• Remove constrictive clothing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• </a:t>
            </a:r>
            <a:r>
              <a:rPr lang="en-US" sz="2800" dirty="0" smtClean="0">
                <a:solidFill>
                  <a:srgbClr val="C00000"/>
                </a:solidFill>
              </a:rPr>
              <a:t>DO NOT </a:t>
            </a:r>
            <a:r>
              <a:rPr lang="en-US" sz="2800" dirty="0" smtClean="0"/>
              <a:t>take a BP on an arm with history of</a:t>
            </a:r>
            <a:r>
              <a:rPr lang="en-US" sz="2800" b="1" dirty="0" smtClean="0"/>
              <a:t>:</a:t>
            </a:r>
          </a:p>
          <a:p>
            <a:pPr lvl="3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 smtClean="0"/>
              <a:t>Venous fistula</a:t>
            </a:r>
          </a:p>
          <a:p>
            <a:pPr lvl="3"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z="2800" dirty="0" smtClean="0"/>
              <a:t> Mastectomy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198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EE3A124-339C-4304-A8BA-E4CA2348A5EA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F9D784-E568-45A6-98EB-33132F763035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Venous </a:t>
            </a:r>
            <a:r>
              <a:rPr lang="en-AU" dirty="0" smtClean="0"/>
              <a:t>fistula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8B72-DE9E-4F86-A27F-29D777BAB7CD}" type="datetime3">
              <a:rPr lang="en-US" smtClean="0"/>
              <a:pPr/>
              <a:t>16 November 2011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Coffs Harbour Divisional Training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682F-D829-4D8B-8A2F-030CB15AF3B3}" type="slidenum">
              <a:rPr lang="en-AU" smtClean="0"/>
              <a:pPr/>
              <a:t>12</a:t>
            </a:fld>
            <a:endParaRPr lang="en-AU" dirty="0"/>
          </a:p>
        </p:txBody>
      </p:sp>
      <p:pic>
        <p:nvPicPr>
          <p:cNvPr id="1026" name="Picture 2" descr="Photo of Arterial Venous Fistula’s (AVF)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9"/>
          <a:stretch/>
        </p:blipFill>
        <p:spPr bwMode="auto">
          <a:xfrm>
            <a:off x="2483768" y="1682451"/>
            <a:ext cx="4474390" cy="4554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4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Sphygmomanometer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idx="1"/>
          </p:nvPr>
        </p:nvSpPr>
        <p:spPr>
          <a:xfrm>
            <a:off x="1403648" y="1628775"/>
            <a:ext cx="3888432" cy="4014803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Cuff should be at least 2/3 size of patients upper arm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Place cuff around arm, 2-3 cm above site of brachial artery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800" dirty="0" smtClean="0"/>
              <a:t>•  Ensure arrows on cuff are in line with brachial artery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460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BEDE44F-7BDF-4BD7-B20D-CF6DED75FEE9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CE0409-C356-4DF0-9A38-F45799A819C8}" type="slidenum">
              <a:rPr lang="en-US"/>
              <a:pPr/>
              <a:t>13</a:t>
            </a:fld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841" y="1847399"/>
            <a:ext cx="4103687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163513"/>
            <a:ext cx="8001056" cy="1143000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</a:pPr>
            <a:r>
              <a:rPr lang="en-US" sz="4000" dirty="0" smtClean="0"/>
              <a:t>Palpation Method</a:t>
            </a:r>
            <a:endParaRPr lang="en-US" sz="4000" b="0" dirty="0" smtClean="0"/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1600200"/>
            <a:ext cx="7668344" cy="452596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 Locate radial pulse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• Inflate cuff to </a:t>
            </a:r>
            <a:r>
              <a:rPr lang="en-US" dirty="0" smtClean="0"/>
              <a:t>20 </a:t>
            </a:r>
            <a:r>
              <a:rPr lang="en-US" dirty="0" smtClean="0"/>
              <a:t>mmHg above cessation of peripheral pulse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• Deflate cuff slowly until pulse returns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• Mentally note pressure level (systolic pressure)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• Deflate cuff completely and record level on OB12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4301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78D0989-7D48-4B7A-8B74-2B22479C3BCD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7A5241-B1BF-4C5E-B4E8-7CCB17168B66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rabicPeriod" startAt="2"/>
            </a:pPr>
            <a:r>
              <a:rPr lang="en-US" sz="4000" dirty="0" smtClean="0"/>
              <a:t>Auscultation Method</a:t>
            </a:r>
          </a:p>
        </p:txBody>
      </p:sp>
      <p:sp>
        <p:nvSpPr>
          <p:cNvPr id="44037" name="Rectangle 2"/>
          <p:cNvSpPr>
            <a:spLocks noGrp="1" noChangeArrowheads="1"/>
          </p:cNvSpPr>
          <p:nvPr>
            <p:ph idx="1"/>
          </p:nvPr>
        </p:nvSpPr>
        <p:spPr>
          <a:xfrm>
            <a:off x="1475656" y="1357298"/>
            <a:ext cx="7668344" cy="5040312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 Locate &amp; place </a:t>
            </a:r>
            <a:r>
              <a:rPr lang="en-US" dirty="0" err="1" smtClean="0"/>
              <a:t>Sphygmo</a:t>
            </a:r>
            <a:r>
              <a:rPr lang="en-US" dirty="0" smtClean="0"/>
              <a:t> diaphragm over brachial pulse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• Face stethoscope ear pieces forward (put in ear)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• Inflate cuff 20 mmHg higher than previous systolic reading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• Deflate cuff slowly until pulse sounds begin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• A “lub-dub” sound will be heard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US" sz="2200" dirty="0" smtClean="0"/>
          </a:p>
        </p:txBody>
      </p:sp>
      <p:sp>
        <p:nvSpPr>
          <p:cNvPr id="440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5912351-7516-47DB-BB5C-9EEC331D68B6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6EFE7B-89BB-4C19-882B-5443104BDAF0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 eaLnBrk="1" hangingPunct="1">
              <a:buFont typeface="+mj-lt"/>
              <a:buAutoNum type="arabicPeriod" startAt="2"/>
            </a:pPr>
            <a:r>
              <a:rPr lang="en-US" sz="4000" dirty="0" smtClean="0"/>
              <a:t>Auscultation Method</a:t>
            </a:r>
          </a:p>
        </p:txBody>
      </p:sp>
      <p:sp>
        <p:nvSpPr>
          <p:cNvPr id="44037" name="Rectangle 2"/>
          <p:cNvSpPr>
            <a:spLocks noGrp="1" noChangeArrowheads="1"/>
          </p:cNvSpPr>
          <p:nvPr>
            <p:ph idx="1"/>
          </p:nvPr>
        </p:nvSpPr>
        <p:spPr>
          <a:xfrm>
            <a:off x="1403648" y="1645330"/>
            <a:ext cx="7740352" cy="4087926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dirty="0" smtClean="0"/>
              <a:t>• Mentally note systolic pressure at this point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dirty="0" smtClean="0"/>
              <a:t>• Deflate slowly until pulse sounds softens 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dirty="0" smtClean="0"/>
              <a:t>• Mentally note diastolic pressure at this point</a:t>
            </a:r>
          </a:p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dirty="0" smtClean="0"/>
              <a:t>• Deflate cuff completely and record both on OB12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endParaRPr lang="en-US" sz="2800" dirty="0" smtClean="0"/>
          </a:p>
        </p:txBody>
      </p:sp>
      <p:sp>
        <p:nvSpPr>
          <p:cNvPr id="440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5912351-7516-47DB-BB5C-9EEC331D68B6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6EFE7B-89BB-4C19-882B-5443104BDAF0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1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Inaudible Blood Pressure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 smtClean="0"/>
          </a:p>
        </p:txBody>
      </p:sp>
      <p:sp>
        <p:nvSpPr>
          <p:cNvPr id="47110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1484313"/>
            <a:ext cx="7668344" cy="439261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 If you can’t obtain an audible blood pressure, use the palpation method to obtain a reading (e.g. rock concert).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800" dirty="0" smtClean="0"/>
              <a:t>• This procedure will give you a systolic pressure, not a diastolic pressure.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/>
              <a:t>• Systolic pressure is most useful measurement in pre hospital trauma environment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 Document reading on OB12 (e.g. 110/--- by palpation)</a:t>
            </a:r>
          </a:p>
          <a:p>
            <a:pPr eaLnBrk="1" hangingPunct="1">
              <a:spcBef>
                <a:spcPct val="40000"/>
              </a:spcBef>
              <a:spcAft>
                <a:spcPct val="40000"/>
              </a:spcAft>
              <a:buFontTx/>
              <a:buNone/>
            </a:pPr>
            <a:endParaRPr lang="en-US" sz="2400" dirty="0" smtClean="0"/>
          </a:p>
        </p:txBody>
      </p:sp>
      <p:sp>
        <p:nvSpPr>
          <p:cNvPr id="4710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16A0630-9F0A-4107-8BF5-AB23DAA5F9FE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9D7B43-7686-45A6-973D-C999E11E29E5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Factors affecting BP</a:t>
            </a:r>
          </a:p>
        </p:txBody>
      </p:sp>
      <p:sp>
        <p:nvSpPr>
          <p:cNvPr id="48133" name="Rectangle 2"/>
          <p:cNvSpPr>
            <a:spLocks noGrp="1" noChangeArrowheads="1"/>
          </p:cNvSpPr>
          <p:nvPr>
            <p:ph idx="1"/>
          </p:nvPr>
        </p:nvSpPr>
        <p:spPr>
          <a:xfrm>
            <a:off x="1475656" y="1412875"/>
            <a:ext cx="7668344" cy="43926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Hypertension (high BP)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</a:t>
            </a:r>
            <a:r>
              <a:rPr lang="en-US" sz="2800" b="1" dirty="0" smtClean="0">
                <a:solidFill>
                  <a:srgbClr val="FF0000"/>
                </a:solidFill>
              </a:rPr>
              <a:t>↑</a:t>
            </a:r>
            <a:r>
              <a:rPr lang="en-US" sz="2800" dirty="0" smtClean="0"/>
              <a:t> Cardiac output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Heightened peripheral vascular resistance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Expanded blood volume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</a:t>
            </a:r>
            <a:r>
              <a:rPr lang="en-US" sz="2800" b="1" dirty="0" smtClean="0">
                <a:solidFill>
                  <a:srgbClr val="FF0000"/>
                </a:solidFill>
              </a:rPr>
              <a:t>↑</a:t>
            </a:r>
            <a:r>
              <a:rPr lang="en-US" sz="2800" dirty="0" smtClean="0"/>
              <a:t> Blood viscosity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</a:t>
            </a:r>
            <a:r>
              <a:rPr lang="en-US" sz="2800" b="1" dirty="0" smtClean="0">
                <a:solidFill>
                  <a:srgbClr val="FF0000"/>
                </a:solidFill>
              </a:rPr>
              <a:t>↓</a:t>
            </a:r>
            <a:r>
              <a:rPr lang="en-US" sz="2800" dirty="0" smtClean="0"/>
              <a:t>Arterial elasticity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</a:t>
            </a:r>
            <a:r>
              <a:rPr lang="en-US" sz="2800" b="1" dirty="0" smtClean="0">
                <a:solidFill>
                  <a:srgbClr val="FF0000"/>
                </a:solidFill>
              </a:rPr>
              <a:t>↑</a:t>
            </a:r>
            <a:r>
              <a:rPr lang="en-US" sz="2800" dirty="0" smtClean="0"/>
              <a:t> Emotional state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Pain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Medications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  <p:sp>
        <p:nvSpPr>
          <p:cNvPr id="4813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53C0ECD-89FF-46E3-AC18-E0249E6987F5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156ED3-FBC9-46EE-B0F6-E05E642E462D}" type="slidenum">
              <a:rPr lang="en-US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7443787" cy="1000132"/>
          </a:xfrm>
        </p:spPr>
        <p:txBody>
          <a:bodyPr/>
          <a:lstStyle/>
          <a:p>
            <a:pPr eaLnBrk="1" hangingPunct="1"/>
            <a:r>
              <a:rPr lang="en-US" dirty="0" smtClean="0"/>
              <a:t>Factors Affecting BP</a:t>
            </a:r>
          </a:p>
        </p:txBody>
      </p:sp>
      <p:sp>
        <p:nvSpPr>
          <p:cNvPr id="49157" name="Rectangle 2"/>
          <p:cNvSpPr>
            <a:spLocks noGrp="1" noChangeArrowheads="1"/>
          </p:cNvSpPr>
          <p:nvPr>
            <p:ph idx="1"/>
          </p:nvPr>
        </p:nvSpPr>
        <p:spPr>
          <a:xfrm>
            <a:off x="1475656" y="1412875"/>
            <a:ext cx="7668344" cy="4392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Hypotension (low BP)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↓ cardiac output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Decreased peripheral vascular resistance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Diminished blood volume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↓ blood viscosity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↑ arterial elasticity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Orthostatic changes 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sz="2800" dirty="0" smtClean="0"/>
              <a:t>– Medications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  <p:sp>
        <p:nvSpPr>
          <p:cNvPr id="4915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262A2E7-24E7-4D71-BA3D-991807010623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F74C9D-2132-4BD8-A775-C568AEA93B3A}" type="slidenum">
              <a:rPr lang="en-US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Blood Pressure</a:t>
            </a:r>
            <a:endParaRPr lang="en-US" dirty="0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1988840"/>
            <a:ext cx="7668344" cy="1512515"/>
          </a:xfrm>
        </p:spPr>
        <p:txBody>
          <a:bodyPr/>
          <a:lstStyle/>
          <a:p>
            <a:pPr marL="0" indent="0" algn="just"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dirty="0" smtClean="0"/>
              <a:t>Blood pressure is the force blood exerts against the walls of arteries as the heart contracts and relaxes.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  <p:sp>
        <p:nvSpPr>
          <p:cNvPr id="358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AA57EC2-44E2-41AC-9430-F51F71E6F4AB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D603F6-962A-428A-9CDC-C442488F3CA1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Subsequent BP Readings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 smtClean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idx="1"/>
          </p:nvPr>
        </p:nvSpPr>
        <p:spPr>
          <a:xfrm>
            <a:off x="1403648" y="1857364"/>
            <a:ext cx="7740352" cy="3443299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dirty="0" smtClean="0"/>
              <a:t>After taking a BP reading, venous blood which has accumulated in the arm must be allowed to drain.</a:t>
            </a: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dirty="0" smtClean="0"/>
              <a:t>• 	Therefore, wait 1 minute for a 2nd reading or a “false high” will be recorded</a:t>
            </a:r>
          </a:p>
          <a:p>
            <a:pPr eaLnBrk="1" hangingPunct="1">
              <a:spcBef>
                <a:spcPct val="45000"/>
              </a:spcBef>
              <a:spcAft>
                <a:spcPct val="45000"/>
              </a:spcAft>
            </a:pPr>
            <a:endParaRPr lang="en-US" sz="2400" dirty="0" smtClean="0"/>
          </a:p>
        </p:txBody>
      </p:sp>
      <p:sp>
        <p:nvSpPr>
          <p:cNvPr id="5017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B879F76-ED02-4E4D-9B0F-1E75C90BA722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098CFB-4E56-49DC-8666-5FBB1B391F75}" type="slidenum">
              <a:rPr lang="en-US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Practical 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147050" cy="1223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AU" dirty="0" smtClean="0"/>
              <a:t>Practice Session for Blood Pressure Measurement &amp; Recording.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B333F74-3D71-4766-97BE-3D592B3B1613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5FC487-79B8-42F1-8CC8-FD44E81CF666}" type="slidenum">
              <a:rPr lang="en-US"/>
              <a:pPr/>
              <a:t>21</a:t>
            </a:fld>
            <a:endParaRPr lang="en-US" dirty="0"/>
          </a:p>
        </p:txBody>
      </p:sp>
      <p:pic>
        <p:nvPicPr>
          <p:cNvPr id="51207" name="Picture 4" descr="MCj025004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2708275"/>
            <a:ext cx="22479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</a:p>
        </p:txBody>
      </p:sp>
      <p:sp>
        <p:nvSpPr>
          <p:cNvPr id="11161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FF59C23-8BB0-47F9-A426-CC1DEAD9D5A8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1116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1116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69F61-8F7A-4D8C-AAFA-7C22B26553CC}" type="slidenum">
              <a:rPr lang="en-US"/>
              <a:pPr/>
              <a:t>22</a:t>
            </a:fld>
            <a:endParaRPr lang="en-US" dirty="0"/>
          </a:p>
        </p:txBody>
      </p:sp>
      <p:pic>
        <p:nvPicPr>
          <p:cNvPr id="111623" name="Picture 4" descr="MCj043441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2152759"/>
            <a:ext cx="2736304" cy="307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Blood Pressure</a:t>
            </a:r>
            <a:endParaRPr lang="en-US" dirty="0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1700808"/>
            <a:ext cx="7668344" cy="352839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dirty="0" smtClean="0"/>
              <a:t>Blood pressure reflects: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dirty="0" smtClean="0"/>
              <a:t>– Cardiac output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dirty="0" smtClean="0"/>
              <a:t>– Peripheral vascular resistance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dirty="0" smtClean="0"/>
              <a:t>– Blood volume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dirty="0" smtClean="0"/>
              <a:t>– Blood viscosity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FontTx/>
              <a:buNone/>
            </a:pPr>
            <a:r>
              <a:rPr lang="en-US" dirty="0" smtClean="0"/>
              <a:t>– Arterial elasticity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  <p:sp>
        <p:nvSpPr>
          <p:cNvPr id="358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AA57EC2-44E2-41AC-9430-F51F71E6F4AB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D603F6-962A-428A-9CDC-C442488F3CA1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7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Blood Pressure</a:t>
            </a:r>
            <a:endParaRPr lang="en-US" dirty="0" smtClean="0"/>
          </a:p>
        </p:txBody>
      </p:sp>
      <p:sp>
        <p:nvSpPr>
          <p:cNvPr id="3584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AA57EC2-44E2-41AC-9430-F51F71E6F4AB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D603F6-962A-428A-9CDC-C442488F3CA1}" type="slidenum">
              <a:rPr lang="en-US"/>
              <a:pPr/>
              <a:t>4</a:t>
            </a:fld>
            <a:endParaRPr lang="en-US" dirty="0"/>
          </a:p>
        </p:txBody>
      </p:sp>
      <p:pic>
        <p:nvPicPr>
          <p:cNvPr id="358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712" y="1340768"/>
            <a:ext cx="5160461" cy="472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12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Blood Pressure</a:t>
            </a:r>
            <a:endParaRPr lang="en-US" sz="4000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75656" y="1629023"/>
            <a:ext cx="7668344" cy="3312145"/>
          </a:xfrm>
        </p:spPr>
        <p:txBody>
          <a:bodyPr/>
          <a:lstStyle/>
          <a:p>
            <a:pPr>
              <a:spcAft>
                <a:spcPct val="20000"/>
              </a:spcAft>
              <a:buFont typeface="Wingdings" pitchFamily="2" charset="2"/>
              <a:buChar char="§"/>
            </a:pPr>
            <a:r>
              <a:rPr lang="en-AU" dirty="0" smtClean="0"/>
              <a:t>Systolic reading reflects the </a:t>
            </a:r>
            <a:r>
              <a:rPr lang="en-AU" b="1" dirty="0" smtClean="0">
                <a:solidFill>
                  <a:srgbClr val="C00000"/>
                </a:solidFill>
              </a:rPr>
              <a:t>maximum</a:t>
            </a:r>
            <a:r>
              <a:rPr lang="en-AU" dirty="0" smtClean="0"/>
              <a:t> pressure exerted on the arterial wall when the left ventricle contracts. </a:t>
            </a:r>
          </a:p>
          <a:p>
            <a:pPr>
              <a:spcAft>
                <a:spcPct val="20000"/>
              </a:spcAft>
              <a:buFont typeface="Wingdings" pitchFamily="2" charset="2"/>
              <a:buChar char="§"/>
            </a:pPr>
            <a:r>
              <a:rPr lang="en-AU" dirty="0" smtClean="0"/>
              <a:t>Diastolic reading is the </a:t>
            </a:r>
            <a:r>
              <a:rPr lang="en-AU" b="1" dirty="0" smtClean="0">
                <a:solidFill>
                  <a:srgbClr val="C00000"/>
                </a:solidFill>
              </a:rPr>
              <a:t>minimum </a:t>
            </a:r>
            <a:r>
              <a:rPr lang="en-AU" dirty="0" smtClean="0"/>
              <a:t>arterial pressure that occurs when the left ventricle relaxes. </a:t>
            </a:r>
          </a:p>
          <a:p>
            <a:pPr lvl="1"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en-AU" sz="2400" dirty="0" smtClean="0"/>
              <a:t> </a:t>
            </a:r>
            <a:endParaRPr lang="en-US" sz="2000" dirty="0" smtClean="0"/>
          </a:p>
        </p:txBody>
      </p:sp>
      <p:sp>
        <p:nvSpPr>
          <p:cNvPr id="32770" name="Date Placeholder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5586163-17EA-4C68-9A60-4D16BCC11462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66BFCF-FFCF-4BAE-B5C3-4867F6E1961B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196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Blood Pressure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4C3F5-1E16-4A33-AB4D-EEFCD454DE8B}" type="datetime3">
              <a:rPr lang="en-US" smtClean="0"/>
              <a:pPr>
                <a:defRPr/>
              </a:pPr>
              <a:t>16 November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Coffs Harbour Divisional Training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91AC1-EB93-4BA0-963E-C86860FF7F2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13046"/>
            <a:ext cx="5400600" cy="422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11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dirty="0" smtClean="0"/>
              <a:t>Blood Pressure measurement</a:t>
            </a:r>
            <a:endParaRPr lang="en-US" sz="4000" dirty="0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1700808"/>
            <a:ext cx="7668344" cy="43926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800" dirty="0" smtClean="0"/>
              <a:t>Blood Pressure is measured in mm Hg (millimeters of mercury)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800" dirty="0" smtClean="0"/>
              <a:t>Two Blood Pressure Readings: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dirty="0" smtClean="0"/>
              <a:t>Systolic pressure - pressure within the artery when</a:t>
            </a:r>
            <a:r>
              <a:rPr lang="en-US" sz="2800" dirty="0" smtClean="0"/>
              <a:t> the heart contracts (contraction phase - systole)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dirty="0" smtClean="0"/>
              <a:t>Diastolic pressure – pressure within the artery</a:t>
            </a:r>
            <a:r>
              <a:rPr lang="en-US" sz="2800" dirty="0" smtClean="0"/>
              <a:t> when the heart relaxes (relaxation phase - diastole)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800" dirty="0" smtClean="0"/>
              <a:t>•  Recorded as systolic/diastolic e.g. 120/80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400" dirty="0" smtClean="0"/>
          </a:p>
        </p:txBody>
      </p:sp>
      <p:sp>
        <p:nvSpPr>
          <p:cNvPr id="3686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6D1AC7E-6E54-40FB-BA8A-CB0B64002721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8F8875-94D5-4B3E-9296-E37F6946B30C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BP READINGS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4D295C2-2871-49F1-8FCA-38E47A9C2FD6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A42E15-7814-48F0-91E2-1B5CF522B054}" type="slidenum">
              <a:rPr lang="en-US"/>
              <a:pPr/>
              <a:t>8</a:t>
            </a:fld>
            <a:endParaRPr lang="en-US" dirty="0"/>
          </a:p>
        </p:txBody>
      </p:sp>
      <p:pic>
        <p:nvPicPr>
          <p:cNvPr id="37894" name="Picture 7" descr="Diagram Of Systolic &amp; Diastolic Phas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5656" y="1916113"/>
            <a:ext cx="7488832" cy="372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443788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Measuring Blood Pressure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idx="1"/>
          </p:nvPr>
        </p:nvSpPr>
        <p:spPr>
          <a:xfrm>
            <a:off x="1403648" y="1844675"/>
            <a:ext cx="7632848" cy="4392613"/>
          </a:xfrm>
        </p:spPr>
        <p:txBody>
          <a:bodyPr/>
          <a:lstStyle/>
          <a:p>
            <a:pPr marL="0" indent="0">
              <a:spcBef>
                <a:spcPct val="25000"/>
              </a:spcBef>
              <a:spcAft>
                <a:spcPct val="25000"/>
              </a:spcAft>
              <a:buNone/>
            </a:pPr>
            <a:r>
              <a:rPr lang="en-US" dirty="0" smtClean="0"/>
              <a:t>Sphygmomanometer (</a:t>
            </a:r>
            <a:r>
              <a:rPr lang="en-US" dirty="0" err="1" smtClean="0"/>
              <a:t>Sphygmo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with the aneroid type used in St John FAS </a:t>
            </a:r>
            <a:r>
              <a:rPr lang="en-US" dirty="0" smtClean="0"/>
              <a:t>Stethoscope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C8DC9BB-8509-4137-9500-DFE9BB9B4551}" type="datetime3">
              <a:rPr lang="en-US" smtClean="0"/>
              <a:pPr/>
              <a:t>16 November 2011</a:t>
            </a:fld>
            <a:endParaRPr lang="en-US" dirty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Coffs Harbour Divisional Training</a:t>
            </a:r>
            <a:endParaRPr lang="en-US" dirty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EB042B-9BC9-4718-9B34-38E0C1C7F288}" type="slidenum">
              <a:rPr lang="en-US"/>
              <a:pPr/>
              <a:t>9</a:t>
            </a:fld>
            <a:endParaRPr lang="en-US" dirty="0"/>
          </a:p>
        </p:txBody>
      </p:sp>
      <p:pic>
        <p:nvPicPr>
          <p:cNvPr id="389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1826" y="3495368"/>
            <a:ext cx="356235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688" y="3501008"/>
            <a:ext cx="31686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Dot Point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t Point Slid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Dot Poin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 Poin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 Poin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 Poin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 Poin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 Poin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t Poin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t Poin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t Poin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t Poin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t Poin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t Poin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228</TotalTime>
  <Words>723</Words>
  <Application>Microsoft Office PowerPoint</Application>
  <PresentationFormat>On-screen Show (4:3)</PresentationFormat>
  <Paragraphs>177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Theme1</vt:lpstr>
      <vt:lpstr>Blood Pressure </vt:lpstr>
      <vt:lpstr>Blood Pressure</vt:lpstr>
      <vt:lpstr>Blood Pressure</vt:lpstr>
      <vt:lpstr>Blood Pressure</vt:lpstr>
      <vt:lpstr>Blood Pressure</vt:lpstr>
      <vt:lpstr>Blood Pressure</vt:lpstr>
      <vt:lpstr>Blood Pressure measurement</vt:lpstr>
      <vt:lpstr>BP READINGS</vt:lpstr>
      <vt:lpstr> Measuring Blood Pressure </vt:lpstr>
      <vt:lpstr>Recording a Blood Pressure</vt:lpstr>
      <vt:lpstr>Preparing the Casualty</vt:lpstr>
      <vt:lpstr>Venous fistula</vt:lpstr>
      <vt:lpstr> Sphygmomanometer </vt:lpstr>
      <vt:lpstr>Palpation Method</vt:lpstr>
      <vt:lpstr>Auscultation Method</vt:lpstr>
      <vt:lpstr>Auscultation Method</vt:lpstr>
      <vt:lpstr> Inaudible Blood Pressure </vt:lpstr>
      <vt:lpstr>Factors affecting BP</vt:lpstr>
      <vt:lpstr>Factors Affecting BP</vt:lpstr>
      <vt:lpstr> Subsequent BP Readings </vt:lpstr>
      <vt:lpstr>Practical 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Pressure </dc:title>
  <dc:creator> </dc:creator>
  <cp:lastModifiedBy>Frazer</cp:lastModifiedBy>
  <cp:revision>23</cp:revision>
  <dcterms:created xsi:type="dcterms:W3CDTF">2009-03-14T22:55:54Z</dcterms:created>
  <dcterms:modified xsi:type="dcterms:W3CDTF">2011-11-16T00:29:40Z</dcterms:modified>
</cp:coreProperties>
</file>