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51"/>
  </p:notesMasterIdLst>
  <p:sldIdLst>
    <p:sldId id="256" r:id="rId2"/>
    <p:sldId id="259" r:id="rId3"/>
    <p:sldId id="318" r:id="rId4"/>
    <p:sldId id="300" r:id="rId5"/>
    <p:sldId id="319" r:id="rId6"/>
    <p:sldId id="287" r:id="rId7"/>
    <p:sldId id="260" r:id="rId8"/>
    <p:sldId id="261" r:id="rId9"/>
    <p:sldId id="262" r:id="rId10"/>
    <p:sldId id="311" r:id="rId11"/>
    <p:sldId id="265" r:id="rId12"/>
    <p:sldId id="288" r:id="rId13"/>
    <p:sldId id="266" r:id="rId14"/>
    <p:sldId id="302" r:id="rId15"/>
    <p:sldId id="275" r:id="rId16"/>
    <p:sldId id="312" r:id="rId17"/>
    <p:sldId id="276" r:id="rId18"/>
    <p:sldId id="303" r:id="rId19"/>
    <p:sldId id="277" r:id="rId20"/>
    <p:sldId id="278" r:id="rId21"/>
    <p:sldId id="304" r:id="rId22"/>
    <p:sldId id="263" r:id="rId23"/>
    <p:sldId id="264" r:id="rId24"/>
    <p:sldId id="305" r:id="rId25"/>
    <p:sldId id="273" r:id="rId26"/>
    <p:sldId id="274" r:id="rId27"/>
    <p:sldId id="279" r:id="rId28"/>
    <p:sldId id="271" r:id="rId29"/>
    <p:sldId id="280" r:id="rId30"/>
    <p:sldId id="307" r:id="rId31"/>
    <p:sldId id="272" r:id="rId32"/>
    <p:sldId id="281" r:id="rId33"/>
    <p:sldId id="313" r:id="rId34"/>
    <p:sldId id="315" r:id="rId35"/>
    <p:sldId id="314" r:id="rId36"/>
    <p:sldId id="316" r:id="rId37"/>
    <p:sldId id="317" r:id="rId38"/>
    <p:sldId id="286" r:id="rId39"/>
    <p:sldId id="301" r:id="rId40"/>
    <p:sldId id="299" r:id="rId41"/>
    <p:sldId id="308" r:id="rId42"/>
    <p:sldId id="296" r:id="rId43"/>
    <p:sldId id="297" r:id="rId44"/>
    <p:sldId id="290" r:id="rId45"/>
    <p:sldId id="309" r:id="rId46"/>
    <p:sldId id="291" r:id="rId47"/>
    <p:sldId id="310" r:id="rId48"/>
    <p:sldId id="292" r:id="rId49"/>
    <p:sldId id="32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67" d="100"/>
          <a:sy n="67" d="100"/>
        </p:scale>
        <p:origin x="756" y="42"/>
      </p:cViewPr>
      <p:guideLst>
        <p:guide orient="horz" pos="2160"/>
        <p:guide pos="2880"/>
      </p:guideLst>
    </p:cSldViewPr>
  </p:slideViewPr>
  <p:outlineViewPr>
    <p:cViewPr>
      <p:scale>
        <a:sx n="33" d="100"/>
        <a:sy n="33" d="100"/>
      </p:scale>
      <p:origin x="54" y="69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BC9BA-2F33-4857-BC6C-9ADA33446D52}" type="datetimeFigureOut">
              <a:rPr lang="en-US" smtClean="0"/>
              <a:pPr/>
              <a:t>10/5/2015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13721-71E9-4597-B47E-86E99163D5C5}" type="slidenum">
              <a:rPr lang="en-AU" smtClean="0"/>
              <a:pPr/>
              <a:t>‹#›</a:t>
            </a:fld>
            <a:endParaRPr lang="en-AU"/>
          </a:p>
        </p:txBody>
      </p:sp>
    </p:spTree>
    <p:extLst>
      <p:ext uri="{BB962C8B-B14F-4D97-AF65-F5344CB8AC3E}">
        <p14:creationId xmlns:p14="http://schemas.microsoft.com/office/powerpoint/2010/main" val="285860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a:t>
            </a:fld>
            <a:endParaRPr lang="en-AU"/>
          </a:p>
        </p:txBody>
      </p:sp>
    </p:spTree>
    <p:extLst>
      <p:ext uri="{BB962C8B-B14F-4D97-AF65-F5344CB8AC3E}">
        <p14:creationId xmlns:p14="http://schemas.microsoft.com/office/powerpoint/2010/main" val="3299782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10</a:t>
            </a:fld>
            <a:endParaRPr lang="en-AU"/>
          </a:p>
        </p:txBody>
      </p:sp>
    </p:spTree>
    <p:extLst>
      <p:ext uri="{BB962C8B-B14F-4D97-AF65-F5344CB8AC3E}">
        <p14:creationId xmlns:p14="http://schemas.microsoft.com/office/powerpoint/2010/main" val="4043563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11</a:t>
            </a:fld>
            <a:endParaRPr lang="en-AU"/>
          </a:p>
        </p:txBody>
      </p:sp>
    </p:spTree>
    <p:extLst>
      <p:ext uri="{BB962C8B-B14F-4D97-AF65-F5344CB8AC3E}">
        <p14:creationId xmlns:p14="http://schemas.microsoft.com/office/powerpoint/2010/main" val="1245041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12</a:t>
            </a:fld>
            <a:endParaRPr lang="en-AU"/>
          </a:p>
        </p:txBody>
      </p:sp>
    </p:spTree>
    <p:extLst>
      <p:ext uri="{BB962C8B-B14F-4D97-AF65-F5344CB8AC3E}">
        <p14:creationId xmlns:p14="http://schemas.microsoft.com/office/powerpoint/2010/main" val="2324456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13</a:t>
            </a:fld>
            <a:endParaRPr lang="en-AU"/>
          </a:p>
        </p:txBody>
      </p:sp>
    </p:spTree>
    <p:extLst>
      <p:ext uri="{BB962C8B-B14F-4D97-AF65-F5344CB8AC3E}">
        <p14:creationId xmlns:p14="http://schemas.microsoft.com/office/powerpoint/2010/main" val="3600872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14</a:t>
            </a:fld>
            <a:endParaRPr lang="en-AU"/>
          </a:p>
        </p:txBody>
      </p:sp>
    </p:spTree>
    <p:extLst>
      <p:ext uri="{BB962C8B-B14F-4D97-AF65-F5344CB8AC3E}">
        <p14:creationId xmlns:p14="http://schemas.microsoft.com/office/powerpoint/2010/main" val="379261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15</a:t>
            </a:fld>
            <a:endParaRPr lang="en-AU"/>
          </a:p>
        </p:txBody>
      </p:sp>
    </p:spTree>
    <p:extLst>
      <p:ext uri="{BB962C8B-B14F-4D97-AF65-F5344CB8AC3E}">
        <p14:creationId xmlns:p14="http://schemas.microsoft.com/office/powerpoint/2010/main" val="2681596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16</a:t>
            </a:fld>
            <a:endParaRPr lang="en-AU"/>
          </a:p>
        </p:txBody>
      </p:sp>
    </p:spTree>
    <p:extLst>
      <p:ext uri="{BB962C8B-B14F-4D97-AF65-F5344CB8AC3E}">
        <p14:creationId xmlns:p14="http://schemas.microsoft.com/office/powerpoint/2010/main" val="3037548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17</a:t>
            </a:fld>
            <a:endParaRPr lang="en-AU"/>
          </a:p>
        </p:txBody>
      </p:sp>
    </p:spTree>
    <p:extLst>
      <p:ext uri="{BB962C8B-B14F-4D97-AF65-F5344CB8AC3E}">
        <p14:creationId xmlns:p14="http://schemas.microsoft.com/office/powerpoint/2010/main" val="1813999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18</a:t>
            </a:fld>
            <a:endParaRPr lang="en-AU"/>
          </a:p>
        </p:txBody>
      </p:sp>
    </p:spTree>
    <p:extLst>
      <p:ext uri="{BB962C8B-B14F-4D97-AF65-F5344CB8AC3E}">
        <p14:creationId xmlns:p14="http://schemas.microsoft.com/office/powerpoint/2010/main" val="3615663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19</a:t>
            </a:fld>
            <a:endParaRPr lang="en-AU"/>
          </a:p>
        </p:txBody>
      </p:sp>
    </p:spTree>
    <p:extLst>
      <p:ext uri="{BB962C8B-B14F-4D97-AF65-F5344CB8AC3E}">
        <p14:creationId xmlns:p14="http://schemas.microsoft.com/office/powerpoint/2010/main" val="338112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a:t>
            </a:fld>
            <a:endParaRPr lang="en-AU"/>
          </a:p>
        </p:txBody>
      </p:sp>
    </p:spTree>
    <p:extLst>
      <p:ext uri="{BB962C8B-B14F-4D97-AF65-F5344CB8AC3E}">
        <p14:creationId xmlns:p14="http://schemas.microsoft.com/office/powerpoint/2010/main" val="153037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20</a:t>
            </a:fld>
            <a:endParaRPr lang="en-AU"/>
          </a:p>
        </p:txBody>
      </p:sp>
    </p:spTree>
    <p:extLst>
      <p:ext uri="{BB962C8B-B14F-4D97-AF65-F5344CB8AC3E}">
        <p14:creationId xmlns:p14="http://schemas.microsoft.com/office/powerpoint/2010/main" val="499924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21</a:t>
            </a:fld>
            <a:endParaRPr lang="en-AU"/>
          </a:p>
        </p:txBody>
      </p:sp>
    </p:spTree>
    <p:extLst>
      <p:ext uri="{BB962C8B-B14F-4D97-AF65-F5344CB8AC3E}">
        <p14:creationId xmlns:p14="http://schemas.microsoft.com/office/powerpoint/2010/main" val="40389920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22</a:t>
            </a:fld>
            <a:endParaRPr lang="en-AU"/>
          </a:p>
        </p:txBody>
      </p:sp>
    </p:spTree>
    <p:extLst>
      <p:ext uri="{BB962C8B-B14F-4D97-AF65-F5344CB8AC3E}">
        <p14:creationId xmlns:p14="http://schemas.microsoft.com/office/powerpoint/2010/main" val="736708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23</a:t>
            </a:fld>
            <a:endParaRPr lang="en-AU"/>
          </a:p>
        </p:txBody>
      </p:sp>
    </p:spTree>
    <p:extLst>
      <p:ext uri="{BB962C8B-B14F-4D97-AF65-F5344CB8AC3E}">
        <p14:creationId xmlns:p14="http://schemas.microsoft.com/office/powerpoint/2010/main" val="3651523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24</a:t>
            </a:fld>
            <a:endParaRPr lang="en-AU"/>
          </a:p>
        </p:txBody>
      </p:sp>
    </p:spTree>
    <p:extLst>
      <p:ext uri="{BB962C8B-B14F-4D97-AF65-F5344CB8AC3E}">
        <p14:creationId xmlns:p14="http://schemas.microsoft.com/office/powerpoint/2010/main" val="1307433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D713721-71E9-4597-B47E-86E99163D5C5}" type="slidenum">
              <a:rPr lang="en-AU" smtClean="0"/>
              <a:pPr/>
              <a:t>25</a:t>
            </a:fld>
            <a:endParaRPr lang="en-AU"/>
          </a:p>
        </p:txBody>
      </p:sp>
    </p:spTree>
    <p:extLst>
      <p:ext uri="{BB962C8B-B14F-4D97-AF65-F5344CB8AC3E}">
        <p14:creationId xmlns:p14="http://schemas.microsoft.com/office/powerpoint/2010/main" val="744038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26</a:t>
            </a:fld>
            <a:endParaRPr lang="en-AU"/>
          </a:p>
        </p:txBody>
      </p:sp>
    </p:spTree>
    <p:extLst>
      <p:ext uri="{BB962C8B-B14F-4D97-AF65-F5344CB8AC3E}">
        <p14:creationId xmlns:p14="http://schemas.microsoft.com/office/powerpoint/2010/main" val="3356362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27</a:t>
            </a:fld>
            <a:endParaRPr lang="en-AU"/>
          </a:p>
        </p:txBody>
      </p:sp>
    </p:spTree>
    <p:extLst>
      <p:ext uri="{BB962C8B-B14F-4D97-AF65-F5344CB8AC3E}">
        <p14:creationId xmlns:p14="http://schemas.microsoft.com/office/powerpoint/2010/main" val="2850024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28</a:t>
            </a:fld>
            <a:endParaRPr lang="en-AU"/>
          </a:p>
        </p:txBody>
      </p:sp>
    </p:spTree>
    <p:extLst>
      <p:ext uri="{BB962C8B-B14F-4D97-AF65-F5344CB8AC3E}">
        <p14:creationId xmlns:p14="http://schemas.microsoft.com/office/powerpoint/2010/main" val="244186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29</a:t>
            </a:fld>
            <a:endParaRPr lang="en-AU"/>
          </a:p>
        </p:txBody>
      </p:sp>
    </p:spTree>
    <p:extLst>
      <p:ext uri="{BB962C8B-B14F-4D97-AF65-F5344CB8AC3E}">
        <p14:creationId xmlns:p14="http://schemas.microsoft.com/office/powerpoint/2010/main" val="392546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a:t>
            </a:fld>
            <a:endParaRPr lang="en-AU"/>
          </a:p>
        </p:txBody>
      </p:sp>
    </p:spTree>
    <p:extLst>
      <p:ext uri="{BB962C8B-B14F-4D97-AF65-F5344CB8AC3E}">
        <p14:creationId xmlns:p14="http://schemas.microsoft.com/office/powerpoint/2010/main" val="969404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30</a:t>
            </a:fld>
            <a:endParaRPr lang="en-AU"/>
          </a:p>
        </p:txBody>
      </p:sp>
    </p:spTree>
    <p:extLst>
      <p:ext uri="{BB962C8B-B14F-4D97-AF65-F5344CB8AC3E}">
        <p14:creationId xmlns:p14="http://schemas.microsoft.com/office/powerpoint/2010/main" val="1888591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31</a:t>
            </a:fld>
            <a:endParaRPr lang="en-AU"/>
          </a:p>
        </p:txBody>
      </p:sp>
    </p:spTree>
    <p:extLst>
      <p:ext uri="{BB962C8B-B14F-4D97-AF65-F5344CB8AC3E}">
        <p14:creationId xmlns:p14="http://schemas.microsoft.com/office/powerpoint/2010/main" val="32976029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32</a:t>
            </a:fld>
            <a:endParaRPr lang="en-AU"/>
          </a:p>
        </p:txBody>
      </p:sp>
    </p:spTree>
    <p:extLst>
      <p:ext uri="{BB962C8B-B14F-4D97-AF65-F5344CB8AC3E}">
        <p14:creationId xmlns:p14="http://schemas.microsoft.com/office/powerpoint/2010/main" val="4284132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33</a:t>
            </a:fld>
            <a:endParaRPr lang="en-AU"/>
          </a:p>
        </p:txBody>
      </p:sp>
    </p:spTree>
    <p:extLst>
      <p:ext uri="{BB962C8B-B14F-4D97-AF65-F5344CB8AC3E}">
        <p14:creationId xmlns:p14="http://schemas.microsoft.com/office/powerpoint/2010/main" val="21196919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34</a:t>
            </a:fld>
            <a:endParaRPr lang="en-AU"/>
          </a:p>
        </p:txBody>
      </p:sp>
    </p:spTree>
    <p:extLst>
      <p:ext uri="{BB962C8B-B14F-4D97-AF65-F5344CB8AC3E}">
        <p14:creationId xmlns:p14="http://schemas.microsoft.com/office/powerpoint/2010/main" val="3240412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35</a:t>
            </a:fld>
            <a:endParaRPr lang="en-AU"/>
          </a:p>
        </p:txBody>
      </p:sp>
    </p:spTree>
    <p:extLst>
      <p:ext uri="{BB962C8B-B14F-4D97-AF65-F5344CB8AC3E}">
        <p14:creationId xmlns:p14="http://schemas.microsoft.com/office/powerpoint/2010/main" val="13928060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36</a:t>
            </a:fld>
            <a:endParaRPr lang="en-AU"/>
          </a:p>
        </p:txBody>
      </p:sp>
    </p:spTree>
    <p:extLst>
      <p:ext uri="{BB962C8B-B14F-4D97-AF65-F5344CB8AC3E}">
        <p14:creationId xmlns:p14="http://schemas.microsoft.com/office/powerpoint/2010/main" val="218735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37</a:t>
            </a:fld>
            <a:endParaRPr lang="en-AU"/>
          </a:p>
        </p:txBody>
      </p:sp>
    </p:spTree>
    <p:extLst>
      <p:ext uri="{BB962C8B-B14F-4D97-AF65-F5344CB8AC3E}">
        <p14:creationId xmlns:p14="http://schemas.microsoft.com/office/powerpoint/2010/main" val="926838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53DF4BCB-3441-479D-B359-5AB78DAFBE12}" type="slidenum">
              <a:rPr lang="en-US" smtClean="0"/>
              <a:pPr/>
              <a:t>38</a:t>
            </a:fld>
            <a:endParaRPr lang="en-US" smtClean="0"/>
          </a:p>
        </p:txBody>
      </p:sp>
      <p:sp>
        <p:nvSpPr>
          <p:cNvPr id="318467" name="Rectangle 2"/>
          <p:cNvSpPr>
            <a:spLocks noGrp="1" noRot="1" noChangeAspect="1" noChangeArrowheads="1" noTextEdit="1"/>
          </p:cNvSpPr>
          <p:nvPr>
            <p:ph type="sldImg"/>
          </p:nvPr>
        </p:nvSpPr>
        <p:spPr>
          <a:xfrm>
            <a:off x="1143000" y="685800"/>
            <a:ext cx="4572000" cy="3429000"/>
          </a:xfrm>
          <a:ln/>
        </p:spPr>
      </p:sp>
      <p:sp>
        <p:nvSpPr>
          <p:cNvPr id="318468"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22947968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525D42DD-47F9-46B7-AC1E-DC161D09219B}" type="slidenum">
              <a:rPr lang="en-US" smtClean="0"/>
              <a:pPr/>
              <a:t>39</a:t>
            </a:fld>
            <a:endParaRPr lang="en-US" dirty="0" smtClean="0"/>
          </a:p>
        </p:txBody>
      </p:sp>
      <p:sp>
        <p:nvSpPr>
          <p:cNvPr id="236547" name="Rectangle 2"/>
          <p:cNvSpPr>
            <a:spLocks noGrp="1" noRot="1" noChangeAspect="1" noChangeArrowheads="1" noTextEdit="1"/>
          </p:cNvSpPr>
          <p:nvPr>
            <p:ph type="sldImg"/>
          </p:nvPr>
        </p:nvSpPr>
        <p:spPr>
          <a:xfrm>
            <a:off x="1143000" y="685800"/>
            <a:ext cx="4572000" cy="3429000"/>
          </a:xfrm>
          <a:ln/>
        </p:spPr>
      </p:sp>
      <p:sp>
        <p:nvSpPr>
          <p:cNvPr id="236548" name="Rectangle 3"/>
          <p:cNvSpPr>
            <a:spLocks noGrp="1" noChangeArrowheads="1"/>
          </p:cNvSpPr>
          <p:nvPr>
            <p:ph type="body" idx="1"/>
          </p:nvPr>
        </p:nvSpPr>
        <p:spPr>
          <a:noFill/>
          <a:ln/>
        </p:spPr>
        <p:txBody>
          <a:bodyPr/>
          <a:lstStyle/>
          <a:p>
            <a:pPr eaLnBrk="1" hangingPunct="1"/>
            <a:endParaRPr lang="en-AU" dirty="0" smtClean="0"/>
          </a:p>
        </p:txBody>
      </p:sp>
    </p:spTree>
    <p:extLst>
      <p:ext uri="{BB962C8B-B14F-4D97-AF65-F5344CB8AC3E}">
        <p14:creationId xmlns:p14="http://schemas.microsoft.com/office/powerpoint/2010/main" val="2917369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a:t>
            </a:fld>
            <a:endParaRPr lang="en-AU"/>
          </a:p>
        </p:txBody>
      </p:sp>
    </p:spTree>
    <p:extLst>
      <p:ext uri="{BB962C8B-B14F-4D97-AF65-F5344CB8AC3E}">
        <p14:creationId xmlns:p14="http://schemas.microsoft.com/office/powerpoint/2010/main" val="42800005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40</a:t>
            </a:fld>
            <a:endParaRPr lang="en-AU"/>
          </a:p>
        </p:txBody>
      </p:sp>
    </p:spTree>
    <p:extLst>
      <p:ext uri="{BB962C8B-B14F-4D97-AF65-F5344CB8AC3E}">
        <p14:creationId xmlns:p14="http://schemas.microsoft.com/office/powerpoint/2010/main" val="31260576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41</a:t>
            </a:fld>
            <a:endParaRPr lang="en-AU"/>
          </a:p>
        </p:txBody>
      </p:sp>
    </p:spTree>
    <p:extLst>
      <p:ext uri="{BB962C8B-B14F-4D97-AF65-F5344CB8AC3E}">
        <p14:creationId xmlns:p14="http://schemas.microsoft.com/office/powerpoint/2010/main" val="118996339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42</a:t>
            </a:fld>
            <a:endParaRPr lang="en-AU"/>
          </a:p>
        </p:txBody>
      </p:sp>
    </p:spTree>
    <p:extLst>
      <p:ext uri="{BB962C8B-B14F-4D97-AF65-F5344CB8AC3E}">
        <p14:creationId xmlns:p14="http://schemas.microsoft.com/office/powerpoint/2010/main" val="21788134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43</a:t>
            </a:fld>
            <a:endParaRPr lang="en-AU"/>
          </a:p>
        </p:txBody>
      </p:sp>
    </p:spTree>
    <p:extLst>
      <p:ext uri="{BB962C8B-B14F-4D97-AF65-F5344CB8AC3E}">
        <p14:creationId xmlns:p14="http://schemas.microsoft.com/office/powerpoint/2010/main" val="32469285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44</a:t>
            </a:fld>
            <a:endParaRPr lang="en-AU"/>
          </a:p>
        </p:txBody>
      </p:sp>
    </p:spTree>
    <p:extLst>
      <p:ext uri="{BB962C8B-B14F-4D97-AF65-F5344CB8AC3E}">
        <p14:creationId xmlns:p14="http://schemas.microsoft.com/office/powerpoint/2010/main" val="20672513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45</a:t>
            </a:fld>
            <a:endParaRPr lang="en-AU"/>
          </a:p>
        </p:txBody>
      </p:sp>
    </p:spTree>
    <p:extLst>
      <p:ext uri="{BB962C8B-B14F-4D97-AF65-F5344CB8AC3E}">
        <p14:creationId xmlns:p14="http://schemas.microsoft.com/office/powerpoint/2010/main" val="8268404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46</a:t>
            </a:fld>
            <a:endParaRPr lang="en-AU"/>
          </a:p>
        </p:txBody>
      </p:sp>
    </p:spTree>
    <p:extLst>
      <p:ext uri="{BB962C8B-B14F-4D97-AF65-F5344CB8AC3E}">
        <p14:creationId xmlns:p14="http://schemas.microsoft.com/office/powerpoint/2010/main" val="8324971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47</a:t>
            </a:fld>
            <a:endParaRPr lang="en-AU"/>
          </a:p>
        </p:txBody>
      </p:sp>
    </p:spTree>
    <p:extLst>
      <p:ext uri="{BB962C8B-B14F-4D97-AF65-F5344CB8AC3E}">
        <p14:creationId xmlns:p14="http://schemas.microsoft.com/office/powerpoint/2010/main" val="30030524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D713721-71E9-4597-B47E-86E99163D5C5}" type="slidenum">
              <a:rPr lang="en-AU" smtClean="0"/>
              <a:pPr/>
              <a:t>48</a:t>
            </a:fld>
            <a:endParaRPr lang="en-AU"/>
          </a:p>
        </p:txBody>
      </p:sp>
    </p:spTree>
    <p:extLst>
      <p:ext uri="{BB962C8B-B14F-4D97-AF65-F5344CB8AC3E}">
        <p14:creationId xmlns:p14="http://schemas.microsoft.com/office/powerpoint/2010/main" val="24724019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53DF4BCB-3441-479D-B359-5AB78DAFBE12}" type="slidenum">
              <a:rPr lang="en-US" smtClean="0"/>
              <a:pPr/>
              <a:t>49</a:t>
            </a:fld>
            <a:endParaRPr lang="en-US" smtClean="0"/>
          </a:p>
        </p:txBody>
      </p:sp>
      <p:sp>
        <p:nvSpPr>
          <p:cNvPr id="318467" name="Rectangle 2"/>
          <p:cNvSpPr>
            <a:spLocks noGrp="1" noRot="1" noChangeAspect="1" noChangeArrowheads="1" noTextEdit="1"/>
          </p:cNvSpPr>
          <p:nvPr>
            <p:ph type="sldImg"/>
          </p:nvPr>
        </p:nvSpPr>
        <p:spPr>
          <a:xfrm>
            <a:off x="1143000" y="685800"/>
            <a:ext cx="4572000" cy="3429000"/>
          </a:xfrm>
          <a:ln/>
        </p:spPr>
      </p:sp>
      <p:sp>
        <p:nvSpPr>
          <p:cNvPr id="318468"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1221342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5</a:t>
            </a:fld>
            <a:endParaRPr lang="en-AU"/>
          </a:p>
        </p:txBody>
      </p:sp>
    </p:spTree>
    <p:extLst>
      <p:ext uri="{BB962C8B-B14F-4D97-AF65-F5344CB8AC3E}">
        <p14:creationId xmlns:p14="http://schemas.microsoft.com/office/powerpoint/2010/main" val="1541164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6</a:t>
            </a:fld>
            <a:endParaRPr lang="en-AU"/>
          </a:p>
        </p:txBody>
      </p:sp>
    </p:spTree>
    <p:extLst>
      <p:ext uri="{BB962C8B-B14F-4D97-AF65-F5344CB8AC3E}">
        <p14:creationId xmlns:p14="http://schemas.microsoft.com/office/powerpoint/2010/main" val="186149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7</a:t>
            </a:fld>
            <a:endParaRPr lang="en-AU"/>
          </a:p>
        </p:txBody>
      </p:sp>
    </p:spTree>
    <p:extLst>
      <p:ext uri="{BB962C8B-B14F-4D97-AF65-F5344CB8AC3E}">
        <p14:creationId xmlns:p14="http://schemas.microsoft.com/office/powerpoint/2010/main" val="4204243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8</a:t>
            </a:fld>
            <a:endParaRPr lang="en-AU"/>
          </a:p>
        </p:txBody>
      </p:sp>
    </p:spTree>
    <p:extLst>
      <p:ext uri="{BB962C8B-B14F-4D97-AF65-F5344CB8AC3E}">
        <p14:creationId xmlns:p14="http://schemas.microsoft.com/office/powerpoint/2010/main" val="657324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0D713721-71E9-4597-B47E-86E99163D5C5}" type="slidenum">
              <a:rPr lang="en-AU" smtClean="0"/>
              <a:pPr/>
              <a:t>9</a:t>
            </a:fld>
            <a:endParaRPr lang="en-AU"/>
          </a:p>
        </p:txBody>
      </p:sp>
    </p:spTree>
    <p:extLst>
      <p:ext uri="{BB962C8B-B14F-4D97-AF65-F5344CB8AC3E}">
        <p14:creationId xmlns:p14="http://schemas.microsoft.com/office/powerpoint/2010/main" val="292581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fld id="{2683451B-A7D5-4CDA-B20C-B22573E3B13C}" type="datetime3">
              <a:rPr lang="en-US" smtClean="0"/>
              <a:pPr/>
              <a:t>5 October 2015</a:t>
            </a:fld>
            <a:endParaRPr lang="en-AU"/>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6"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404107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D29A6998-B645-4356-B0F0-F438C9BF27DC}" type="datetime3">
              <a:rPr lang="en-US" smtClean="0"/>
              <a:pPr/>
              <a:t>5 October 2015</a:t>
            </a:fld>
            <a:endParaRPr lang="en-AU"/>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6"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296436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3D731912-5207-479E-837B-AFB8118D4319}" type="datetime3">
              <a:rPr lang="en-US" smtClean="0"/>
              <a:pPr/>
              <a:t>5 October 2015</a:t>
            </a:fld>
            <a:endParaRPr lang="en-AU"/>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6"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133206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D5F25AF9-9F14-4804-8EA6-C9D1FD7F0E2D}" type="datetime3">
              <a:rPr lang="en-US" smtClean="0"/>
              <a:pPr/>
              <a:t>5 October 2015</a:t>
            </a:fld>
            <a:endParaRPr lang="en-AU"/>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6"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310715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02CD31C5-07F9-40F8-BC2A-1B8B63661E87}" type="datetime3">
              <a:rPr lang="en-US" smtClean="0"/>
              <a:pPr/>
              <a:t>5 October 2015</a:t>
            </a:fld>
            <a:endParaRPr lang="en-AU"/>
          </a:p>
        </p:txBody>
      </p:sp>
      <p:sp>
        <p:nvSpPr>
          <p:cNvPr id="5"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6"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252964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FBEB1973-854D-4144-84D8-AFE8D7A31A27}" type="datetime3">
              <a:rPr lang="en-US" smtClean="0"/>
              <a:pPr/>
              <a:t>5 October 2015</a:t>
            </a:fld>
            <a:endParaRPr lang="en-AU"/>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7"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409513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1DA13691-7A97-4D3D-9BB7-C5DBA99E96AD}" type="datetime3">
              <a:rPr lang="en-US" smtClean="0"/>
              <a:pPr/>
              <a:t>5 October 2015</a:t>
            </a:fld>
            <a:endParaRPr lang="en-AU"/>
          </a:p>
        </p:txBody>
      </p:sp>
      <p:sp>
        <p:nvSpPr>
          <p:cNvPr id="8"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9"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343317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64596948-636D-4D1B-A6B7-10076FCD373E}" type="datetime3">
              <a:rPr lang="en-US" smtClean="0"/>
              <a:pPr/>
              <a:t>5 October 2015</a:t>
            </a:fld>
            <a:endParaRPr lang="en-AU"/>
          </a:p>
        </p:txBody>
      </p:sp>
      <p:sp>
        <p:nvSpPr>
          <p:cNvPr id="4"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5"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359732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D7C5372D-D79B-4652-9C8B-36CDD1E46D1B}" type="datetime3">
              <a:rPr lang="en-US" smtClean="0"/>
              <a:pPr/>
              <a:t>5 October 2015</a:t>
            </a:fld>
            <a:endParaRPr lang="en-AU"/>
          </a:p>
        </p:txBody>
      </p:sp>
      <p:sp>
        <p:nvSpPr>
          <p:cNvPr id="3"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4"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270640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0B5D3BE0-A919-4717-B8F0-BF3079A9B4F4}" type="datetime3">
              <a:rPr lang="en-US" smtClean="0"/>
              <a:pPr/>
              <a:t>5 October 2015</a:t>
            </a:fld>
            <a:endParaRPr lang="en-AU"/>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7"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355960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5140960B-A802-44C7-AD85-C6523C47A1AB}" type="datetime3">
              <a:rPr lang="en-US" smtClean="0"/>
              <a:pPr/>
              <a:t>5 October 2015</a:t>
            </a:fld>
            <a:endParaRPr lang="en-AU"/>
          </a:p>
        </p:txBody>
      </p:sp>
      <p:sp>
        <p:nvSpPr>
          <p:cNvPr id="6" name="Rectangle 6"/>
          <p:cNvSpPr>
            <a:spLocks noGrp="1" noChangeArrowheads="1"/>
          </p:cNvSpPr>
          <p:nvPr>
            <p:ph type="ftr" sz="quarter" idx="11"/>
          </p:nvPr>
        </p:nvSpPr>
        <p:spPr>
          <a:ln/>
        </p:spPr>
        <p:txBody>
          <a:bodyPr/>
          <a:lstStyle>
            <a:lvl1pPr>
              <a:defRPr/>
            </a:lvl1pPr>
          </a:lstStyle>
          <a:p>
            <a:r>
              <a:rPr lang="en-AU" smtClean="0"/>
              <a:t>Coffs Harbour Divisional Training</a:t>
            </a:r>
            <a:endParaRPr lang="en-AU"/>
          </a:p>
        </p:txBody>
      </p:sp>
      <p:sp>
        <p:nvSpPr>
          <p:cNvPr id="7" name="Rectangle 7"/>
          <p:cNvSpPr>
            <a:spLocks noGrp="1" noChangeArrowheads="1"/>
          </p:cNvSpPr>
          <p:nvPr>
            <p:ph type="sldNum" sz="quarter" idx="12"/>
          </p:nvPr>
        </p:nvSpPr>
        <p:spPr>
          <a:ln/>
        </p:spPr>
        <p:txBody>
          <a:bodyPr/>
          <a:lstStyle>
            <a:lvl1pPr>
              <a:defRPr/>
            </a:lvl1pPr>
          </a:lstStyle>
          <a:p>
            <a:fld id="{ACCE7147-DFDF-4E1A-9471-BC948C644F27}" type="slidenum">
              <a:rPr lang="en-AU" smtClean="0"/>
              <a:pPr/>
              <a:t>‹#›</a:t>
            </a:fld>
            <a:endParaRPr lang="en-AU"/>
          </a:p>
        </p:txBody>
      </p:sp>
    </p:spTree>
    <p:extLst>
      <p:ext uri="{BB962C8B-B14F-4D97-AF65-F5344CB8AC3E}">
        <p14:creationId xmlns:p14="http://schemas.microsoft.com/office/powerpoint/2010/main" val="428732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nference_Template_2010_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15888"/>
            <a:ext cx="9144000" cy="676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Dot Point Slide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994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400">
                <a:solidFill>
                  <a:schemeClr val="tx1"/>
                </a:solidFill>
              </a:defRPr>
            </a:lvl1pPr>
          </a:lstStyle>
          <a:p>
            <a:fld id="{3A7017FB-4449-4B5F-A432-9646359237ED}" type="datetime3">
              <a:rPr lang="en-US" smtClean="0"/>
              <a:pPr/>
              <a:t>5 October 2015</a:t>
            </a:fld>
            <a:endParaRPr lang="en-AU"/>
          </a:p>
        </p:txBody>
      </p:sp>
      <p:sp>
        <p:nvSpPr>
          <p:cNvPr id="3994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Arial" charset="0"/>
                <a:ea typeface="+mn-ea"/>
                <a:cs typeface="+mn-cs"/>
              </a:defRPr>
            </a:lvl1pPr>
          </a:lstStyle>
          <a:p>
            <a:r>
              <a:rPr lang="en-AU" smtClean="0"/>
              <a:t>Coffs Harbour Divisional Training</a:t>
            </a:r>
            <a:endParaRPr lang="en-AU"/>
          </a:p>
        </p:txBody>
      </p:sp>
      <p:sp>
        <p:nvSpPr>
          <p:cNvPr id="3994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400">
                <a:solidFill>
                  <a:schemeClr val="tx1"/>
                </a:solidFill>
              </a:defRPr>
            </a:lvl1pPr>
          </a:lstStyle>
          <a:p>
            <a:fld id="{ACCE7147-DFDF-4E1A-9471-BC948C644F27}"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Arial" charset="0"/>
          <a:cs typeface="Arial" charset="0"/>
        </a:defRPr>
      </a:lvl2pPr>
      <a:lvl3pPr algn="ctr" rtl="0" eaLnBrk="1" fontAlgn="base" hangingPunct="1">
        <a:spcBef>
          <a:spcPct val="0"/>
        </a:spcBef>
        <a:spcAft>
          <a:spcPct val="0"/>
        </a:spcAft>
        <a:defRPr sz="4400">
          <a:solidFill>
            <a:schemeClr val="tx2"/>
          </a:solidFill>
          <a:latin typeface="Arial" charset="0"/>
          <a:ea typeface="Arial" charset="0"/>
          <a:cs typeface="Arial" charset="0"/>
        </a:defRPr>
      </a:lvl3pPr>
      <a:lvl4pPr algn="ctr" rtl="0" eaLnBrk="1" fontAlgn="base" hangingPunct="1">
        <a:spcBef>
          <a:spcPct val="0"/>
        </a:spcBef>
        <a:spcAft>
          <a:spcPct val="0"/>
        </a:spcAft>
        <a:defRPr sz="4400">
          <a:solidFill>
            <a:schemeClr val="tx2"/>
          </a:solidFill>
          <a:latin typeface="Arial" charset="0"/>
          <a:ea typeface="Arial" charset="0"/>
          <a:cs typeface="Arial" charset="0"/>
        </a:defRPr>
      </a:lvl4pPr>
      <a:lvl5pPr algn="ctr" rtl="0" eaLnBrk="1" fontAlgn="base" hangingPunct="1">
        <a:spcBef>
          <a:spcPct val="0"/>
        </a:spcBef>
        <a:spcAft>
          <a:spcPct val="0"/>
        </a:spcAft>
        <a:defRPr sz="4400">
          <a:solidFill>
            <a:schemeClr val="tx2"/>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571612"/>
            <a:ext cx="7772400" cy="3656029"/>
          </a:xfrm>
        </p:spPr>
        <p:txBody>
          <a:bodyPr/>
          <a:lstStyle/>
          <a:p>
            <a:r>
              <a:rPr lang="en-US" sz="6600" dirty="0"/>
              <a:t>Stroke </a:t>
            </a:r>
            <a:br>
              <a:rPr lang="en-US" sz="6600" dirty="0"/>
            </a:br>
            <a:r>
              <a:rPr lang="en-US" sz="4000" dirty="0" err="1"/>
              <a:t>CerebroVascualar</a:t>
            </a:r>
            <a:r>
              <a:rPr lang="en-US" sz="4000" dirty="0"/>
              <a:t> Accident</a:t>
            </a:r>
            <a:r>
              <a:rPr lang="en-US" sz="6600" dirty="0"/>
              <a:t/>
            </a:r>
            <a:br>
              <a:rPr lang="en-US" sz="6600" dirty="0"/>
            </a:br>
            <a:r>
              <a:rPr lang="en-US" sz="4000" dirty="0"/>
              <a:t>(CVA)</a:t>
            </a:r>
            <a:endParaRPr lang="en-AU"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is the result?</a:t>
            </a:r>
            <a:endParaRPr lang="en-AU"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10</a:t>
            </a:fld>
            <a:endParaRPr lang="en-AU"/>
          </a:p>
        </p:txBody>
      </p:sp>
      <p:pic>
        <p:nvPicPr>
          <p:cNvPr id="3074" name="Picture 2" descr="http://neurologyfirstcare.com/site/images/facial%20dro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420315"/>
            <a:ext cx="6192688" cy="464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102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55160" cy="1143000"/>
          </a:xfrm>
        </p:spPr>
        <p:txBody>
          <a:bodyPr/>
          <a:lstStyle/>
          <a:p>
            <a:r>
              <a:rPr lang="en-US" dirty="0"/>
              <a:t>Why </a:t>
            </a:r>
            <a:r>
              <a:rPr lang="en-US" dirty="0" smtClean="0"/>
              <a:t>so </a:t>
            </a:r>
            <a:r>
              <a:rPr lang="en-US" dirty="0"/>
              <a:t>suddenly?</a:t>
            </a:r>
            <a:endParaRPr lang="en-AU" dirty="0"/>
          </a:p>
        </p:txBody>
      </p:sp>
      <p:sp>
        <p:nvSpPr>
          <p:cNvPr id="3" name="Content Placeholder 2"/>
          <p:cNvSpPr>
            <a:spLocks noGrp="1"/>
          </p:cNvSpPr>
          <p:nvPr>
            <p:ph idx="1"/>
          </p:nvPr>
        </p:nvSpPr>
        <p:spPr>
          <a:xfrm>
            <a:off x="1547664" y="1772816"/>
            <a:ext cx="7596336" cy="3989040"/>
          </a:xfrm>
        </p:spPr>
        <p:txBody>
          <a:bodyPr/>
          <a:lstStyle/>
          <a:p>
            <a:r>
              <a:rPr lang="en-US" dirty="0"/>
              <a:t>The symptoms of stroke begin suddenly because they are caused by an </a:t>
            </a:r>
            <a:r>
              <a:rPr lang="en-US" b="1" dirty="0">
                <a:solidFill>
                  <a:srgbClr val="C00000"/>
                </a:solidFill>
              </a:rPr>
              <a:t>abrupt</a:t>
            </a:r>
            <a:r>
              <a:rPr lang="en-US" dirty="0"/>
              <a:t> interruption of blood flow to an area of the brain. </a:t>
            </a:r>
          </a:p>
          <a:p>
            <a:r>
              <a:rPr lang="en-US" dirty="0"/>
              <a:t>When this happens it only takes a </a:t>
            </a:r>
            <a:r>
              <a:rPr lang="en-US" b="1" dirty="0">
                <a:solidFill>
                  <a:srgbClr val="C00000"/>
                </a:solidFill>
              </a:rPr>
              <a:t>few seconds</a:t>
            </a:r>
            <a:r>
              <a:rPr lang="en-US" dirty="0"/>
              <a:t> for that part of the brain to stop functioning.</a:t>
            </a:r>
            <a:endParaRPr lang="en-AU" dirty="0"/>
          </a:p>
        </p:txBody>
      </p:sp>
      <p:sp>
        <p:nvSpPr>
          <p:cNvPr id="4" name="Date Placeholder 3"/>
          <p:cNvSpPr>
            <a:spLocks noGrp="1"/>
          </p:cNvSpPr>
          <p:nvPr>
            <p:ph type="dt" sz="half" idx="10"/>
          </p:nvPr>
        </p:nvSpPr>
        <p:spPr/>
        <p:txBody>
          <a:bodyPr/>
          <a:lstStyle/>
          <a:p>
            <a:fld id="{A9F59D44-AB59-4420-850B-8FE1F432FC97}"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11</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1143000"/>
          </a:xfrm>
        </p:spPr>
        <p:txBody>
          <a:bodyPr/>
          <a:lstStyle/>
          <a:p>
            <a:r>
              <a:rPr lang="en-US" dirty="0"/>
              <a:t>Why </a:t>
            </a:r>
            <a:r>
              <a:rPr lang="en-US" dirty="0" smtClean="0"/>
              <a:t>so </a:t>
            </a:r>
            <a:r>
              <a:rPr lang="en-US" dirty="0"/>
              <a:t>suddenly?</a:t>
            </a:r>
            <a:endParaRPr lang="en-AU" dirty="0"/>
          </a:p>
        </p:txBody>
      </p:sp>
      <p:sp>
        <p:nvSpPr>
          <p:cNvPr id="3" name="Content Placeholder 2"/>
          <p:cNvSpPr>
            <a:spLocks noGrp="1"/>
          </p:cNvSpPr>
          <p:nvPr>
            <p:ph idx="1"/>
          </p:nvPr>
        </p:nvSpPr>
        <p:spPr>
          <a:xfrm>
            <a:off x="1475656" y="1989138"/>
            <a:ext cx="7668344" cy="4392612"/>
          </a:xfrm>
        </p:spPr>
        <p:txBody>
          <a:bodyPr/>
          <a:lstStyle/>
          <a:p>
            <a:r>
              <a:rPr lang="en-US" dirty="0" smtClean="0"/>
              <a:t>So </a:t>
            </a:r>
            <a:r>
              <a:rPr lang="en-US" dirty="0"/>
              <a:t>people suffering a stroke can go from feeling fine to a life-threatening situation </a:t>
            </a:r>
            <a:r>
              <a:rPr lang="en-US" b="1" dirty="0">
                <a:solidFill>
                  <a:srgbClr val="C00000"/>
                </a:solidFill>
              </a:rPr>
              <a:t>very</a:t>
            </a:r>
            <a:r>
              <a:rPr lang="en-US" dirty="0"/>
              <a:t> </a:t>
            </a:r>
            <a:r>
              <a:rPr lang="en-US" b="1" dirty="0">
                <a:solidFill>
                  <a:srgbClr val="C00000"/>
                </a:solidFill>
              </a:rPr>
              <a:t>quickly</a:t>
            </a:r>
            <a:r>
              <a:rPr lang="en-US" dirty="0"/>
              <a:t>.</a:t>
            </a:r>
          </a:p>
          <a:p>
            <a:r>
              <a:rPr lang="en-US" dirty="0"/>
              <a:t>As a first aider, we need to be aware of this.</a:t>
            </a:r>
          </a:p>
          <a:p>
            <a:r>
              <a:rPr lang="en-US" dirty="0"/>
              <a:t>It is crucial that we respond </a:t>
            </a:r>
            <a:r>
              <a:rPr lang="en-US" b="1" dirty="0">
                <a:solidFill>
                  <a:srgbClr val="C00000"/>
                </a:solidFill>
              </a:rPr>
              <a:t>promptly</a:t>
            </a:r>
            <a:r>
              <a:rPr lang="en-US" dirty="0"/>
              <a:t> and call </a:t>
            </a:r>
            <a:r>
              <a:rPr lang="en-US" b="1" dirty="0">
                <a:solidFill>
                  <a:srgbClr val="C00000"/>
                </a:solidFill>
              </a:rPr>
              <a:t>000 </a:t>
            </a:r>
            <a:r>
              <a:rPr lang="en-US" dirty="0"/>
              <a:t>for a suspected stroke victim.</a:t>
            </a:r>
            <a:endParaRPr lang="en-AU" dirty="0"/>
          </a:p>
        </p:txBody>
      </p:sp>
      <p:sp>
        <p:nvSpPr>
          <p:cNvPr id="4" name="Date Placeholder 3"/>
          <p:cNvSpPr>
            <a:spLocks noGrp="1"/>
          </p:cNvSpPr>
          <p:nvPr>
            <p:ph type="dt" sz="half" idx="10"/>
          </p:nvPr>
        </p:nvSpPr>
        <p:spPr/>
        <p:txBody>
          <a:bodyPr/>
          <a:lstStyle/>
          <a:p>
            <a:fld id="{474864ED-5E22-4B76-A244-9E59F6E919C3}"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12</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Headaches</a:t>
            </a:r>
            <a:r>
              <a:rPr lang="en-US" dirty="0"/>
              <a:t>?</a:t>
            </a:r>
            <a:endParaRPr lang="en-AU" dirty="0"/>
          </a:p>
        </p:txBody>
      </p:sp>
      <p:sp>
        <p:nvSpPr>
          <p:cNvPr id="3" name="Content Placeholder 2"/>
          <p:cNvSpPr>
            <a:spLocks noGrp="1"/>
          </p:cNvSpPr>
          <p:nvPr>
            <p:ph idx="1"/>
          </p:nvPr>
        </p:nvSpPr>
        <p:spPr>
          <a:xfrm>
            <a:off x="1403648" y="1643050"/>
            <a:ext cx="5328592" cy="5072098"/>
          </a:xfrm>
        </p:spPr>
        <p:txBody>
          <a:bodyPr/>
          <a:lstStyle/>
          <a:p>
            <a:r>
              <a:rPr lang="en-US" dirty="0"/>
              <a:t>Only a </a:t>
            </a:r>
            <a:r>
              <a:rPr lang="en-US" b="1" dirty="0">
                <a:solidFill>
                  <a:srgbClr val="C00000"/>
                </a:solidFill>
              </a:rPr>
              <a:t>small</a:t>
            </a:r>
            <a:r>
              <a:rPr lang="en-US" dirty="0"/>
              <a:t> proportion of strokes produce headache symptoms. </a:t>
            </a:r>
          </a:p>
          <a:p>
            <a:r>
              <a:rPr lang="en-US" dirty="0"/>
              <a:t>However, the sudden onset of a </a:t>
            </a:r>
            <a:r>
              <a:rPr lang="en-US" b="1" dirty="0">
                <a:solidFill>
                  <a:srgbClr val="C00000"/>
                </a:solidFill>
              </a:rPr>
              <a:t>severe</a:t>
            </a:r>
            <a:r>
              <a:rPr lang="en-US" dirty="0"/>
              <a:t> headache makes doctors suspect that there is bleeding inside the brain</a:t>
            </a:r>
            <a:r>
              <a:rPr lang="en-US" dirty="0" smtClean="0"/>
              <a:t>.</a:t>
            </a:r>
            <a:endParaRPr lang="en-AU" dirty="0"/>
          </a:p>
        </p:txBody>
      </p:sp>
      <p:sp>
        <p:nvSpPr>
          <p:cNvPr id="4" name="Date Placeholder 3"/>
          <p:cNvSpPr>
            <a:spLocks noGrp="1"/>
          </p:cNvSpPr>
          <p:nvPr>
            <p:ph type="dt" sz="half" idx="10"/>
          </p:nvPr>
        </p:nvSpPr>
        <p:spPr/>
        <p:txBody>
          <a:bodyPr/>
          <a:lstStyle/>
          <a:p>
            <a:fld id="{663311B5-4F68-464F-B2BA-9801022FDAA1}"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13</a:t>
            </a:fld>
            <a:endParaRPr lang="en-AU"/>
          </a:p>
        </p:txBody>
      </p:sp>
      <p:pic>
        <p:nvPicPr>
          <p:cNvPr id="1026" name="Picture 2" descr="Image result for headach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772816"/>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Headaches</a:t>
            </a:r>
            <a:r>
              <a:rPr lang="en-US" dirty="0"/>
              <a:t>?</a:t>
            </a:r>
            <a:endParaRPr lang="en-AU" dirty="0"/>
          </a:p>
        </p:txBody>
      </p:sp>
      <p:sp>
        <p:nvSpPr>
          <p:cNvPr id="3" name="Content Placeholder 2"/>
          <p:cNvSpPr>
            <a:spLocks noGrp="1"/>
          </p:cNvSpPr>
          <p:nvPr>
            <p:ph idx="1"/>
          </p:nvPr>
        </p:nvSpPr>
        <p:spPr>
          <a:xfrm>
            <a:off x="1547664" y="1643050"/>
            <a:ext cx="7596336" cy="5072098"/>
          </a:xfrm>
        </p:spPr>
        <p:txBody>
          <a:bodyPr/>
          <a:lstStyle/>
          <a:p>
            <a:pPr marL="0" indent="0">
              <a:buNone/>
            </a:pPr>
            <a:r>
              <a:rPr lang="en-US" dirty="0" smtClean="0"/>
              <a:t>Because </a:t>
            </a:r>
            <a:r>
              <a:rPr lang="en-US" dirty="0"/>
              <a:t>of the high risk of death in these cases, people complaining of </a:t>
            </a:r>
            <a:r>
              <a:rPr lang="en-US" dirty="0" smtClean="0"/>
              <a:t>a severe </a:t>
            </a:r>
            <a:r>
              <a:rPr lang="en-US" dirty="0"/>
              <a:t>headache at hospital are </a:t>
            </a:r>
            <a:r>
              <a:rPr lang="en-US" b="1" dirty="0">
                <a:solidFill>
                  <a:srgbClr val="C00000"/>
                </a:solidFill>
              </a:rPr>
              <a:t>rapidly screened </a:t>
            </a:r>
            <a:r>
              <a:rPr lang="en-US" dirty="0"/>
              <a:t>for the presence of blood in the brain</a:t>
            </a:r>
            <a:r>
              <a:rPr lang="en-US" dirty="0" smtClean="0"/>
              <a:t>.</a:t>
            </a:r>
            <a:endParaRPr lang="en-AU" dirty="0"/>
          </a:p>
        </p:txBody>
      </p:sp>
      <p:sp>
        <p:nvSpPr>
          <p:cNvPr id="4" name="Date Placeholder 3"/>
          <p:cNvSpPr>
            <a:spLocks noGrp="1"/>
          </p:cNvSpPr>
          <p:nvPr>
            <p:ph type="dt" sz="half" idx="10"/>
          </p:nvPr>
        </p:nvSpPr>
        <p:spPr/>
        <p:txBody>
          <a:bodyPr/>
          <a:lstStyle/>
          <a:p>
            <a:fld id="{663311B5-4F68-464F-B2BA-9801022FDAA1}"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14</a:t>
            </a:fld>
            <a:endParaRPr lang="en-AU"/>
          </a:p>
        </p:txBody>
      </p:sp>
      <p:pic>
        <p:nvPicPr>
          <p:cNvPr id="2050" name="Picture 2" descr="Image result for headach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789039"/>
            <a:ext cx="3421583" cy="2276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74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a:t>
            </a:r>
            <a:r>
              <a:rPr lang="en-US" dirty="0"/>
              <a:t>?</a:t>
            </a:r>
            <a:endParaRPr lang="en-AU" dirty="0"/>
          </a:p>
        </p:txBody>
      </p:sp>
      <p:sp>
        <p:nvSpPr>
          <p:cNvPr id="3" name="Content Placeholder 2"/>
          <p:cNvSpPr>
            <a:spLocks noGrp="1"/>
          </p:cNvSpPr>
          <p:nvPr>
            <p:ph idx="1"/>
          </p:nvPr>
        </p:nvSpPr>
        <p:spPr>
          <a:xfrm>
            <a:off x="1475656" y="1989138"/>
            <a:ext cx="7668344" cy="4392612"/>
          </a:xfrm>
        </p:spPr>
        <p:txBody>
          <a:bodyPr/>
          <a:lstStyle/>
          <a:p>
            <a:r>
              <a:rPr lang="en-US" dirty="0"/>
              <a:t>Whether or not the symptoms of a stroke will be permanent depends on </a:t>
            </a:r>
            <a:r>
              <a:rPr lang="en-US" b="1" dirty="0">
                <a:solidFill>
                  <a:srgbClr val="C00000"/>
                </a:solidFill>
              </a:rPr>
              <a:t>how long </a:t>
            </a:r>
            <a:r>
              <a:rPr lang="en-US" dirty="0"/>
              <a:t>the affected part of the brain remains without blood flow. </a:t>
            </a:r>
          </a:p>
          <a:p>
            <a:r>
              <a:rPr lang="en-US" dirty="0"/>
              <a:t>While </a:t>
            </a:r>
            <a:r>
              <a:rPr lang="en-US" b="1" dirty="0">
                <a:solidFill>
                  <a:srgbClr val="C00000"/>
                </a:solidFill>
              </a:rPr>
              <a:t>brief</a:t>
            </a:r>
            <a:r>
              <a:rPr lang="en-US" dirty="0"/>
              <a:t> events of poor blood flow (ischemia), lead to a complete recovery, </a:t>
            </a:r>
            <a:r>
              <a:rPr lang="en-US" b="1" dirty="0">
                <a:solidFill>
                  <a:srgbClr val="C00000"/>
                </a:solidFill>
              </a:rPr>
              <a:t>longer</a:t>
            </a:r>
            <a:r>
              <a:rPr lang="en-US" dirty="0"/>
              <a:t> events can leave permanent damage.</a:t>
            </a:r>
            <a:endParaRPr lang="en-AU" dirty="0"/>
          </a:p>
        </p:txBody>
      </p:sp>
      <p:sp>
        <p:nvSpPr>
          <p:cNvPr id="4" name="Date Placeholder 3"/>
          <p:cNvSpPr>
            <a:spLocks noGrp="1"/>
          </p:cNvSpPr>
          <p:nvPr>
            <p:ph type="dt" sz="half" idx="10"/>
          </p:nvPr>
        </p:nvSpPr>
        <p:spPr/>
        <p:txBody>
          <a:bodyPr/>
          <a:lstStyle/>
          <a:p>
            <a:fld id="{AB9F956A-EC70-43AA-9310-9B19A67932F2}"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15</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Permanent</a:t>
            </a:r>
            <a:r>
              <a:rPr lang="en-US" dirty="0"/>
              <a:t>?</a:t>
            </a:r>
            <a:endParaRPr lang="en-AU"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16</a:t>
            </a:fld>
            <a:endParaRPr lang="en-AU"/>
          </a:p>
        </p:txBody>
      </p:sp>
      <p:pic>
        <p:nvPicPr>
          <p:cNvPr id="4098" name="Picture 2" descr="http://sdruzenicmp.cz/en/data/im/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28800"/>
            <a:ext cx="609600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837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a:t>
            </a:r>
            <a:r>
              <a:rPr lang="en-US" dirty="0"/>
              <a:t>?</a:t>
            </a:r>
            <a:endParaRPr lang="en-AU" dirty="0"/>
          </a:p>
        </p:txBody>
      </p:sp>
      <p:sp>
        <p:nvSpPr>
          <p:cNvPr id="3" name="Content Placeholder 2"/>
          <p:cNvSpPr>
            <a:spLocks noGrp="1"/>
          </p:cNvSpPr>
          <p:nvPr>
            <p:ph idx="1"/>
          </p:nvPr>
        </p:nvSpPr>
        <p:spPr>
          <a:xfrm>
            <a:off x="1547664" y="1989138"/>
            <a:ext cx="7596336" cy="4392612"/>
          </a:xfrm>
        </p:spPr>
        <p:txBody>
          <a:bodyPr/>
          <a:lstStyle/>
          <a:p>
            <a:pPr marL="0" indent="0">
              <a:buNone/>
            </a:pPr>
            <a:r>
              <a:rPr lang="en-US" dirty="0"/>
              <a:t>For instance, strokes that affect areas of the brain which have </a:t>
            </a:r>
            <a:r>
              <a:rPr lang="en-US" b="1" dirty="0">
                <a:solidFill>
                  <a:srgbClr val="C00000"/>
                </a:solidFill>
              </a:rPr>
              <a:t>minimal </a:t>
            </a:r>
            <a:r>
              <a:rPr lang="en-US" dirty="0"/>
              <a:t>importance in day to day brain activity typically produce mild or </a:t>
            </a:r>
            <a:r>
              <a:rPr lang="en-US" b="1" dirty="0">
                <a:solidFill>
                  <a:srgbClr val="C00000"/>
                </a:solidFill>
              </a:rPr>
              <a:t>unnoticeable</a:t>
            </a:r>
            <a:r>
              <a:rPr lang="en-US" dirty="0"/>
              <a:t> symptoms</a:t>
            </a:r>
            <a:r>
              <a:rPr lang="en-US" dirty="0" smtClean="0"/>
              <a:t>.</a:t>
            </a:r>
            <a:endParaRPr lang="en-US" dirty="0"/>
          </a:p>
        </p:txBody>
      </p:sp>
      <p:sp>
        <p:nvSpPr>
          <p:cNvPr id="4" name="Date Placeholder 3"/>
          <p:cNvSpPr>
            <a:spLocks noGrp="1"/>
          </p:cNvSpPr>
          <p:nvPr>
            <p:ph type="dt" sz="half" idx="10"/>
          </p:nvPr>
        </p:nvSpPr>
        <p:spPr/>
        <p:txBody>
          <a:bodyPr/>
          <a:lstStyle/>
          <a:p>
            <a:fld id="{5000BFB1-CB8B-4419-A8EB-1EABB53907BB}"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17</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a:t>
            </a:r>
            <a:r>
              <a:rPr lang="en-US" dirty="0"/>
              <a:t>?</a:t>
            </a:r>
            <a:endParaRPr lang="en-AU" dirty="0"/>
          </a:p>
        </p:txBody>
      </p:sp>
      <p:sp>
        <p:nvSpPr>
          <p:cNvPr id="3" name="Content Placeholder 2"/>
          <p:cNvSpPr>
            <a:spLocks noGrp="1"/>
          </p:cNvSpPr>
          <p:nvPr>
            <p:ph idx="1"/>
          </p:nvPr>
        </p:nvSpPr>
        <p:spPr>
          <a:xfrm>
            <a:off x="1547664" y="1989138"/>
            <a:ext cx="7596336" cy="4392612"/>
          </a:xfrm>
        </p:spPr>
        <p:txBody>
          <a:bodyPr/>
          <a:lstStyle/>
          <a:p>
            <a:pPr marL="0" indent="0">
              <a:buNone/>
            </a:pPr>
            <a:r>
              <a:rPr lang="en-US" dirty="0" smtClean="0"/>
              <a:t>By </a:t>
            </a:r>
            <a:r>
              <a:rPr lang="en-US" dirty="0"/>
              <a:t>contrast, strokes that affect areas of the brain which </a:t>
            </a:r>
            <a:r>
              <a:rPr lang="en-US" dirty="0" smtClean="0"/>
              <a:t>are </a:t>
            </a:r>
            <a:r>
              <a:rPr lang="en-US" b="1" dirty="0" smtClean="0">
                <a:solidFill>
                  <a:srgbClr val="C00000"/>
                </a:solidFill>
              </a:rPr>
              <a:t>very</a:t>
            </a:r>
            <a:r>
              <a:rPr lang="en-US" dirty="0" smtClean="0"/>
              <a:t> </a:t>
            </a:r>
            <a:r>
              <a:rPr lang="en-US" b="1" dirty="0" smtClean="0">
                <a:solidFill>
                  <a:srgbClr val="C00000"/>
                </a:solidFill>
              </a:rPr>
              <a:t>important</a:t>
            </a:r>
            <a:r>
              <a:rPr lang="en-US" dirty="0" smtClean="0"/>
              <a:t> </a:t>
            </a:r>
            <a:r>
              <a:rPr lang="en-US" dirty="0"/>
              <a:t>in day to day brain activity cause the most debilitating and </a:t>
            </a:r>
            <a:r>
              <a:rPr lang="en-US" b="1" dirty="0">
                <a:solidFill>
                  <a:srgbClr val="C00000"/>
                </a:solidFill>
              </a:rPr>
              <a:t>noticeable</a:t>
            </a:r>
            <a:r>
              <a:rPr lang="en-US" dirty="0"/>
              <a:t> symptoms.</a:t>
            </a:r>
            <a:endParaRPr lang="en-AU" dirty="0"/>
          </a:p>
        </p:txBody>
      </p:sp>
      <p:sp>
        <p:nvSpPr>
          <p:cNvPr id="4" name="Date Placeholder 3"/>
          <p:cNvSpPr>
            <a:spLocks noGrp="1"/>
          </p:cNvSpPr>
          <p:nvPr>
            <p:ph type="dt" sz="half" idx="10"/>
          </p:nvPr>
        </p:nvSpPr>
        <p:spPr/>
        <p:txBody>
          <a:bodyPr/>
          <a:lstStyle/>
          <a:p>
            <a:fld id="{5000BFB1-CB8B-4419-A8EB-1EABB53907BB}"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18</a:t>
            </a:fld>
            <a:endParaRPr lang="en-AU"/>
          </a:p>
        </p:txBody>
      </p:sp>
      <p:pic>
        <p:nvPicPr>
          <p:cNvPr id="3074" name="Picture 2" descr="Image result for stroke victi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123775"/>
            <a:ext cx="4392488" cy="212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04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a:t>
            </a:r>
            <a:r>
              <a:rPr lang="en-US" dirty="0"/>
              <a:t>?</a:t>
            </a:r>
            <a:endParaRPr lang="en-AU" dirty="0"/>
          </a:p>
        </p:txBody>
      </p:sp>
      <p:sp>
        <p:nvSpPr>
          <p:cNvPr id="3" name="Content Placeholder 2"/>
          <p:cNvSpPr>
            <a:spLocks noGrp="1"/>
          </p:cNvSpPr>
          <p:nvPr>
            <p:ph idx="1"/>
          </p:nvPr>
        </p:nvSpPr>
        <p:spPr>
          <a:xfrm>
            <a:off x="1547664" y="1989138"/>
            <a:ext cx="7596336" cy="4392612"/>
          </a:xfrm>
        </p:spPr>
        <p:txBody>
          <a:bodyPr/>
          <a:lstStyle/>
          <a:p>
            <a:r>
              <a:rPr lang="en-US" dirty="0"/>
              <a:t>For example strokes affecting one of the </a:t>
            </a:r>
            <a:r>
              <a:rPr lang="en-US" b="1" dirty="0">
                <a:solidFill>
                  <a:srgbClr val="C00000"/>
                </a:solidFill>
              </a:rPr>
              <a:t>smell </a:t>
            </a:r>
            <a:r>
              <a:rPr lang="en-US" dirty="0"/>
              <a:t>areas of the brain rarely cause noticeable symptoms. </a:t>
            </a:r>
          </a:p>
          <a:p>
            <a:r>
              <a:rPr lang="en-US" dirty="0"/>
              <a:t>By contrast strokes affecting one of the </a:t>
            </a:r>
            <a:r>
              <a:rPr lang="en-US" b="1" dirty="0">
                <a:solidFill>
                  <a:srgbClr val="C00000"/>
                </a:solidFill>
              </a:rPr>
              <a:t>speech</a:t>
            </a:r>
            <a:r>
              <a:rPr lang="en-US" dirty="0"/>
              <a:t> areas of the brain nearly always </a:t>
            </a:r>
            <a:r>
              <a:rPr lang="en-AU" dirty="0"/>
              <a:t>do.</a:t>
            </a:r>
          </a:p>
        </p:txBody>
      </p:sp>
      <p:sp>
        <p:nvSpPr>
          <p:cNvPr id="4" name="Date Placeholder 3"/>
          <p:cNvSpPr>
            <a:spLocks noGrp="1"/>
          </p:cNvSpPr>
          <p:nvPr>
            <p:ph type="dt" sz="half" idx="10"/>
          </p:nvPr>
        </p:nvSpPr>
        <p:spPr/>
        <p:txBody>
          <a:bodyPr/>
          <a:lstStyle/>
          <a:p>
            <a:fld id="{5597D3F1-1301-42E5-8B92-1D1E3C37DCD4}"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19</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Stroke</a:t>
            </a:r>
            <a:endParaRPr lang="en-AU" dirty="0"/>
          </a:p>
        </p:txBody>
      </p:sp>
      <p:sp>
        <p:nvSpPr>
          <p:cNvPr id="3" name="Content Placeholder 2"/>
          <p:cNvSpPr>
            <a:spLocks noGrp="1"/>
          </p:cNvSpPr>
          <p:nvPr>
            <p:ph idx="1"/>
          </p:nvPr>
        </p:nvSpPr>
        <p:spPr>
          <a:xfrm>
            <a:off x="1403648" y="1285860"/>
            <a:ext cx="7740352" cy="4392612"/>
          </a:xfrm>
        </p:spPr>
        <p:txBody>
          <a:bodyPr/>
          <a:lstStyle/>
          <a:p>
            <a:pPr marL="0" indent="0">
              <a:buNone/>
            </a:pPr>
            <a:r>
              <a:rPr lang="en-US" dirty="0"/>
              <a:t>A stroke </a:t>
            </a:r>
            <a:r>
              <a:rPr lang="en-US" dirty="0" smtClean="0"/>
              <a:t>is </a:t>
            </a:r>
            <a:r>
              <a:rPr lang="en-US" dirty="0"/>
              <a:t>when an artery taking blood to the brain becomes </a:t>
            </a:r>
            <a:r>
              <a:rPr lang="en-US" b="1" dirty="0">
                <a:solidFill>
                  <a:srgbClr val="C00000"/>
                </a:solidFill>
              </a:rPr>
              <a:t>blocked</a:t>
            </a:r>
            <a:r>
              <a:rPr lang="en-US" dirty="0"/>
              <a:t> or </a:t>
            </a:r>
            <a:r>
              <a:rPr lang="en-US" b="1" dirty="0">
                <a:solidFill>
                  <a:srgbClr val="C00000"/>
                </a:solidFill>
              </a:rPr>
              <a:t>bursts</a:t>
            </a:r>
            <a:r>
              <a:rPr lang="en-US" b="1" dirty="0"/>
              <a:t>.</a:t>
            </a:r>
          </a:p>
        </p:txBody>
      </p:sp>
      <p:sp>
        <p:nvSpPr>
          <p:cNvPr id="4" name="Date Placeholder 3"/>
          <p:cNvSpPr>
            <a:spLocks noGrp="1"/>
          </p:cNvSpPr>
          <p:nvPr>
            <p:ph type="dt" sz="half" idx="10"/>
          </p:nvPr>
        </p:nvSpPr>
        <p:spPr/>
        <p:txBody>
          <a:bodyPr/>
          <a:lstStyle/>
          <a:p>
            <a:fld id="{D16CEC16-879A-4037-9E94-7E234361025D}"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a:t>
            </a:fld>
            <a:endParaRPr lang="en-AU"/>
          </a:p>
        </p:txBody>
      </p:sp>
      <p:pic>
        <p:nvPicPr>
          <p:cNvPr id="10" name="Picture 2" descr="http://www.somebodycares4u.com/recogn1.jpg"/>
          <p:cNvPicPr>
            <a:picLocks noChangeAspect="1" noChangeArrowheads="1"/>
          </p:cNvPicPr>
          <p:nvPr/>
        </p:nvPicPr>
        <p:blipFill>
          <a:blip r:embed="rId3" cstate="print"/>
          <a:srcRect/>
          <a:stretch>
            <a:fillRect/>
          </a:stretch>
        </p:blipFill>
        <p:spPr bwMode="auto">
          <a:xfrm>
            <a:off x="1865461" y="2357430"/>
            <a:ext cx="6849943" cy="39518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001156" cy="1143000"/>
          </a:xfrm>
        </p:spPr>
        <p:txBody>
          <a:bodyPr/>
          <a:lstStyle/>
          <a:p>
            <a:r>
              <a:rPr lang="en-US" dirty="0"/>
              <a:t>Why one side of the body?</a:t>
            </a:r>
            <a:endParaRPr lang="en-AU" dirty="0"/>
          </a:p>
        </p:txBody>
      </p:sp>
      <p:sp>
        <p:nvSpPr>
          <p:cNvPr id="3" name="Content Placeholder 2"/>
          <p:cNvSpPr>
            <a:spLocks noGrp="1"/>
          </p:cNvSpPr>
          <p:nvPr>
            <p:ph idx="1"/>
          </p:nvPr>
        </p:nvSpPr>
        <p:spPr>
          <a:xfrm>
            <a:off x="1475656" y="1571612"/>
            <a:ext cx="7668344" cy="4929222"/>
          </a:xfrm>
        </p:spPr>
        <p:txBody>
          <a:bodyPr/>
          <a:lstStyle/>
          <a:p>
            <a:r>
              <a:rPr lang="en-US" dirty="0"/>
              <a:t>The </a:t>
            </a:r>
            <a:r>
              <a:rPr lang="en-US" b="1" dirty="0">
                <a:solidFill>
                  <a:srgbClr val="C00000"/>
                </a:solidFill>
              </a:rPr>
              <a:t>left</a:t>
            </a:r>
            <a:r>
              <a:rPr lang="en-US" dirty="0"/>
              <a:t> side of the brain controls the </a:t>
            </a:r>
            <a:r>
              <a:rPr lang="en-US" b="1" dirty="0">
                <a:solidFill>
                  <a:srgbClr val="C00000"/>
                </a:solidFill>
              </a:rPr>
              <a:t>right </a:t>
            </a:r>
            <a:r>
              <a:rPr lang="en-US" dirty="0"/>
              <a:t>side of the body while the </a:t>
            </a:r>
            <a:r>
              <a:rPr lang="en-US" b="1" dirty="0">
                <a:solidFill>
                  <a:srgbClr val="C00000"/>
                </a:solidFill>
              </a:rPr>
              <a:t>right </a:t>
            </a:r>
            <a:r>
              <a:rPr lang="en-US" dirty="0"/>
              <a:t>side of the brain controls the </a:t>
            </a:r>
            <a:r>
              <a:rPr lang="en-US" b="1" dirty="0">
                <a:solidFill>
                  <a:srgbClr val="C00000"/>
                </a:solidFill>
              </a:rPr>
              <a:t>left</a:t>
            </a:r>
            <a:r>
              <a:rPr lang="en-US" dirty="0"/>
              <a:t> side of the body. </a:t>
            </a:r>
          </a:p>
          <a:p>
            <a:r>
              <a:rPr lang="en-US" dirty="0"/>
              <a:t>When a blood vessel that carries blood to a given part of the brain is blocked, only the side of the brain where the blood vessel is located is affected. </a:t>
            </a:r>
            <a:endParaRPr lang="en-AU" dirty="0"/>
          </a:p>
        </p:txBody>
      </p:sp>
      <p:sp>
        <p:nvSpPr>
          <p:cNvPr id="4" name="Date Placeholder 3"/>
          <p:cNvSpPr>
            <a:spLocks noGrp="1"/>
          </p:cNvSpPr>
          <p:nvPr>
            <p:ph type="dt" sz="half" idx="10"/>
          </p:nvPr>
        </p:nvSpPr>
        <p:spPr/>
        <p:txBody>
          <a:bodyPr/>
          <a:lstStyle/>
          <a:p>
            <a:fld id="{18A70DA9-6992-4884-BBB9-08E642F56978}" type="datetime3">
              <a:rPr lang="en-US"/>
              <a:pPr/>
              <a:t>5 October 2015</a:t>
            </a:fld>
            <a:endParaRPr lang="en-AU"/>
          </a:p>
        </p:txBody>
      </p:sp>
      <p:sp>
        <p:nvSpPr>
          <p:cNvPr id="6" name="Footer Placeholder 5"/>
          <p:cNvSpPr>
            <a:spLocks noGrp="1"/>
          </p:cNvSpPr>
          <p:nvPr>
            <p:ph type="ftr" sz="quarter" idx="11"/>
          </p:nvPr>
        </p:nvSpPr>
        <p:spPr/>
        <p:txBody>
          <a:bodyPr/>
          <a:lstStyle/>
          <a:p>
            <a:r>
              <a:rPr lang="en-AU" dirty="0"/>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20</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001156" cy="1143000"/>
          </a:xfrm>
        </p:spPr>
        <p:txBody>
          <a:bodyPr/>
          <a:lstStyle/>
          <a:p>
            <a:r>
              <a:rPr lang="en-US" dirty="0"/>
              <a:t>Why one side of the body?</a:t>
            </a:r>
            <a:endParaRPr lang="en-AU" dirty="0"/>
          </a:p>
        </p:txBody>
      </p:sp>
      <p:sp>
        <p:nvSpPr>
          <p:cNvPr id="3" name="Content Placeholder 2"/>
          <p:cNvSpPr>
            <a:spLocks noGrp="1"/>
          </p:cNvSpPr>
          <p:nvPr>
            <p:ph idx="1"/>
          </p:nvPr>
        </p:nvSpPr>
        <p:spPr>
          <a:xfrm>
            <a:off x="1475656" y="1571612"/>
            <a:ext cx="7668344" cy="4929222"/>
          </a:xfrm>
        </p:spPr>
        <p:txBody>
          <a:bodyPr/>
          <a:lstStyle/>
          <a:p>
            <a:pPr marL="0" indent="0">
              <a:buNone/>
            </a:pPr>
            <a:r>
              <a:rPr lang="en-US" dirty="0" smtClean="0"/>
              <a:t>This </a:t>
            </a:r>
            <a:r>
              <a:rPr lang="en-US" dirty="0"/>
              <a:t>causes symptoms in the </a:t>
            </a:r>
            <a:r>
              <a:rPr lang="en-US" b="1" dirty="0">
                <a:solidFill>
                  <a:srgbClr val="C00000"/>
                </a:solidFill>
              </a:rPr>
              <a:t>opposite</a:t>
            </a:r>
            <a:r>
              <a:rPr lang="en-US" dirty="0"/>
              <a:t> side of the body</a:t>
            </a:r>
            <a:r>
              <a:rPr lang="en-US" dirty="0" smtClean="0"/>
              <a:t>.</a:t>
            </a:r>
            <a:endParaRPr lang="en-AU" dirty="0"/>
          </a:p>
        </p:txBody>
      </p:sp>
      <p:sp>
        <p:nvSpPr>
          <p:cNvPr id="4" name="Date Placeholder 3"/>
          <p:cNvSpPr>
            <a:spLocks noGrp="1"/>
          </p:cNvSpPr>
          <p:nvPr>
            <p:ph type="dt" sz="half" idx="10"/>
          </p:nvPr>
        </p:nvSpPr>
        <p:spPr/>
        <p:txBody>
          <a:bodyPr/>
          <a:lstStyle/>
          <a:p>
            <a:fld id="{18A70DA9-6992-4884-BBB9-08E642F56978}"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21</a:t>
            </a:fld>
            <a:endParaRPr lang="en-AU"/>
          </a:p>
        </p:txBody>
      </p:sp>
      <p:pic>
        <p:nvPicPr>
          <p:cNvPr id="1026" name="Picture 2" descr="http://media.graytvinc.com/images/320*208/mmm+strok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259" y="2629503"/>
            <a:ext cx="5410944" cy="3517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83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Mini-strokes (TIA’s)</a:t>
            </a:r>
            <a:endParaRPr lang="en-AU" dirty="0"/>
          </a:p>
        </p:txBody>
      </p:sp>
      <p:sp>
        <p:nvSpPr>
          <p:cNvPr id="3" name="Content Placeholder 2"/>
          <p:cNvSpPr>
            <a:spLocks noGrp="1"/>
          </p:cNvSpPr>
          <p:nvPr>
            <p:ph idx="1"/>
          </p:nvPr>
        </p:nvSpPr>
        <p:spPr>
          <a:xfrm>
            <a:off x="1547664" y="1785902"/>
            <a:ext cx="7596336" cy="5072098"/>
          </a:xfrm>
        </p:spPr>
        <p:txBody>
          <a:bodyPr/>
          <a:lstStyle/>
          <a:p>
            <a:r>
              <a:rPr lang="en-US" dirty="0"/>
              <a:t>Sometimes the person will get </a:t>
            </a:r>
            <a:r>
              <a:rPr lang="en-US" b="1" dirty="0">
                <a:solidFill>
                  <a:srgbClr val="C00000"/>
                </a:solidFill>
              </a:rPr>
              <a:t>warnings</a:t>
            </a:r>
            <a:r>
              <a:rPr lang="en-US" dirty="0"/>
              <a:t> of a future stroke. </a:t>
            </a:r>
          </a:p>
          <a:p>
            <a:r>
              <a:rPr lang="en-US" dirty="0" smtClean="0"/>
              <a:t>These </a:t>
            </a:r>
            <a:r>
              <a:rPr lang="en-US" b="1" dirty="0">
                <a:solidFill>
                  <a:srgbClr val="C00000"/>
                </a:solidFill>
              </a:rPr>
              <a:t>mini-strokes</a:t>
            </a:r>
            <a:r>
              <a:rPr lang="en-US" dirty="0">
                <a:solidFill>
                  <a:srgbClr val="C00000"/>
                </a:solidFill>
              </a:rPr>
              <a:t> </a:t>
            </a:r>
            <a:r>
              <a:rPr lang="en-US" dirty="0"/>
              <a:t>(also called TIA’s) are due to spasm of the blood vessels, or are the result of a </a:t>
            </a:r>
            <a:r>
              <a:rPr lang="en-US" b="1" dirty="0">
                <a:solidFill>
                  <a:srgbClr val="C00000"/>
                </a:solidFill>
              </a:rPr>
              <a:t>temporary</a:t>
            </a:r>
            <a:r>
              <a:rPr lang="en-US" b="1" dirty="0"/>
              <a:t> </a:t>
            </a:r>
            <a:r>
              <a:rPr lang="en-US" dirty="0"/>
              <a:t>blockage in smaller arteries supplying oxygen-carrying blood to the brain. </a:t>
            </a:r>
          </a:p>
        </p:txBody>
      </p:sp>
      <p:sp>
        <p:nvSpPr>
          <p:cNvPr id="4" name="Date Placeholder 3"/>
          <p:cNvSpPr>
            <a:spLocks noGrp="1"/>
          </p:cNvSpPr>
          <p:nvPr>
            <p:ph type="dt" sz="half" idx="10"/>
          </p:nvPr>
        </p:nvSpPr>
        <p:spPr/>
        <p:txBody>
          <a:bodyPr/>
          <a:lstStyle/>
          <a:p>
            <a:fld id="{107AF9ED-8939-46A1-9485-3AC10C87ADEF}"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22</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Mini-strokes (TIA’s)</a:t>
            </a:r>
            <a:endParaRPr lang="en-AU" dirty="0"/>
          </a:p>
        </p:txBody>
      </p:sp>
      <p:sp>
        <p:nvSpPr>
          <p:cNvPr id="3" name="Content Placeholder 2"/>
          <p:cNvSpPr>
            <a:spLocks noGrp="1"/>
          </p:cNvSpPr>
          <p:nvPr>
            <p:ph idx="1"/>
          </p:nvPr>
        </p:nvSpPr>
        <p:spPr>
          <a:xfrm>
            <a:off x="1547664" y="1643050"/>
            <a:ext cx="7596336" cy="4392612"/>
          </a:xfrm>
        </p:spPr>
        <p:txBody>
          <a:bodyPr/>
          <a:lstStyle/>
          <a:p>
            <a:r>
              <a:rPr lang="en-US" dirty="0"/>
              <a:t>These are associated with the </a:t>
            </a:r>
            <a:r>
              <a:rPr lang="en-US" b="1" dirty="0">
                <a:solidFill>
                  <a:srgbClr val="C00000"/>
                </a:solidFill>
              </a:rPr>
              <a:t>same</a:t>
            </a:r>
            <a:r>
              <a:rPr lang="en-US" dirty="0"/>
              <a:t> symptoms as a stroke but are </a:t>
            </a:r>
            <a:r>
              <a:rPr lang="en-US" b="1" dirty="0">
                <a:solidFill>
                  <a:srgbClr val="C00000"/>
                </a:solidFill>
              </a:rPr>
              <a:t>temporary</a:t>
            </a:r>
            <a:r>
              <a:rPr lang="en-US" dirty="0"/>
              <a:t> and do not cause long-term harm to the brain. </a:t>
            </a:r>
          </a:p>
          <a:p>
            <a:r>
              <a:rPr lang="en-US" dirty="0"/>
              <a:t>They are caused by temporary disruptions to the brain’s </a:t>
            </a:r>
            <a:r>
              <a:rPr lang="en-US" b="1" dirty="0">
                <a:solidFill>
                  <a:srgbClr val="C00000"/>
                </a:solidFill>
              </a:rPr>
              <a:t>blood supply</a:t>
            </a:r>
            <a:r>
              <a:rPr lang="en-US" dirty="0" smtClean="0"/>
              <a:t>.</a:t>
            </a:r>
            <a:endParaRPr lang="en-AU" dirty="0"/>
          </a:p>
        </p:txBody>
      </p:sp>
      <p:sp>
        <p:nvSpPr>
          <p:cNvPr id="4" name="Date Placeholder 3"/>
          <p:cNvSpPr>
            <a:spLocks noGrp="1"/>
          </p:cNvSpPr>
          <p:nvPr>
            <p:ph type="dt" sz="half" idx="10"/>
          </p:nvPr>
        </p:nvSpPr>
        <p:spPr/>
        <p:txBody>
          <a:bodyPr/>
          <a:lstStyle/>
          <a:p>
            <a:fld id="{C1230E76-57DC-4BEB-A9B2-F7503264452A}"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23</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Mini-strokes (TIA’s)</a:t>
            </a:r>
            <a:endParaRPr lang="en-AU" dirty="0"/>
          </a:p>
        </p:txBody>
      </p:sp>
      <p:sp>
        <p:nvSpPr>
          <p:cNvPr id="3" name="Content Placeholder 2"/>
          <p:cNvSpPr>
            <a:spLocks noGrp="1"/>
          </p:cNvSpPr>
          <p:nvPr>
            <p:ph idx="1"/>
          </p:nvPr>
        </p:nvSpPr>
        <p:spPr>
          <a:xfrm>
            <a:off x="1547664" y="1643050"/>
            <a:ext cx="4176464" cy="4392612"/>
          </a:xfrm>
        </p:spPr>
        <p:txBody>
          <a:bodyPr/>
          <a:lstStyle/>
          <a:p>
            <a:pPr marL="0" indent="0">
              <a:buNone/>
            </a:pPr>
            <a:r>
              <a:rPr lang="en-US" dirty="0" smtClean="0"/>
              <a:t>Seek </a:t>
            </a:r>
            <a:r>
              <a:rPr lang="en-US" b="1" dirty="0">
                <a:solidFill>
                  <a:srgbClr val="C00000"/>
                </a:solidFill>
              </a:rPr>
              <a:t>medical attention </a:t>
            </a:r>
            <a:r>
              <a:rPr lang="en-US" dirty="0"/>
              <a:t>as a future stroke is preventable.  </a:t>
            </a:r>
          </a:p>
          <a:p>
            <a:endParaRPr lang="en-AU" dirty="0"/>
          </a:p>
        </p:txBody>
      </p:sp>
      <p:sp>
        <p:nvSpPr>
          <p:cNvPr id="4" name="Date Placeholder 3"/>
          <p:cNvSpPr>
            <a:spLocks noGrp="1"/>
          </p:cNvSpPr>
          <p:nvPr>
            <p:ph type="dt" sz="half" idx="10"/>
          </p:nvPr>
        </p:nvSpPr>
        <p:spPr/>
        <p:txBody>
          <a:bodyPr/>
          <a:lstStyle/>
          <a:p>
            <a:fld id="{C1230E76-57DC-4BEB-A9B2-F7503264452A}"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24</a:t>
            </a:fld>
            <a:endParaRPr lang="en-AU"/>
          </a:p>
        </p:txBody>
      </p:sp>
      <p:pic>
        <p:nvPicPr>
          <p:cNvPr id="2050" name="Picture 2" descr="http://www.healthy.com.au/wp-content/uploads/cache/637_NpAdvHo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628800"/>
            <a:ext cx="2883016" cy="3920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54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animEffect transition="in" filter="fade">
                                      <p:cBhvr>
                                        <p:cTn id="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at risk?</a:t>
            </a:r>
            <a:endParaRPr lang="en-AU" dirty="0"/>
          </a:p>
        </p:txBody>
      </p:sp>
      <p:sp>
        <p:nvSpPr>
          <p:cNvPr id="3" name="Content Placeholder 2"/>
          <p:cNvSpPr>
            <a:spLocks noGrp="1"/>
          </p:cNvSpPr>
          <p:nvPr>
            <p:ph idx="1"/>
          </p:nvPr>
        </p:nvSpPr>
        <p:spPr>
          <a:xfrm>
            <a:off x="1547664" y="1714488"/>
            <a:ext cx="7170858" cy="4392612"/>
          </a:xfrm>
        </p:spPr>
        <p:txBody>
          <a:bodyPr/>
          <a:lstStyle/>
          <a:p>
            <a:r>
              <a:rPr lang="en-US" dirty="0"/>
              <a:t>The elderly</a:t>
            </a:r>
          </a:p>
          <a:p>
            <a:r>
              <a:rPr lang="en-US" dirty="0"/>
              <a:t>Smokers</a:t>
            </a:r>
          </a:p>
          <a:p>
            <a:r>
              <a:rPr lang="en-US" dirty="0"/>
              <a:t>People who have:</a:t>
            </a:r>
          </a:p>
          <a:p>
            <a:pPr lvl="1"/>
            <a:r>
              <a:rPr lang="en-US" sz="3200" dirty="0"/>
              <a:t>High blood pressure</a:t>
            </a:r>
          </a:p>
          <a:p>
            <a:pPr lvl="1"/>
            <a:r>
              <a:rPr lang="en-US" sz="3200" dirty="0"/>
              <a:t>Heart disease</a:t>
            </a:r>
          </a:p>
          <a:p>
            <a:pPr lvl="1"/>
            <a:r>
              <a:rPr lang="en-US" sz="3200" dirty="0"/>
              <a:t>Diabetes </a:t>
            </a:r>
            <a:endParaRPr lang="en-AU" sz="3200" dirty="0"/>
          </a:p>
        </p:txBody>
      </p:sp>
      <p:sp>
        <p:nvSpPr>
          <p:cNvPr id="5" name="Date Placeholder 4"/>
          <p:cNvSpPr>
            <a:spLocks noGrp="1"/>
          </p:cNvSpPr>
          <p:nvPr>
            <p:ph type="dt" sz="half" idx="10"/>
          </p:nvPr>
        </p:nvSpPr>
        <p:spPr/>
        <p:txBody>
          <a:bodyPr/>
          <a:lstStyle/>
          <a:p>
            <a:fld id="{E4D2117B-686F-4D7B-88FB-88986EB698AD}" type="datetime3">
              <a:rPr lang="en-US"/>
              <a:pPr/>
              <a:t>5 October 2015</a:t>
            </a:fld>
            <a:endParaRPr lang="en-AU"/>
          </a:p>
        </p:txBody>
      </p:sp>
      <p:sp>
        <p:nvSpPr>
          <p:cNvPr id="7" name="Footer Placeholder 6"/>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25</a:t>
            </a:fld>
            <a:endParaRPr lang="en-AU" dirty="0"/>
          </a:p>
        </p:txBody>
      </p:sp>
      <p:pic>
        <p:nvPicPr>
          <p:cNvPr id="4" name="Picture 3" descr="http://www.parasolemt.com.au/manual/Images/first_aid_online/stroke2.jpg"/>
          <p:cNvPicPr/>
          <p:nvPr/>
        </p:nvPicPr>
        <p:blipFill>
          <a:blip r:embed="rId3" cstate="print"/>
          <a:srcRect/>
          <a:stretch>
            <a:fillRect/>
          </a:stretch>
        </p:blipFill>
        <p:spPr bwMode="auto">
          <a:xfrm>
            <a:off x="6804248" y="1714488"/>
            <a:ext cx="2214578" cy="31432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&amp; Symptoms</a:t>
            </a:r>
            <a:endParaRPr lang="en-AU" dirty="0"/>
          </a:p>
        </p:txBody>
      </p:sp>
      <p:sp>
        <p:nvSpPr>
          <p:cNvPr id="3" name="Content Placeholder 2"/>
          <p:cNvSpPr>
            <a:spLocks noGrp="1"/>
          </p:cNvSpPr>
          <p:nvPr>
            <p:ph sz="half" idx="1"/>
          </p:nvPr>
        </p:nvSpPr>
        <p:spPr>
          <a:xfrm>
            <a:off x="1187624" y="1844824"/>
            <a:ext cx="4429156" cy="4392612"/>
          </a:xfrm>
        </p:spPr>
        <p:txBody>
          <a:bodyPr/>
          <a:lstStyle/>
          <a:p>
            <a:r>
              <a:rPr lang="en-US" sz="3200" dirty="0"/>
              <a:t>Sudden decrease in level of consciousness</a:t>
            </a:r>
          </a:p>
          <a:p>
            <a:r>
              <a:rPr lang="en-US" sz="3200" dirty="0"/>
              <a:t>Weakness or paralysis, especially on one side of body</a:t>
            </a:r>
          </a:p>
          <a:p>
            <a:r>
              <a:rPr lang="en-US" sz="3200" dirty="0"/>
              <a:t>Feeling of numbness in face, arm or leg</a:t>
            </a:r>
          </a:p>
          <a:p>
            <a:endParaRPr lang="en-AU" dirty="0"/>
          </a:p>
        </p:txBody>
      </p:sp>
      <p:sp>
        <p:nvSpPr>
          <p:cNvPr id="6" name="Content Placeholder 5"/>
          <p:cNvSpPr>
            <a:spLocks noGrp="1"/>
          </p:cNvSpPr>
          <p:nvPr>
            <p:ph sz="half" idx="2"/>
          </p:nvPr>
        </p:nvSpPr>
        <p:spPr>
          <a:xfrm>
            <a:off x="5508104" y="1785926"/>
            <a:ext cx="3635896" cy="4392612"/>
          </a:xfrm>
        </p:spPr>
        <p:txBody>
          <a:bodyPr/>
          <a:lstStyle/>
          <a:p>
            <a:r>
              <a:rPr lang="en-US" sz="3200" dirty="0"/>
              <a:t>Difficulty speaking or understanding </a:t>
            </a:r>
          </a:p>
          <a:p>
            <a:r>
              <a:rPr lang="en-US" sz="3200" dirty="0"/>
              <a:t>Unexplained dizziness</a:t>
            </a:r>
          </a:p>
          <a:p>
            <a:r>
              <a:rPr lang="en-US" sz="3200" dirty="0"/>
              <a:t>Disturbed vision</a:t>
            </a:r>
          </a:p>
          <a:p>
            <a:r>
              <a:rPr lang="en-US" sz="3200" dirty="0"/>
              <a:t>Loss of balance</a:t>
            </a:r>
          </a:p>
          <a:p>
            <a:r>
              <a:rPr lang="en-US" sz="3200" dirty="0"/>
              <a:t>Confusion  </a:t>
            </a:r>
          </a:p>
          <a:p>
            <a:endParaRPr lang="en-AU" dirty="0"/>
          </a:p>
        </p:txBody>
      </p:sp>
      <p:sp>
        <p:nvSpPr>
          <p:cNvPr id="7" name="Date Placeholder 6"/>
          <p:cNvSpPr>
            <a:spLocks noGrp="1"/>
          </p:cNvSpPr>
          <p:nvPr>
            <p:ph type="dt" sz="half" idx="10"/>
          </p:nvPr>
        </p:nvSpPr>
        <p:spPr/>
        <p:txBody>
          <a:bodyPr/>
          <a:lstStyle/>
          <a:p>
            <a:fld id="{B5A5EDD3-ECF1-45EA-A3AC-D919B91182AE}" type="datetime3">
              <a:rPr lang="en-US"/>
              <a:pPr/>
              <a:t>5 October 2015</a:t>
            </a:fld>
            <a:endParaRPr lang="en-AU"/>
          </a:p>
        </p:txBody>
      </p:sp>
      <p:sp>
        <p:nvSpPr>
          <p:cNvPr id="9" name="Footer Placeholder 8"/>
          <p:cNvSpPr>
            <a:spLocks noGrp="1"/>
          </p:cNvSpPr>
          <p:nvPr>
            <p:ph type="ftr" sz="quarter" idx="11"/>
          </p:nvPr>
        </p:nvSpPr>
        <p:spPr/>
        <p:txBody>
          <a:bodyPr/>
          <a:lstStyle/>
          <a:p>
            <a:r>
              <a:rPr lang="en-AU"/>
              <a:t>Coffs Harbour Divisional Training</a:t>
            </a:r>
          </a:p>
        </p:txBody>
      </p:sp>
      <p:sp>
        <p:nvSpPr>
          <p:cNvPr id="8" name="Slide Number Placeholder 7"/>
          <p:cNvSpPr>
            <a:spLocks noGrp="1"/>
          </p:cNvSpPr>
          <p:nvPr>
            <p:ph type="sldNum" sz="quarter" idx="12"/>
          </p:nvPr>
        </p:nvSpPr>
        <p:spPr/>
        <p:txBody>
          <a:bodyPr/>
          <a:lstStyle/>
          <a:p>
            <a:fld id="{ACCE7147-DFDF-4E1A-9471-BC948C644F27}" type="slidenum">
              <a:rPr lang="en-AU"/>
              <a:pPr/>
              <a:t>26</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5656" y="1571612"/>
            <a:ext cx="7200800" cy="3429024"/>
          </a:xfrm>
        </p:spPr>
        <p:txBody>
          <a:bodyPr/>
          <a:lstStyle/>
          <a:p>
            <a:r>
              <a:rPr lang="en-US" sz="4800" b="1" dirty="0">
                <a:solidFill>
                  <a:srgbClr val="C00000"/>
                </a:solidFill>
              </a:rPr>
              <a:t>Remember a stroke is a</a:t>
            </a:r>
            <a:br>
              <a:rPr lang="en-US" sz="4800" b="1" dirty="0">
                <a:solidFill>
                  <a:srgbClr val="C00000"/>
                </a:solidFill>
              </a:rPr>
            </a:br>
            <a:r>
              <a:rPr lang="en-US" sz="4800" b="1" dirty="0">
                <a:solidFill>
                  <a:srgbClr val="C00000"/>
                </a:solidFill>
              </a:rPr>
              <a:t> life-threatening emergency!</a:t>
            </a:r>
            <a:endParaRPr lang="en-AU" sz="4800" b="1" dirty="0">
              <a:solidFill>
                <a:srgbClr val="C00000"/>
              </a:solidFill>
            </a:endParaRPr>
          </a:p>
        </p:txBody>
      </p:sp>
      <p:sp>
        <p:nvSpPr>
          <p:cNvPr id="5" name="Date Placeholder 4"/>
          <p:cNvSpPr>
            <a:spLocks noGrp="1"/>
          </p:cNvSpPr>
          <p:nvPr>
            <p:ph type="dt" sz="half" idx="10"/>
          </p:nvPr>
        </p:nvSpPr>
        <p:spPr/>
        <p:txBody>
          <a:bodyPr/>
          <a:lstStyle/>
          <a:p>
            <a:fld id="{3C38E039-5B55-4FC8-A5CA-4CD567CEA2DA}" type="datetime3">
              <a:rPr lang="en-US"/>
              <a:pPr/>
              <a:t>5 October 2015</a:t>
            </a:fld>
            <a:endParaRPr lang="en-AU"/>
          </a:p>
        </p:txBody>
      </p:sp>
      <p:sp>
        <p:nvSpPr>
          <p:cNvPr id="7" name="Footer Placeholder 6"/>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27</a:t>
            </a:fld>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acronym </a:t>
            </a:r>
            <a:r>
              <a:rPr lang="en-US" dirty="0">
                <a:solidFill>
                  <a:srgbClr val="C00000"/>
                </a:solidFill>
              </a:rPr>
              <a:t>F A S T </a:t>
            </a:r>
            <a:endParaRPr lang="en-AU"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1142976" y="1428736"/>
            <a:ext cx="7893520" cy="4976350"/>
          </a:xfrm>
          <a:prstGeom prst="rect">
            <a:avLst/>
          </a:prstGeom>
          <a:noFill/>
          <a:ln w="9525">
            <a:noFill/>
            <a:miter lim="800000"/>
            <a:headEnd/>
            <a:tailEnd/>
          </a:ln>
          <a:effectLst/>
        </p:spPr>
      </p:pic>
      <p:sp>
        <p:nvSpPr>
          <p:cNvPr id="4" name="Date Placeholder 3"/>
          <p:cNvSpPr>
            <a:spLocks noGrp="1"/>
          </p:cNvSpPr>
          <p:nvPr>
            <p:ph type="dt" sz="half" idx="10"/>
          </p:nvPr>
        </p:nvSpPr>
        <p:spPr/>
        <p:txBody>
          <a:bodyPr/>
          <a:lstStyle/>
          <a:p>
            <a:fld id="{77A22F9B-74F7-480D-AAD7-1E03F73D3748}"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28</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endParaRPr lang="en-AU" dirty="0"/>
          </a:p>
        </p:txBody>
      </p:sp>
      <p:sp>
        <p:nvSpPr>
          <p:cNvPr id="3" name="Content Placeholder 2"/>
          <p:cNvSpPr>
            <a:spLocks noGrp="1"/>
          </p:cNvSpPr>
          <p:nvPr>
            <p:ph idx="1"/>
          </p:nvPr>
        </p:nvSpPr>
        <p:spPr>
          <a:xfrm>
            <a:off x="1691680" y="1428736"/>
            <a:ext cx="7452320" cy="5143536"/>
          </a:xfrm>
        </p:spPr>
        <p:txBody>
          <a:bodyPr/>
          <a:lstStyle/>
          <a:p>
            <a:r>
              <a:rPr lang="en-US" dirty="0"/>
              <a:t>Inability to communicate when otherwise alert can cause </a:t>
            </a:r>
            <a:r>
              <a:rPr lang="en-US" b="1" dirty="0">
                <a:solidFill>
                  <a:srgbClr val="C00000"/>
                </a:solidFill>
              </a:rPr>
              <a:t>anxiety</a:t>
            </a:r>
            <a:r>
              <a:rPr lang="en-US" dirty="0"/>
              <a:t> in the </a:t>
            </a:r>
            <a:r>
              <a:rPr lang="en-US" dirty="0" smtClean="0"/>
              <a:t>patient.</a:t>
            </a:r>
            <a:endParaRPr lang="en-US" dirty="0"/>
          </a:p>
          <a:p>
            <a:r>
              <a:rPr lang="en-US" dirty="0"/>
              <a:t>Grasp both hands and ask the </a:t>
            </a:r>
            <a:r>
              <a:rPr lang="en-US" dirty="0" smtClean="0"/>
              <a:t>patient </a:t>
            </a:r>
            <a:r>
              <a:rPr lang="en-US" dirty="0"/>
              <a:t>to </a:t>
            </a:r>
            <a:r>
              <a:rPr lang="en-US" b="1" dirty="0">
                <a:solidFill>
                  <a:srgbClr val="C00000"/>
                </a:solidFill>
              </a:rPr>
              <a:t>squeeze</a:t>
            </a:r>
            <a:r>
              <a:rPr lang="en-US" dirty="0"/>
              <a:t>.</a:t>
            </a:r>
          </a:p>
          <a:p>
            <a:r>
              <a:rPr lang="en-US" dirty="0" smtClean="0"/>
              <a:t>Usually the patient </a:t>
            </a:r>
            <a:r>
              <a:rPr lang="en-US" dirty="0"/>
              <a:t>will respond with one or </a:t>
            </a:r>
            <a:r>
              <a:rPr lang="en-US" dirty="0" smtClean="0"/>
              <a:t>the other </a:t>
            </a:r>
            <a:r>
              <a:rPr lang="en-US" dirty="0"/>
              <a:t>hand. </a:t>
            </a:r>
            <a:r>
              <a:rPr lang="en-US" dirty="0" smtClean="0"/>
              <a:t> </a:t>
            </a:r>
            <a:endParaRPr lang="en-AU" dirty="0"/>
          </a:p>
        </p:txBody>
      </p:sp>
      <p:sp>
        <p:nvSpPr>
          <p:cNvPr id="4" name="Date Placeholder 3"/>
          <p:cNvSpPr>
            <a:spLocks noGrp="1"/>
          </p:cNvSpPr>
          <p:nvPr>
            <p:ph type="dt" sz="half" idx="10"/>
          </p:nvPr>
        </p:nvSpPr>
        <p:spPr/>
        <p:txBody>
          <a:bodyPr/>
          <a:lstStyle/>
          <a:p>
            <a:fld id="{7E856972-DA32-4681-B9A9-B46735AE5441}"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29</a:t>
            </a:fld>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Stroke</a:t>
            </a:r>
            <a:endParaRPr lang="en-AU" dirty="0"/>
          </a:p>
        </p:txBody>
      </p:sp>
      <p:sp>
        <p:nvSpPr>
          <p:cNvPr id="3" name="Content Placeholder 2"/>
          <p:cNvSpPr>
            <a:spLocks noGrp="1"/>
          </p:cNvSpPr>
          <p:nvPr>
            <p:ph idx="1"/>
          </p:nvPr>
        </p:nvSpPr>
        <p:spPr>
          <a:xfrm>
            <a:off x="1403648" y="1643050"/>
            <a:ext cx="7740352" cy="4392612"/>
          </a:xfrm>
        </p:spPr>
        <p:txBody>
          <a:bodyPr/>
          <a:lstStyle/>
          <a:p>
            <a:pPr marL="0" indent="0">
              <a:buNone/>
            </a:pPr>
            <a:r>
              <a:rPr lang="en-US" dirty="0"/>
              <a:t>Often health professionals refer </a:t>
            </a:r>
            <a:r>
              <a:rPr lang="en-US" dirty="0" smtClean="0"/>
              <a:t>to </a:t>
            </a:r>
            <a:r>
              <a:rPr lang="en-US" dirty="0"/>
              <a:t>these two types of strokes as </a:t>
            </a:r>
            <a:r>
              <a:rPr lang="en-US" b="1" dirty="0">
                <a:solidFill>
                  <a:srgbClr val="C00000"/>
                </a:solidFill>
              </a:rPr>
              <a:t>dry </a:t>
            </a:r>
            <a:r>
              <a:rPr lang="en-US" dirty="0"/>
              <a:t>and </a:t>
            </a:r>
            <a:r>
              <a:rPr lang="en-US" b="1" dirty="0">
                <a:solidFill>
                  <a:srgbClr val="C00000"/>
                </a:solidFill>
              </a:rPr>
              <a:t>wet</a:t>
            </a:r>
            <a:endParaRPr lang="en-AU" b="1" dirty="0">
              <a:solidFill>
                <a:srgbClr val="C00000"/>
              </a:solidFill>
            </a:endParaRPr>
          </a:p>
        </p:txBody>
      </p:sp>
      <p:sp>
        <p:nvSpPr>
          <p:cNvPr id="4" name="Date Placeholder 3"/>
          <p:cNvSpPr>
            <a:spLocks noGrp="1"/>
          </p:cNvSpPr>
          <p:nvPr>
            <p:ph type="dt" sz="half" idx="10"/>
          </p:nvPr>
        </p:nvSpPr>
        <p:spPr/>
        <p:txBody>
          <a:bodyPr/>
          <a:lstStyle/>
          <a:p>
            <a:fld id="{D5F25AF9-9F14-4804-8EA6-C9D1FD7F0E2D}"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3</a:t>
            </a:fld>
            <a:endParaRPr lang="en-A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a:t>
            </a:r>
            <a:endParaRPr lang="en-AU" dirty="0"/>
          </a:p>
        </p:txBody>
      </p:sp>
      <p:sp>
        <p:nvSpPr>
          <p:cNvPr id="3" name="Content Placeholder 2"/>
          <p:cNvSpPr>
            <a:spLocks noGrp="1"/>
          </p:cNvSpPr>
          <p:nvPr>
            <p:ph idx="1"/>
          </p:nvPr>
        </p:nvSpPr>
        <p:spPr>
          <a:xfrm>
            <a:off x="1691680" y="1916832"/>
            <a:ext cx="7452320" cy="2432312"/>
          </a:xfrm>
        </p:spPr>
        <p:txBody>
          <a:bodyPr/>
          <a:lstStyle/>
          <a:p>
            <a:r>
              <a:rPr lang="en-US" dirty="0" smtClean="0"/>
              <a:t>Then </a:t>
            </a:r>
            <a:r>
              <a:rPr lang="en-US" dirty="0"/>
              <a:t>communicate </a:t>
            </a:r>
            <a:r>
              <a:rPr lang="en-US" dirty="0" smtClean="0"/>
              <a:t>by </a:t>
            </a:r>
            <a:r>
              <a:rPr lang="en-US" dirty="0"/>
              <a:t>hand </a:t>
            </a:r>
            <a:r>
              <a:rPr lang="en-US" dirty="0" smtClean="0"/>
              <a:t>squeezes</a:t>
            </a:r>
          </a:p>
          <a:p>
            <a:r>
              <a:rPr lang="en-US" dirty="0" smtClean="0"/>
              <a:t>One </a:t>
            </a:r>
            <a:r>
              <a:rPr lang="en-US" dirty="0"/>
              <a:t>for </a:t>
            </a:r>
            <a:r>
              <a:rPr lang="en-US" b="1" dirty="0">
                <a:solidFill>
                  <a:srgbClr val="C00000"/>
                </a:solidFill>
              </a:rPr>
              <a:t>yes</a:t>
            </a:r>
            <a:r>
              <a:rPr lang="en-US" dirty="0"/>
              <a:t> and two for </a:t>
            </a:r>
            <a:r>
              <a:rPr lang="en-US" b="1" dirty="0">
                <a:solidFill>
                  <a:srgbClr val="C00000"/>
                </a:solidFill>
              </a:rPr>
              <a:t>no</a:t>
            </a:r>
            <a:r>
              <a:rPr lang="en-US" dirty="0"/>
              <a:t>. </a:t>
            </a:r>
            <a:endParaRPr lang="en-US" dirty="0" smtClean="0"/>
          </a:p>
          <a:p>
            <a:r>
              <a:rPr lang="en-US" dirty="0" smtClean="0"/>
              <a:t>Be </a:t>
            </a:r>
            <a:r>
              <a:rPr lang="en-US" dirty="0"/>
              <a:t>calm and reassuring.  </a:t>
            </a:r>
            <a:endParaRPr lang="en-AU" dirty="0"/>
          </a:p>
        </p:txBody>
      </p:sp>
      <p:sp>
        <p:nvSpPr>
          <p:cNvPr id="4" name="Date Placeholder 3"/>
          <p:cNvSpPr>
            <a:spLocks noGrp="1"/>
          </p:cNvSpPr>
          <p:nvPr>
            <p:ph type="dt" sz="half" idx="10"/>
          </p:nvPr>
        </p:nvSpPr>
        <p:spPr/>
        <p:txBody>
          <a:bodyPr/>
          <a:lstStyle/>
          <a:p>
            <a:fld id="{7E856972-DA32-4681-B9A9-B46735AE5441}"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30</a:t>
            </a:fld>
            <a:endParaRPr lang="en-AU"/>
          </a:p>
        </p:txBody>
      </p:sp>
      <p:pic>
        <p:nvPicPr>
          <p:cNvPr id="4098" name="Picture 2" descr="Image result for squeezing someone's h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822111"/>
            <a:ext cx="4312566" cy="2423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81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098"/>
                                        </p:tgtEl>
                                        <p:attrNameLst>
                                          <p:attrName>style.visibility</p:attrName>
                                        </p:attrNameLst>
                                      </p:cBhvr>
                                      <p:to>
                                        <p:strVal val="visible"/>
                                      </p:to>
                                    </p:set>
                                    <p:animEffect transition="in" filter="fade">
                                      <p:cBhvr>
                                        <p:cTn id="9" dur="5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t>
            </a:r>
            <a:r>
              <a:rPr lang="en-US" dirty="0" smtClean="0"/>
              <a:t>anagement</a:t>
            </a:r>
            <a:endParaRPr lang="en-AU" dirty="0"/>
          </a:p>
        </p:txBody>
      </p:sp>
      <p:sp>
        <p:nvSpPr>
          <p:cNvPr id="4" name="Content Placeholder 3"/>
          <p:cNvSpPr>
            <a:spLocks noGrp="1"/>
          </p:cNvSpPr>
          <p:nvPr>
            <p:ph idx="1"/>
          </p:nvPr>
        </p:nvSpPr>
        <p:spPr>
          <a:xfrm>
            <a:off x="1619672" y="1989138"/>
            <a:ext cx="7067128" cy="2797184"/>
          </a:xfrm>
        </p:spPr>
        <p:txBody>
          <a:bodyPr/>
          <a:lstStyle/>
          <a:p>
            <a:pPr marL="514350" indent="-514350">
              <a:buFont typeface="+mj-lt"/>
              <a:buAutoNum type="arabicPeriod"/>
            </a:pPr>
            <a:r>
              <a:rPr lang="en-AU" b="1" dirty="0" smtClean="0">
                <a:solidFill>
                  <a:srgbClr val="C00000"/>
                </a:solidFill>
              </a:rPr>
              <a:t>DRSABCD</a:t>
            </a:r>
            <a:r>
              <a:rPr lang="en-AU" dirty="0" smtClean="0"/>
              <a:t> </a:t>
            </a:r>
            <a:r>
              <a:rPr lang="en-AU" dirty="0"/>
              <a:t>(ask them to squeeze your hands)</a:t>
            </a:r>
            <a:endParaRPr lang="en-AU" sz="2800" b="1" dirty="0"/>
          </a:p>
          <a:p>
            <a:pPr marL="514350" indent="-514350">
              <a:buFont typeface="+mj-lt"/>
              <a:buAutoNum type="arabicPeriod"/>
            </a:pPr>
            <a:r>
              <a:rPr lang="en-US" dirty="0"/>
              <a:t>Call </a:t>
            </a:r>
            <a:r>
              <a:rPr lang="en-US" b="1" dirty="0">
                <a:solidFill>
                  <a:srgbClr val="C00000"/>
                </a:solidFill>
              </a:rPr>
              <a:t>000</a:t>
            </a:r>
          </a:p>
          <a:p>
            <a:pPr marL="514350" indent="-514350">
              <a:buFont typeface="+mj-lt"/>
              <a:buAutoNum type="arabicPeriod"/>
            </a:pPr>
            <a:r>
              <a:rPr lang="en-US" dirty="0"/>
              <a:t>Loosen tight clothing</a:t>
            </a:r>
          </a:p>
          <a:p>
            <a:pPr marL="514350" indent="-514350">
              <a:buFont typeface="+mj-lt"/>
              <a:buAutoNum type="arabicPeriod" startAt="4"/>
            </a:pPr>
            <a:r>
              <a:rPr lang="en-US" dirty="0"/>
              <a:t>Reassure the </a:t>
            </a:r>
            <a:r>
              <a:rPr lang="en-US" dirty="0" smtClean="0"/>
              <a:t>patient</a:t>
            </a:r>
            <a:endParaRPr lang="en-US" dirty="0"/>
          </a:p>
        </p:txBody>
      </p:sp>
      <p:sp>
        <p:nvSpPr>
          <p:cNvPr id="5" name="Date Placeholder 4"/>
          <p:cNvSpPr>
            <a:spLocks noGrp="1"/>
          </p:cNvSpPr>
          <p:nvPr>
            <p:ph type="dt" sz="half" idx="10"/>
          </p:nvPr>
        </p:nvSpPr>
        <p:spPr/>
        <p:txBody>
          <a:bodyPr/>
          <a:lstStyle/>
          <a:p>
            <a:fld id="{5C7181C8-3B5C-450E-B53D-635D9F81E373}" type="datetime3">
              <a:rPr lang="en-US"/>
              <a:pPr/>
              <a:t>5 October 2015</a:t>
            </a:fld>
            <a:endParaRPr lang="en-AU"/>
          </a:p>
        </p:txBody>
      </p:sp>
      <p:sp>
        <p:nvSpPr>
          <p:cNvPr id="7" name="Footer Placeholder 6"/>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31</a:t>
            </a:fld>
            <a:endParaRPr lang="en-AU"/>
          </a:p>
        </p:txBody>
      </p:sp>
      <p:pic>
        <p:nvPicPr>
          <p:cNvPr id="9" name="Picture 2" descr="http://www.firstunitedpres.org/files/Care%20images/caring_hands-1.jpg"/>
          <p:cNvPicPr>
            <a:picLocks noChangeAspect="1" noChangeArrowheads="1"/>
          </p:cNvPicPr>
          <p:nvPr/>
        </p:nvPicPr>
        <p:blipFill>
          <a:blip r:embed="rId3" cstate="print"/>
          <a:srcRect/>
          <a:stretch>
            <a:fillRect/>
          </a:stretch>
        </p:blipFill>
        <p:spPr bwMode="auto">
          <a:xfrm>
            <a:off x="6228184" y="2708920"/>
            <a:ext cx="2699792" cy="17717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AU" dirty="0"/>
          </a:p>
        </p:txBody>
      </p:sp>
      <p:sp>
        <p:nvSpPr>
          <p:cNvPr id="3" name="Content Placeholder 2"/>
          <p:cNvSpPr>
            <a:spLocks noGrp="1"/>
          </p:cNvSpPr>
          <p:nvPr>
            <p:ph idx="1"/>
          </p:nvPr>
        </p:nvSpPr>
        <p:spPr>
          <a:xfrm>
            <a:off x="1619672" y="1643050"/>
            <a:ext cx="7524328" cy="4392612"/>
          </a:xfrm>
        </p:spPr>
        <p:txBody>
          <a:bodyPr/>
          <a:lstStyle/>
          <a:p>
            <a:pPr marL="514350" indent="-514350">
              <a:buFont typeface="+mj-lt"/>
              <a:buAutoNum type="arabicPeriod" startAt="5"/>
            </a:pPr>
            <a:r>
              <a:rPr lang="en-US" dirty="0">
                <a:solidFill>
                  <a:srgbClr val="000000"/>
                </a:solidFill>
              </a:rPr>
              <a:t>Place on stretcher if available </a:t>
            </a:r>
            <a:r>
              <a:rPr lang="en-US" dirty="0" smtClean="0">
                <a:solidFill>
                  <a:srgbClr val="000000"/>
                </a:solidFill>
              </a:rPr>
              <a:t>(</a:t>
            </a:r>
            <a:r>
              <a:rPr lang="en-AU" dirty="0" smtClean="0">
                <a:solidFill>
                  <a:srgbClr val="000000"/>
                </a:solidFill>
              </a:rPr>
              <a:t>possibly u</a:t>
            </a:r>
            <a:r>
              <a:rPr lang="en-US" dirty="0" smtClean="0">
                <a:solidFill>
                  <a:srgbClr val="000000"/>
                </a:solidFill>
              </a:rPr>
              <a:t>se </a:t>
            </a:r>
            <a:r>
              <a:rPr lang="en-US" dirty="0">
                <a:solidFill>
                  <a:srgbClr val="000000"/>
                </a:solidFill>
              </a:rPr>
              <a:t>carry sheet) </a:t>
            </a:r>
          </a:p>
          <a:p>
            <a:pPr marL="514350" indent="-514350">
              <a:buFont typeface="+mj-lt"/>
              <a:buAutoNum type="arabicPeriod" startAt="5"/>
            </a:pPr>
            <a:r>
              <a:rPr lang="en-US" dirty="0"/>
              <a:t>Support head and shoulders</a:t>
            </a:r>
          </a:p>
          <a:p>
            <a:pPr marL="514350" indent="-514350">
              <a:buFont typeface="+mj-lt"/>
              <a:buAutoNum type="arabicPeriod" startAt="5"/>
            </a:pPr>
            <a:r>
              <a:rPr lang="en-AU" dirty="0"/>
              <a:t>Oxygen therapy 8‐15 LPM via Face Mask</a:t>
            </a:r>
          </a:p>
          <a:p>
            <a:pPr marL="514350" indent="-514350">
              <a:buFont typeface="+mj-lt"/>
              <a:buAutoNum type="arabicPeriod" startAt="5"/>
            </a:pPr>
            <a:r>
              <a:rPr lang="en-US" dirty="0"/>
              <a:t>Maintain body temperature</a:t>
            </a:r>
          </a:p>
          <a:p>
            <a:pPr marL="514350" indent="-514350">
              <a:buFont typeface="+mj-lt"/>
              <a:buAutoNum type="arabicPeriod" startAt="5"/>
            </a:pPr>
            <a:r>
              <a:rPr lang="en-US" dirty="0"/>
              <a:t>Maintain an airway</a:t>
            </a:r>
          </a:p>
          <a:p>
            <a:pPr marL="514350" indent="-514350">
              <a:buFont typeface="Arial" pitchFamily="34" charset="0"/>
              <a:buChar char="•"/>
            </a:pPr>
            <a:endParaRPr lang="en-AU" dirty="0"/>
          </a:p>
          <a:p>
            <a:endParaRPr lang="en-AU" dirty="0"/>
          </a:p>
        </p:txBody>
      </p:sp>
      <p:sp>
        <p:nvSpPr>
          <p:cNvPr id="4" name="Date Placeholder 3"/>
          <p:cNvSpPr>
            <a:spLocks noGrp="1"/>
          </p:cNvSpPr>
          <p:nvPr>
            <p:ph type="dt" sz="half" idx="10"/>
          </p:nvPr>
        </p:nvSpPr>
        <p:spPr/>
        <p:txBody>
          <a:bodyPr/>
          <a:lstStyle/>
          <a:p>
            <a:fld id="{86EE1FF2-E3B8-41DD-8430-13EC9D56A5D9}" type="datetime3">
              <a:rPr lang="en-US"/>
              <a:pPr/>
              <a:t>5 October 2015</a:t>
            </a:fld>
            <a:endParaRPr lang="en-AU" dirty="0"/>
          </a:p>
        </p:txBody>
      </p:sp>
      <p:sp>
        <p:nvSpPr>
          <p:cNvPr id="6" name="Footer Placeholder 5"/>
          <p:cNvSpPr>
            <a:spLocks noGrp="1"/>
          </p:cNvSpPr>
          <p:nvPr>
            <p:ph type="ftr" sz="quarter" idx="11"/>
          </p:nvPr>
        </p:nvSpPr>
        <p:spPr/>
        <p:txBody>
          <a:bodyPr/>
          <a:lstStyle/>
          <a:p>
            <a:r>
              <a:rPr lang="en-AU"/>
              <a:t>Coffs Harbour Divisional Training</a:t>
            </a:r>
            <a:endParaRPr lang="en-AU" dirty="0"/>
          </a:p>
        </p:txBody>
      </p:sp>
      <p:sp>
        <p:nvSpPr>
          <p:cNvPr id="5" name="Slide Number Placeholder 4"/>
          <p:cNvSpPr>
            <a:spLocks noGrp="1"/>
          </p:cNvSpPr>
          <p:nvPr>
            <p:ph type="sldNum" sz="quarter" idx="12"/>
          </p:nvPr>
        </p:nvSpPr>
        <p:spPr/>
        <p:txBody>
          <a:bodyPr/>
          <a:lstStyle/>
          <a:p>
            <a:fld id="{ACCE7147-DFDF-4E1A-9471-BC948C644F27}" type="slidenum">
              <a:rPr lang="en-AU"/>
              <a:pPr/>
              <a:t>32</a:t>
            </a:fld>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3" y="260648"/>
            <a:ext cx="8229600" cy="1143000"/>
          </a:xfrm>
        </p:spPr>
        <p:txBody>
          <a:bodyPr/>
          <a:lstStyle/>
          <a:p>
            <a:r>
              <a:rPr lang="en-AU" dirty="0"/>
              <a:t>The </a:t>
            </a:r>
            <a:r>
              <a:rPr lang="en-AU" dirty="0" smtClean="0"/>
              <a:t>traditional golden 3 </a:t>
            </a:r>
            <a:r>
              <a:rPr lang="en-AU" dirty="0"/>
              <a:t>hour </a:t>
            </a:r>
          </a:p>
        </p:txBody>
      </p:sp>
      <p:sp>
        <p:nvSpPr>
          <p:cNvPr id="3" name="Content Placeholder 2"/>
          <p:cNvSpPr>
            <a:spLocks noGrp="1"/>
          </p:cNvSpPr>
          <p:nvPr>
            <p:ph idx="1"/>
          </p:nvPr>
        </p:nvSpPr>
        <p:spPr>
          <a:xfrm>
            <a:off x="1475656" y="1600200"/>
            <a:ext cx="7668344" cy="4525963"/>
          </a:xfrm>
        </p:spPr>
        <p:txBody>
          <a:bodyPr/>
          <a:lstStyle/>
          <a:p>
            <a:r>
              <a:rPr lang="en-AU" dirty="0"/>
              <a:t>Researchers in the 1990s came up with tissue plasminogen </a:t>
            </a:r>
            <a:r>
              <a:rPr lang="en-AU" dirty="0" smtClean="0"/>
              <a:t>activator (</a:t>
            </a:r>
            <a:r>
              <a:rPr lang="en-AU" b="1" dirty="0" err="1" smtClean="0">
                <a:solidFill>
                  <a:srgbClr val="C00000"/>
                </a:solidFill>
              </a:rPr>
              <a:t>tPA</a:t>
            </a:r>
            <a:r>
              <a:rPr lang="en-AU" dirty="0" smtClean="0"/>
              <a:t>), </a:t>
            </a:r>
            <a:r>
              <a:rPr lang="en-AU" dirty="0"/>
              <a:t>for the treatment of ischemic </a:t>
            </a:r>
            <a:r>
              <a:rPr lang="en-AU" dirty="0" smtClean="0"/>
              <a:t>stroke. </a:t>
            </a:r>
          </a:p>
          <a:p>
            <a:r>
              <a:rPr lang="en-AU" dirty="0" smtClean="0"/>
              <a:t>Over </a:t>
            </a:r>
            <a:r>
              <a:rPr lang="en-AU" dirty="0"/>
              <a:t>80% of all strokes are </a:t>
            </a:r>
            <a:r>
              <a:rPr lang="en-AU" dirty="0" smtClean="0"/>
              <a:t>ischemic.</a:t>
            </a:r>
          </a:p>
          <a:p>
            <a:r>
              <a:rPr lang="en-AU" dirty="0" err="1"/>
              <a:t>tPA</a:t>
            </a:r>
            <a:r>
              <a:rPr lang="en-AU" dirty="0"/>
              <a:t> acts by dissolving </a:t>
            </a:r>
            <a:r>
              <a:rPr lang="en-AU" dirty="0" smtClean="0"/>
              <a:t>the </a:t>
            </a:r>
            <a:r>
              <a:rPr lang="en-AU" dirty="0"/>
              <a:t>stroke-causing blood clots.</a:t>
            </a:r>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33</a:t>
            </a:fld>
            <a:endParaRPr lang="en-AU" dirty="0"/>
          </a:p>
        </p:txBody>
      </p:sp>
    </p:spTree>
    <p:extLst>
      <p:ext uri="{BB962C8B-B14F-4D97-AF65-F5344CB8AC3E}">
        <p14:creationId xmlns:p14="http://schemas.microsoft.com/office/powerpoint/2010/main" val="382029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600200"/>
            <a:ext cx="7668344" cy="4525963"/>
          </a:xfrm>
        </p:spPr>
        <p:txBody>
          <a:bodyPr/>
          <a:lstStyle/>
          <a:p>
            <a:r>
              <a:rPr lang="en-AU" dirty="0" smtClean="0"/>
              <a:t>Unfortunately, if </a:t>
            </a:r>
            <a:r>
              <a:rPr lang="en-AU" dirty="0"/>
              <a:t>given </a:t>
            </a:r>
            <a:r>
              <a:rPr lang="en-AU" b="1" dirty="0">
                <a:solidFill>
                  <a:srgbClr val="C00000"/>
                </a:solidFill>
              </a:rPr>
              <a:t>later than three hours</a:t>
            </a:r>
            <a:r>
              <a:rPr lang="en-AU" dirty="0"/>
              <a:t> after a person first realizes he/she is having </a:t>
            </a:r>
            <a:r>
              <a:rPr lang="en-AU" dirty="0" smtClean="0"/>
              <a:t>stroke, </a:t>
            </a:r>
            <a:r>
              <a:rPr lang="en-AU" dirty="0" err="1"/>
              <a:t>tPA</a:t>
            </a:r>
            <a:r>
              <a:rPr lang="en-AU" dirty="0"/>
              <a:t> </a:t>
            </a:r>
            <a:r>
              <a:rPr lang="en-AU" dirty="0" smtClean="0"/>
              <a:t>has been known to cause </a:t>
            </a:r>
            <a:r>
              <a:rPr lang="en-AU" dirty="0"/>
              <a:t>dangerous bleeding in the brain</a:t>
            </a:r>
            <a:r>
              <a:rPr lang="en-AU" dirty="0" smtClean="0"/>
              <a:t>.</a:t>
            </a:r>
          </a:p>
          <a:p>
            <a:r>
              <a:rPr lang="en-AU" dirty="0" smtClean="0"/>
              <a:t>It </a:t>
            </a:r>
            <a:r>
              <a:rPr lang="en-AU" dirty="0"/>
              <a:t>is </a:t>
            </a:r>
            <a:r>
              <a:rPr lang="en-AU" dirty="0" smtClean="0"/>
              <a:t>only </a:t>
            </a:r>
            <a:r>
              <a:rPr lang="en-AU" dirty="0"/>
              <a:t>safe to give </a:t>
            </a:r>
            <a:r>
              <a:rPr lang="en-AU" dirty="0" err="1"/>
              <a:t>tPA</a:t>
            </a:r>
            <a:r>
              <a:rPr lang="en-AU" dirty="0"/>
              <a:t> within 3 hours of the beginning of stroke </a:t>
            </a:r>
            <a:r>
              <a:rPr lang="en-AU" dirty="0" smtClean="0"/>
              <a:t>symptoms. </a:t>
            </a:r>
            <a:endParaRPr lang="en-AU"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34</a:t>
            </a:fld>
            <a:endParaRPr lang="en-AU" dirty="0"/>
          </a:p>
        </p:txBody>
      </p:sp>
      <p:sp>
        <p:nvSpPr>
          <p:cNvPr id="9" name="Title 1"/>
          <p:cNvSpPr>
            <a:spLocks noGrp="1"/>
          </p:cNvSpPr>
          <p:nvPr>
            <p:ph type="title"/>
          </p:nvPr>
        </p:nvSpPr>
        <p:spPr>
          <a:xfrm>
            <a:off x="8993" y="260648"/>
            <a:ext cx="8229600" cy="1143000"/>
          </a:xfrm>
        </p:spPr>
        <p:txBody>
          <a:bodyPr/>
          <a:lstStyle/>
          <a:p>
            <a:r>
              <a:rPr lang="en-AU" dirty="0"/>
              <a:t>The </a:t>
            </a:r>
            <a:r>
              <a:rPr lang="en-AU" dirty="0" smtClean="0"/>
              <a:t>traditional golden 3 </a:t>
            </a:r>
            <a:r>
              <a:rPr lang="en-AU" dirty="0"/>
              <a:t>hour </a:t>
            </a:r>
          </a:p>
        </p:txBody>
      </p:sp>
    </p:spTree>
    <p:extLst>
      <p:ext uri="{BB962C8B-B14F-4D97-AF65-F5344CB8AC3E}">
        <p14:creationId xmlns:p14="http://schemas.microsoft.com/office/powerpoint/2010/main" val="415843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1600200"/>
            <a:ext cx="7668344" cy="4525963"/>
          </a:xfrm>
        </p:spPr>
        <p:txBody>
          <a:bodyPr/>
          <a:lstStyle/>
          <a:p>
            <a:pPr marL="0" indent="0">
              <a:buNone/>
            </a:pPr>
            <a:r>
              <a:rPr lang="en-AU" dirty="0" smtClean="0"/>
              <a:t>This is </a:t>
            </a:r>
            <a:r>
              <a:rPr lang="en-AU" dirty="0"/>
              <a:t>why physicians </a:t>
            </a:r>
            <a:r>
              <a:rPr lang="en-AU" dirty="0" smtClean="0"/>
              <a:t>have thought of </a:t>
            </a:r>
            <a:r>
              <a:rPr lang="en-AU" dirty="0"/>
              <a:t>this time </a:t>
            </a:r>
            <a:r>
              <a:rPr lang="en-AU" dirty="0" smtClean="0"/>
              <a:t>as the:</a:t>
            </a:r>
          </a:p>
          <a:p>
            <a:pPr marL="0" indent="0" algn="ctr">
              <a:buNone/>
            </a:pPr>
            <a:r>
              <a:rPr lang="en-AU" sz="4000" dirty="0" smtClean="0"/>
              <a:t> </a:t>
            </a:r>
            <a:r>
              <a:rPr lang="en-AU" sz="4000" dirty="0"/>
              <a:t>"</a:t>
            </a:r>
            <a:r>
              <a:rPr lang="en-AU" sz="4000" b="1" dirty="0">
                <a:solidFill>
                  <a:srgbClr val="C00000"/>
                </a:solidFill>
              </a:rPr>
              <a:t>golden three hour </a:t>
            </a:r>
            <a:r>
              <a:rPr lang="en-AU" sz="4000" b="1" dirty="0" err="1">
                <a:solidFill>
                  <a:srgbClr val="C00000"/>
                </a:solidFill>
              </a:rPr>
              <a:t>tPA</a:t>
            </a:r>
            <a:r>
              <a:rPr lang="en-AU" sz="4000" b="1" dirty="0">
                <a:solidFill>
                  <a:srgbClr val="C00000"/>
                </a:solidFill>
              </a:rPr>
              <a:t> window</a:t>
            </a:r>
            <a:r>
              <a:rPr lang="en-AU" sz="4000" dirty="0" smtClean="0"/>
              <a:t>"</a:t>
            </a:r>
            <a:endParaRPr lang="en-AU" sz="4000"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35</a:t>
            </a:fld>
            <a:endParaRPr lang="en-AU"/>
          </a:p>
        </p:txBody>
      </p:sp>
      <p:sp>
        <p:nvSpPr>
          <p:cNvPr id="8" name="Title 1"/>
          <p:cNvSpPr>
            <a:spLocks noGrp="1"/>
          </p:cNvSpPr>
          <p:nvPr>
            <p:ph type="title"/>
          </p:nvPr>
        </p:nvSpPr>
        <p:spPr>
          <a:xfrm>
            <a:off x="8993" y="260648"/>
            <a:ext cx="8229600" cy="1143000"/>
          </a:xfrm>
        </p:spPr>
        <p:txBody>
          <a:bodyPr/>
          <a:lstStyle/>
          <a:p>
            <a:r>
              <a:rPr lang="en-AU" dirty="0"/>
              <a:t>The </a:t>
            </a:r>
            <a:r>
              <a:rPr lang="en-AU" dirty="0" smtClean="0"/>
              <a:t>traditional golden 3 </a:t>
            </a:r>
            <a:r>
              <a:rPr lang="en-AU" dirty="0"/>
              <a:t>hour </a:t>
            </a:r>
          </a:p>
        </p:txBody>
      </p:sp>
    </p:spTree>
    <p:extLst>
      <p:ext uri="{BB962C8B-B14F-4D97-AF65-F5344CB8AC3E}">
        <p14:creationId xmlns:p14="http://schemas.microsoft.com/office/powerpoint/2010/main" val="40039670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 September 2010</a:t>
            </a:r>
          </a:p>
        </p:txBody>
      </p:sp>
      <p:sp>
        <p:nvSpPr>
          <p:cNvPr id="3" name="Content Placeholder 2"/>
          <p:cNvSpPr>
            <a:spLocks noGrp="1"/>
          </p:cNvSpPr>
          <p:nvPr>
            <p:ph idx="1"/>
          </p:nvPr>
        </p:nvSpPr>
        <p:spPr>
          <a:xfrm>
            <a:off x="1475656" y="1600200"/>
            <a:ext cx="7668344" cy="4525963"/>
          </a:xfrm>
        </p:spPr>
        <p:txBody>
          <a:bodyPr/>
          <a:lstStyle/>
          <a:p>
            <a:pPr marL="0" indent="0">
              <a:buNone/>
            </a:pPr>
            <a:r>
              <a:rPr lang="en-AU" dirty="0"/>
              <a:t>THE use of “clot-busters</a:t>
            </a:r>
            <a:r>
              <a:rPr lang="en-AU"/>
              <a:t>” </a:t>
            </a:r>
            <a:r>
              <a:rPr lang="en-AU" smtClean="0"/>
              <a:t>used </a:t>
            </a:r>
            <a:r>
              <a:rPr lang="en-AU" dirty="0"/>
              <a:t>to break up blood </a:t>
            </a:r>
            <a:r>
              <a:rPr lang="en-AU" dirty="0" smtClean="0"/>
              <a:t>clots – </a:t>
            </a:r>
            <a:r>
              <a:rPr lang="en-AU" dirty="0"/>
              <a:t>will be recommended for use for up to </a:t>
            </a:r>
            <a:r>
              <a:rPr lang="en-AU" b="1" dirty="0">
                <a:solidFill>
                  <a:srgbClr val="C00000"/>
                </a:solidFill>
              </a:rPr>
              <a:t>4.5 hours</a:t>
            </a:r>
            <a:r>
              <a:rPr lang="en-AU" dirty="0"/>
              <a:t> following a stroke, a </a:t>
            </a:r>
            <a:r>
              <a:rPr lang="en-AU" dirty="0" smtClean="0"/>
              <a:t>change from </a:t>
            </a:r>
            <a:r>
              <a:rPr lang="en-AU" dirty="0"/>
              <a:t>three hours as previously </a:t>
            </a:r>
            <a:r>
              <a:rPr lang="en-AU" dirty="0" smtClean="0"/>
              <a:t>recommended. </a:t>
            </a:r>
            <a:endParaRPr lang="en-AU"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36</a:t>
            </a:fld>
            <a:endParaRPr lang="en-AU"/>
          </a:p>
        </p:txBody>
      </p:sp>
    </p:spTree>
    <p:extLst>
      <p:ext uri="{BB962C8B-B14F-4D97-AF65-F5344CB8AC3E}">
        <p14:creationId xmlns:p14="http://schemas.microsoft.com/office/powerpoint/2010/main" val="169680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1 September 2010</a:t>
            </a:r>
          </a:p>
        </p:txBody>
      </p:sp>
      <p:sp>
        <p:nvSpPr>
          <p:cNvPr id="3" name="Content Placeholder 2"/>
          <p:cNvSpPr>
            <a:spLocks noGrp="1"/>
          </p:cNvSpPr>
          <p:nvPr>
            <p:ph idx="1"/>
          </p:nvPr>
        </p:nvSpPr>
        <p:spPr>
          <a:xfrm>
            <a:off x="1475656" y="1600200"/>
            <a:ext cx="7668344" cy="4525963"/>
          </a:xfrm>
        </p:spPr>
        <p:txBody>
          <a:bodyPr/>
          <a:lstStyle/>
          <a:p>
            <a:pPr marL="0" indent="0">
              <a:buNone/>
            </a:pPr>
            <a:r>
              <a:rPr lang="en-AU" dirty="0" smtClean="0"/>
              <a:t>“These </a:t>
            </a:r>
            <a:r>
              <a:rPr lang="en-AU" dirty="0"/>
              <a:t>updated guidelines reflect international research that indicates </a:t>
            </a:r>
            <a:r>
              <a:rPr lang="en-AU" dirty="0" smtClean="0"/>
              <a:t>the therapy </a:t>
            </a:r>
            <a:r>
              <a:rPr lang="en-AU" dirty="0"/>
              <a:t>can be useful beyond the established three-hour window, up to </a:t>
            </a:r>
            <a:r>
              <a:rPr lang="en-AU" dirty="0" smtClean="0"/>
              <a:t>4.5 hours </a:t>
            </a:r>
            <a:r>
              <a:rPr lang="en-AU" dirty="0"/>
              <a:t>– but we still urge that the sooner you get to medical treatment </a:t>
            </a:r>
            <a:r>
              <a:rPr lang="en-AU" dirty="0" smtClean="0"/>
              <a:t>following stroke the </a:t>
            </a:r>
            <a:r>
              <a:rPr lang="en-AU" dirty="0"/>
              <a:t>better – every minute counts</a:t>
            </a:r>
            <a:r>
              <a:rPr lang="en-AU" dirty="0" smtClean="0"/>
              <a:t>.”</a:t>
            </a:r>
            <a:r>
              <a:rPr lang="en-AU" dirty="0"/>
              <a:t> </a:t>
            </a:r>
            <a:r>
              <a:rPr lang="en-AU" dirty="0" smtClean="0"/>
              <a:t>(Stroke </a:t>
            </a:r>
            <a:r>
              <a:rPr lang="en-AU" dirty="0"/>
              <a:t>Foundation CEO Dr Erin </a:t>
            </a:r>
            <a:r>
              <a:rPr lang="en-AU" dirty="0" smtClean="0"/>
              <a:t>Lalor)</a:t>
            </a:r>
            <a:endParaRPr lang="en-AU" dirty="0"/>
          </a:p>
        </p:txBody>
      </p:sp>
      <p:sp>
        <p:nvSpPr>
          <p:cNvPr id="4" name="Date Placeholder 3"/>
          <p:cNvSpPr>
            <a:spLocks noGrp="1"/>
          </p:cNvSpPr>
          <p:nvPr>
            <p:ph type="dt" sz="half" idx="10"/>
          </p:nvPr>
        </p:nvSpPr>
        <p:spPr/>
        <p:txBody>
          <a:bodyPr/>
          <a:lstStyle/>
          <a:p>
            <a:fld id="{D5F25AF9-9F14-4804-8EA6-C9D1FD7F0E2D}" type="datetime3">
              <a:rPr lang="en-US" smtClean="0"/>
              <a:pPr/>
              <a:t>5 October 2015</a:t>
            </a:fld>
            <a:endParaRPr lang="en-AU" dirty="0"/>
          </a:p>
        </p:txBody>
      </p:sp>
      <p:sp>
        <p:nvSpPr>
          <p:cNvPr id="5" name="Footer Placeholder 4"/>
          <p:cNvSpPr>
            <a:spLocks noGrp="1"/>
          </p:cNvSpPr>
          <p:nvPr>
            <p:ph type="ftr" sz="quarter" idx="11"/>
          </p:nvPr>
        </p:nvSpPr>
        <p:spPr/>
        <p:txBody>
          <a:bodyPr/>
          <a:lstStyle/>
          <a:p>
            <a:r>
              <a:rPr lang="en-AU" smtClean="0"/>
              <a:t>Coffs Harbour Divisional Training</a:t>
            </a:r>
            <a:endParaRPr lang="en-AU"/>
          </a:p>
        </p:txBody>
      </p:sp>
      <p:sp>
        <p:nvSpPr>
          <p:cNvPr id="6" name="Slide Number Placeholder 5"/>
          <p:cNvSpPr>
            <a:spLocks noGrp="1"/>
          </p:cNvSpPr>
          <p:nvPr>
            <p:ph type="sldNum" sz="quarter" idx="12"/>
          </p:nvPr>
        </p:nvSpPr>
        <p:spPr/>
        <p:txBody>
          <a:bodyPr/>
          <a:lstStyle/>
          <a:p>
            <a:fld id="{ACCE7147-DFDF-4E1A-9471-BC948C644F27}" type="slidenum">
              <a:rPr lang="en-AU" smtClean="0"/>
              <a:pPr/>
              <a:t>37</a:t>
            </a:fld>
            <a:endParaRPr lang="en-AU"/>
          </a:p>
        </p:txBody>
      </p:sp>
    </p:spTree>
    <p:extLst>
      <p:ext uri="{BB962C8B-B14F-4D97-AF65-F5344CB8AC3E}">
        <p14:creationId xmlns:p14="http://schemas.microsoft.com/office/powerpoint/2010/main" val="6452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2"/>
          <p:cNvSpPr>
            <a:spLocks noGrp="1" noChangeArrowheads="1"/>
          </p:cNvSpPr>
          <p:nvPr>
            <p:ph type="title"/>
          </p:nvPr>
        </p:nvSpPr>
        <p:spPr/>
        <p:txBody>
          <a:bodyPr/>
          <a:lstStyle/>
          <a:p>
            <a:pPr eaLnBrk="1" hangingPunct="1"/>
            <a:r>
              <a:rPr lang="en-AU" dirty="0"/>
              <a:t>Questions</a:t>
            </a:r>
          </a:p>
        </p:txBody>
      </p:sp>
      <p:sp>
        <p:nvSpPr>
          <p:cNvPr id="111618" name="Date Placeholder 3"/>
          <p:cNvSpPr>
            <a:spLocks noGrp="1"/>
          </p:cNvSpPr>
          <p:nvPr>
            <p:ph type="dt" sz="half" idx="10"/>
          </p:nvPr>
        </p:nvSpPr>
        <p:spPr>
          <a:noFill/>
        </p:spPr>
        <p:txBody>
          <a:bodyPr/>
          <a:lstStyle/>
          <a:p>
            <a:fld id="{C71D5462-1B9A-405D-96F0-E14103B7E32E}" type="datetime3">
              <a:rPr lang="en-US"/>
              <a:pPr/>
              <a:t>5 October 2015</a:t>
            </a:fld>
            <a:endParaRPr lang="en-US"/>
          </a:p>
        </p:txBody>
      </p:sp>
      <p:sp>
        <p:nvSpPr>
          <p:cNvPr id="111619" name="Footer Placeholder 4"/>
          <p:cNvSpPr>
            <a:spLocks noGrp="1"/>
          </p:cNvSpPr>
          <p:nvPr>
            <p:ph type="ftr" sz="quarter" idx="11"/>
          </p:nvPr>
        </p:nvSpPr>
        <p:spPr>
          <a:noFill/>
        </p:spPr>
        <p:txBody>
          <a:bodyPr/>
          <a:lstStyle/>
          <a:p>
            <a:r>
              <a:rPr lang="en-US"/>
              <a:t>Coffs Harbour Divisional Training</a:t>
            </a:r>
          </a:p>
        </p:txBody>
      </p:sp>
      <p:sp>
        <p:nvSpPr>
          <p:cNvPr id="111620" name="Slide Number Placeholder 5"/>
          <p:cNvSpPr>
            <a:spLocks noGrp="1"/>
          </p:cNvSpPr>
          <p:nvPr>
            <p:ph type="sldNum" sz="quarter" idx="12"/>
          </p:nvPr>
        </p:nvSpPr>
        <p:spPr>
          <a:noFill/>
        </p:spPr>
        <p:txBody>
          <a:bodyPr/>
          <a:lstStyle/>
          <a:p>
            <a:fld id="{F339EFFC-A4A3-45C0-8F48-4F2A8DA1E738}" type="slidenum">
              <a:rPr lang="en-US"/>
              <a:pPr/>
              <a:t>38</a:t>
            </a:fld>
            <a:endParaRPr lang="en-US"/>
          </a:p>
        </p:txBody>
      </p:sp>
      <p:pic>
        <p:nvPicPr>
          <p:cNvPr id="111623" name="Picture 4" descr="MCj04344110000[1]"/>
          <p:cNvPicPr>
            <a:picLocks noChangeAspect="1" noChangeArrowheads="1"/>
          </p:cNvPicPr>
          <p:nvPr/>
        </p:nvPicPr>
        <p:blipFill>
          <a:blip r:embed="rId3" cstate="print"/>
          <a:srcRect/>
          <a:stretch>
            <a:fillRect/>
          </a:stretch>
        </p:blipFill>
        <p:spPr bwMode="auto">
          <a:xfrm>
            <a:off x="3071802" y="2214554"/>
            <a:ext cx="3481398" cy="37060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idx="1"/>
          </p:nvPr>
        </p:nvSpPr>
        <p:spPr>
          <a:xfrm>
            <a:off x="2051050" y="1557338"/>
            <a:ext cx="4752975" cy="792162"/>
          </a:xfrm>
        </p:spPr>
        <p:txBody>
          <a:bodyPr/>
          <a:lstStyle/>
          <a:p>
            <a:pPr algn="ctr" eaLnBrk="1" hangingPunct="1">
              <a:buFontTx/>
              <a:buNone/>
            </a:pPr>
            <a:r>
              <a:rPr lang="en-AU" sz="4000" b="1" dirty="0"/>
              <a:t>BREAK</a:t>
            </a:r>
          </a:p>
        </p:txBody>
      </p:sp>
      <p:sp>
        <p:nvSpPr>
          <p:cNvPr id="29698" name="Date Placeholder 3"/>
          <p:cNvSpPr>
            <a:spLocks noGrp="1"/>
          </p:cNvSpPr>
          <p:nvPr>
            <p:ph type="dt" sz="half" idx="10"/>
          </p:nvPr>
        </p:nvSpPr>
        <p:spPr>
          <a:noFill/>
        </p:spPr>
        <p:txBody>
          <a:bodyPr/>
          <a:lstStyle/>
          <a:p>
            <a:fld id="{125307B4-B9B4-4B92-8AE4-7E9DE0D4DC7D}" type="datetime3">
              <a:rPr lang="en-US"/>
              <a:pPr/>
              <a:t>5 October 2015</a:t>
            </a:fld>
            <a:endParaRPr lang="en-US" dirty="0"/>
          </a:p>
        </p:txBody>
      </p:sp>
      <p:sp>
        <p:nvSpPr>
          <p:cNvPr id="29699" name="Footer Placeholder 4"/>
          <p:cNvSpPr>
            <a:spLocks noGrp="1"/>
          </p:cNvSpPr>
          <p:nvPr>
            <p:ph type="ftr" sz="quarter" idx="11"/>
          </p:nvPr>
        </p:nvSpPr>
        <p:spPr>
          <a:noFill/>
        </p:spPr>
        <p:txBody>
          <a:bodyPr/>
          <a:lstStyle/>
          <a:p>
            <a:r>
              <a:rPr lang="en-US" dirty="0"/>
              <a:t>Coffs Harbour Divisional Training</a:t>
            </a:r>
          </a:p>
        </p:txBody>
      </p:sp>
      <p:sp>
        <p:nvSpPr>
          <p:cNvPr id="7" name="Slide Number Placeholder 6"/>
          <p:cNvSpPr>
            <a:spLocks noGrp="1"/>
          </p:cNvSpPr>
          <p:nvPr>
            <p:ph type="sldNum" sz="quarter" idx="12"/>
          </p:nvPr>
        </p:nvSpPr>
        <p:spPr/>
        <p:txBody>
          <a:bodyPr/>
          <a:lstStyle/>
          <a:p>
            <a:fld id="{7F98F17E-C05D-45D1-ADF4-373B2DD7DDBD}" type="slidenum">
              <a:rPr lang="en-AU"/>
              <a:pPr/>
              <a:t>39</a:t>
            </a:fld>
            <a:endParaRPr lang="en-AU" dirty="0"/>
          </a:p>
        </p:txBody>
      </p:sp>
      <p:pic>
        <p:nvPicPr>
          <p:cNvPr id="29702" name="Picture 3" descr="MCj04258020000[1]"/>
          <p:cNvPicPr>
            <a:picLocks noChangeAspect="1" noChangeArrowheads="1"/>
          </p:cNvPicPr>
          <p:nvPr/>
        </p:nvPicPr>
        <p:blipFill>
          <a:blip r:embed="rId3" cstate="print"/>
          <a:srcRect/>
          <a:stretch>
            <a:fillRect/>
          </a:stretch>
        </p:blipFill>
        <p:spPr bwMode="auto">
          <a:xfrm>
            <a:off x="3059113" y="2852738"/>
            <a:ext cx="3671887" cy="256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Stroke</a:t>
            </a:r>
            <a:endParaRPr lang="en-AU" dirty="0"/>
          </a:p>
        </p:txBody>
      </p:sp>
      <p:sp>
        <p:nvSpPr>
          <p:cNvPr id="4" name="Date Placeholder 3"/>
          <p:cNvSpPr>
            <a:spLocks noGrp="1"/>
          </p:cNvSpPr>
          <p:nvPr>
            <p:ph type="dt" sz="half" idx="10"/>
          </p:nvPr>
        </p:nvSpPr>
        <p:spPr/>
        <p:txBody>
          <a:bodyPr/>
          <a:lstStyle/>
          <a:p>
            <a:fld id="{D5F25AF9-9F14-4804-8EA6-C9D1FD7F0E2D}"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4</a:t>
            </a:fld>
            <a:endParaRPr lang="en-AU"/>
          </a:p>
        </p:txBody>
      </p:sp>
      <p:pic>
        <p:nvPicPr>
          <p:cNvPr id="7" name="Picture 6" descr="http://www.health.com/health/static/hw/media/medical/hw/h5551195.jpg"/>
          <p:cNvPicPr/>
          <p:nvPr/>
        </p:nvPicPr>
        <p:blipFill>
          <a:blip r:embed="rId3" cstate="print"/>
          <a:srcRect r="50120"/>
          <a:stretch>
            <a:fillRect/>
          </a:stretch>
        </p:blipFill>
        <p:spPr bwMode="auto">
          <a:xfrm>
            <a:off x="2428860" y="1285860"/>
            <a:ext cx="4572031" cy="48577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endParaRPr lang="en-AU" dirty="0"/>
          </a:p>
        </p:txBody>
      </p:sp>
      <p:sp>
        <p:nvSpPr>
          <p:cNvPr id="3" name="Content Placeholder 2"/>
          <p:cNvSpPr>
            <a:spLocks noGrp="1"/>
          </p:cNvSpPr>
          <p:nvPr>
            <p:ph idx="1"/>
          </p:nvPr>
        </p:nvSpPr>
        <p:spPr>
          <a:xfrm>
            <a:off x="1475656" y="1714488"/>
            <a:ext cx="7668344" cy="4392612"/>
          </a:xfrm>
        </p:spPr>
        <p:txBody>
          <a:bodyPr/>
          <a:lstStyle/>
          <a:p>
            <a:pPr marL="0" indent="0">
              <a:buNone/>
            </a:pPr>
            <a:r>
              <a:rPr lang="en-US" dirty="0"/>
              <a:t>You are on duty at the local show. You hear an announcement over the PA for St John Ambulance to come to the exhibition hall immediately. Two of you respond with the </a:t>
            </a:r>
            <a:r>
              <a:rPr lang="en-US" dirty="0" smtClean="0"/>
              <a:t>Oxygen </a:t>
            </a:r>
            <a:r>
              <a:rPr lang="en-US" dirty="0"/>
              <a:t>and an </a:t>
            </a:r>
            <a:r>
              <a:rPr lang="en-US" dirty="0" smtClean="0"/>
              <a:t>AED. </a:t>
            </a:r>
            <a:endParaRPr lang="en-AU" dirty="0"/>
          </a:p>
        </p:txBody>
      </p:sp>
      <p:sp>
        <p:nvSpPr>
          <p:cNvPr id="4" name="Date Placeholder 3"/>
          <p:cNvSpPr>
            <a:spLocks noGrp="1"/>
          </p:cNvSpPr>
          <p:nvPr>
            <p:ph type="dt" sz="half" idx="10"/>
          </p:nvPr>
        </p:nvSpPr>
        <p:spPr/>
        <p:txBody>
          <a:bodyPr/>
          <a:lstStyle/>
          <a:p>
            <a:fld id="{D5F25AF9-9F14-4804-8EA6-C9D1FD7F0E2D}"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40</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endParaRPr lang="en-AU" dirty="0"/>
          </a:p>
        </p:txBody>
      </p:sp>
      <p:sp>
        <p:nvSpPr>
          <p:cNvPr id="3" name="Content Placeholder 2"/>
          <p:cNvSpPr>
            <a:spLocks noGrp="1"/>
          </p:cNvSpPr>
          <p:nvPr>
            <p:ph idx="1"/>
          </p:nvPr>
        </p:nvSpPr>
        <p:spPr>
          <a:xfrm>
            <a:off x="1547664" y="1714488"/>
            <a:ext cx="7596336" cy="4392612"/>
          </a:xfrm>
        </p:spPr>
        <p:txBody>
          <a:bodyPr/>
          <a:lstStyle/>
          <a:p>
            <a:pPr marL="0" indent="0">
              <a:buNone/>
            </a:pPr>
            <a:r>
              <a:rPr lang="en-US" dirty="0" smtClean="0"/>
              <a:t>Upon </a:t>
            </a:r>
            <a:r>
              <a:rPr lang="en-US" dirty="0"/>
              <a:t>arrival at the hall you find a 60 year old female lying out in the car park in between two cars. Demonstrate the correct management of this </a:t>
            </a:r>
            <a:r>
              <a:rPr lang="en-US" dirty="0" smtClean="0"/>
              <a:t>patient </a:t>
            </a:r>
            <a:r>
              <a:rPr lang="en-US" dirty="0"/>
              <a:t>including the completion of an OB12 and the handover. </a:t>
            </a:r>
            <a:endParaRPr lang="en-AU" dirty="0"/>
          </a:p>
        </p:txBody>
      </p:sp>
      <p:sp>
        <p:nvSpPr>
          <p:cNvPr id="4" name="Date Placeholder 3"/>
          <p:cNvSpPr>
            <a:spLocks noGrp="1"/>
          </p:cNvSpPr>
          <p:nvPr>
            <p:ph type="dt" sz="half" idx="10"/>
          </p:nvPr>
        </p:nvSpPr>
        <p:spPr/>
        <p:txBody>
          <a:bodyPr/>
          <a:lstStyle/>
          <a:p>
            <a:fld id="{D5F25AF9-9F14-4804-8EA6-C9D1FD7F0E2D}"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41</a:t>
            </a:fld>
            <a:endParaRPr lang="en-AU"/>
          </a:p>
        </p:txBody>
      </p:sp>
    </p:spTree>
    <p:extLst>
      <p:ext uri="{BB962C8B-B14F-4D97-AF65-F5344CB8AC3E}">
        <p14:creationId xmlns:p14="http://schemas.microsoft.com/office/powerpoint/2010/main" val="128014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513"/>
            <a:ext cx="7956551" cy="1143000"/>
          </a:xfrm>
        </p:spPr>
        <p:txBody>
          <a:bodyPr/>
          <a:lstStyle/>
          <a:p>
            <a:r>
              <a:rPr lang="en-AU" sz="4000" dirty="0">
                <a:solidFill>
                  <a:srgbClr val="C00000"/>
                </a:solidFill>
              </a:rPr>
              <a:t>Management </a:t>
            </a:r>
            <a:endParaRPr lang="en-AU" sz="4000" dirty="0"/>
          </a:p>
        </p:txBody>
      </p:sp>
      <p:sp>
        <p:nvSpPr>
          <p:cNvPr id="3" name="Content Placeholder 2"/>
          <p:cNvSpPr>
            <a:spLocks noGrp="1"/>
          </p:cNvSpPr>
          <p:nvPr>
            <p:ph idx="1"/>
          </p:nvPr>
        </p:nvSpPr>
        <p:spPr>
          <a:xfrm>
            <a:off x="1547664" y="1857364"/>
            <a:ext cx="7596336" cy="4392612"/>
          </a:xfrm>
        </p:spPr>
        <p:txBody>
          <a:bodyPr/>
          <a:lstStyle/>
          <a:p>
            <a:pPr marL="514350" indent="-514350">
              <a:buFont typeface="+mj-lt"/>
              <a:buAutoNum type="arabicPeriod"/>
            </a:pPr>
            <a:r>
              <a:rPr lang="en-AU" dirty="0" smtClean="0"/>
              <a:t>DRSABCD </a:t>
            </a:r>
            <a:r>
              <a:rPr lang="en-AU" dirty="0"/>
              <a:t>(ask them to squeeze your)</a:t>
            </a:r>
            <a:endParaRPr lang="en-AU" sz="2800" b="1" dirty="0"/>
          </a:p>
          <a:p>
            <a:pPr marL="514350" indent="-514350">
              <a:buFont typeface="+mj-lt"/>
              <a:buAutoNum type="arabicPeriod"/>
            </a:pPr>
            <a:r>
              <a:rPr lang="en-AU" dirty="0"/>
              <a:t>Call 000 &amp; </a:t>
            </a:r>
            <a:r>
              <a:rPr lang="en-US" dirty="0"/>
              <a:t>reassure the </a:t>
            </a:r>
            <a:r>
              <a:rPr lang="en-US" dirty="0" smtClean="0"/>
              <a:t>patient</a:t>
            </a:r>
            <a:endParaRPr lang="en-US" dirty="0"/>
          </a:p>
          <a:p>
            <a:pPr marL="514350" indent="-514350">
              <a:buFont typeface="+mj-lt"/>
              <a:buAutoNum type="arabicPeriod" startAt="4"/>
            </a:pPr>
            <a:r>
              <a:rPr lang="en-US" dirty="0" smtClean="0">
                <a:solidFill>
                  <a:srgbClr val="000000"/>
                </a:solidFill>
              </a:rPr>
              <a:t>Place </a:t>
            </a:r>
            <a:r>
              <a:rPr lang="en-US" dirty="0">
                <a:solidFill>
                  <a:srgbClr val="000000"/>
                </a:solidFill>
              </a:rPr>
              <a:t>on stretcher if available (use carry sheet) </a:t>
            </a:r>
          </a:p>
          <a:p>
            <a:pPr marL="514350" indent="-514350">
              <a:buFont typeface="+mj-lt"/>
              <a:buAutoNum type="arabicPeriod" startAt="5"/>
            </a:pPr>
            <a:r>
              <a:rPr lang="en-AU" dirty="0"/>
              <a:t>Oxygen therapy 8‐15 LPM via Face Mask</a:t>
            </a:r>
          </a:p>
          <a:p>
            <a:pPr marL="514350" indent="-514350">
              <a:buFont typeface="+mj-lt"/>
              <a:buAutoNum type="arabicPeriod" startAt="6"/>
            </a:pPr>
            <a:r>
              <a:rPr lang="en-US" dirty="0"/>
              <a:t>Loosen tight </a:t>
            </a:r>
            <a:r>
              <a:rPr lang="en-US" dirty="0" smtClean="0"/>
              <a:t>clothing</a:t>
            </a:r>
            <a:endParaRPr lang="en-AU" dirty="0"/>
          </a:p>
        </p:txBody>
      </p:sp>
      <p:sp>
        <p:nvSpPr>
          <p:cNvPr id="4" name="Date Placeholder 3"/>
          <p:cNvSpPr>
            <a:spLocks noGrp="1"/>
          </p:cNvSpPr>
          <p:nvPr>
            <p:ph type="dt" sz="half" idx="10"/>
          </p:nvPr>
        </p:nvSpPr>
        <p:spPr/>
        <p:txBody>
          <a:bodyPr/>
          <a:lstStyle/>
          <a:p>
            <a:fld id="{6CD70DF6-032F-48FB-B692-A76B834EA096}" type="datetime3">
              <a:rPr lang="en-US"/>
              <a:pPr/>
              <a:t>5 October 2015</a:t>
            </a:fld>
            <a:endParaRPr lang="en-AU" dirty="0"/>
          </a:p>
        </p:txBody>
      </p:sp>
      <p:sp>
        <p:nvSpPr>
          <p:cNvPr id="5" name="Footer Placeholder 4"/>
          <p:cNvSpPr>
            <a:spLocks noGrp="1"/>
          </p:cNvSpPr>
          <p:nvPr>
            <p:ph type="ftr" sz="quarter" idx="11"/>
          </p:nvPr>
        </p:nvSpPr>
        <p:spPr/>
        <p:txBody>
          <a:bodyPr/>
          <a:lstStyle/>
          <a:p>
            <a:r>
              <a:rPr lang="en-AU" dirty="0"/>
              <a:t>Coffs Harbour Divisional Training</a:t>
            </a:r>
          </a:p>
        </p:txBody>
      </p:sp>
      <p:sp>
        <p:nvSpPr>
          <p:cNvPr id="6" name="Slide Number Placeholder 5"/>
          <p:cNvSpPr>
            <a:spLocks noGrp="1"/>
          </p:cNvSpPr>
          <p:nvPr>
            <p:ph type="sldNum" sz="quarter" idx="12"/>
          </p:nvPr>
        </p:nvSpPr>
        <p:spPr/>
        <p:txBody>
          <a:bodyPr/>
          <a:lstStyle/>
          <a:p>
            <a:fld id="{975E87B6-8D3F-4F1E-9ACE-06EB81F3265B}" type="slidenum">
              <a:rPr lang="en-AU"/>
              <a:pPr/>
              <a:t>42</a:t>
            </a:fld>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429684" cy="1143000"/>
          </a:xfrm>
        </p:spPr>
        <p:txBody>
          <a:bodyPr/>
          <a:lstStyle/>
          <a:p>
            <a:r>
              <a:rPr lang="en-AU" dirty="0">
                <a:solidFill>
                  <a:srgbClr val="C00000"/>
                </a:solidFill>
              </a:rPr>
              <a:t>Management </a:t>
            </a:r>
            <a:endParaRPr lang="en-AU" dirty="0"/>
          </a:p>
        </p:txBody>
      </p:sp>
      <p:sp>
        <p:nvSpPr>
          <p:cNvPr id="3" name="Content Placeholder 2"/>
          <p:cNvSpPr>
            <a:spLocks noGrp="1"/>
          </p:cNvSpPr>
          <p:nvPr>
            <p:ph idx="1"/>
          </p:nvPr>
        </p:nvSpPr>
        <p:spPr>
          <a:xfrm>
            <a:off x="1619672" y="1500174"/>
            <a:ext cx="7524328" cy="4929222"/>
          </a:xfrm>
        </p:spPr>
        <p:txBody>
          <a:bodyPr/>
          <a:lstStyle/>
          <a:p>
            <a:pPr marL="514350" indent="-514350">
              <a:buFont typeface="+mj-lt"/>
              <a:buAutoNum type="arabicPeriod" startAt="7"/>
            </a:pPr>
            <a:r>
              <a:rPr lang="en-US" dirty="0"/>
              <a:t>Maintain body temperature</a:t>
            </a:r>
          </a:p>
          <a:p>
            <a:pPr marL="514350" indent="-514350">
              <a:buFont typeface="+mj-lt"/>
              <a:buAutoNum type="arabicPeriod" startAt="7"/>
            </a:pPr>
            <a:r>
              <a:rPr lang="en-US" dirty="0"/>
              <a:t>Wipe away any secretions from mouth. </a:t>
            </a:r>
          </a:p>
          <a:p>
            <a:pPr marL="514350" indent="-514350">
              <a:buFont typeface="+mj-lt"/>
              <a:buAutoNum type="arabicPeriod" startAt="7"/>
            </a:pPr>
            <a:r>
              <a:rPr lang="en-US" dirty="0"/>
              <a:t>Ensure airway is clear and open</a:t>
            </a:r>
          </a:p>
          <a:p>
            <a:pPr marL="514350" indent="-514350">
              <a:buFont typeface="+mj-lt"/>
              <a:buAutoNum type="arabicPeriod" startAt="11"/>
            </a:pPr>
            <a:r>
              <a:rPr lang="en-AU" dirty="0"/>
              <a:t>Head to toe assessment 	</a:t>
            </a:r>
          </a:p>
          <a:p>
            <a:pPr marL="514350" indent="-514350">
              <a:buFont typeface="+mj-lt"/>
              <a:buAutoNum type="arabicPeriod" startAt="11"/>
            </a:pPr>
            <a:r>
              <a:rPr lang="en-AU" dirty="0"/>
              <a:t>Maintain privacy and comfort</a:t>
            </a:r>
          </a:p>
          <a:p>
            <a:pPr marL="514350" indent="-514350">
              <a:buFont typeface="+mj-lt"/>
              <a:buAutoNum type="arabicPeriod" startAt="13"/>
            </a:pPr>
            <a:r>
              <a:rPr lang="en-US" dirty="0"/>
              <a:t>Complete 2 sets of observations 	</a:t>
            </a:r>
          </a:p>
          <a:p>
            <a:pPr marL="514350" indent="-514350">
              <a:buFont typeface="+mj-lt"/>
              <a:buAutoNum type="arabicPeriod" startAt="13"/>
            </a:pPr>
            <a:r>
              <a:rPr lang="en-US" dirty="0"/>
              <a:t>Completed OB12 in total and </a:t>
            </a:r>
            <a:r>
              <a:rPr lang="en-AU" dirty="0"/>
              <a:t>Handover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patient </a:t>
            </a:r>
            <a:r>
              <a:rPr lang="en-AU" dirty="0"/>
              <a:t>information</a:t>
            </a:r>
          </a:p>
        </p:txBody>
      </p:sp>
      <p:sp>
        <p:nvSpPr>
          <p:cNvPr id="3" name="Content Placeholder 2"/>
          <p:cNvSpPr>
            <a:spLocks noGrp="1"/>
          </p:cNvSpPr>
          <p:nvPr>
            <p:ph idx="1"/>
          </p:nvPr>
        </p:nvSpPr>
        <p:spPr>
          <a:xfrm>
            <a:off x="1619672" y="1714488"/>
            <a:ext cx="7524328" cy="4929222"/>
          </a:xfrm>
        </p:spPr>
        <p:txBody>
          <a:bodyPr/>
          <a:lstStyle/>
          <a:p>
            <a:pPr marL="0" indent="0">
              <a:buNone/>
            </a:pPr>
            <a:r>
              <a:rPr lang="en-US" dirty="0"/>
              <a:t>You are attending the annual show at your local show grounds. While viewing some of the exhibitions in one of the halls you feel dizzy and unstable on your feet. You tell your partner your not feeling well. They suggest they bring the car around to the front of the hall where you can be picked up and head home. </a:t>
            </a:r>
            <a:endParaRPr lang="en-AU" dirty="0"/>
          </a:p>
        </p:txBody>
      </p:sp>
      <p:sp>
        <p:nvSpPr>
          <p:cNvPr id="4" name="Date Placeholder 3"/>
          <p:cNvSpPr>
            <a:spLocks noGrp="1"/>
          </p:cNvSpPr>
          <p:nvPr>
            <p:ph type="dt" sz="half" idx="10"/>
          </p:nvPr>
        </p:nvSpPr>
        <p:spPr/>
        <p:txBody>
          <a:bodyPr/>
          <a:lstStyle/>
          <a:p>
            <a:fld id="{7D10726D-919A-469B-B8E4-4D6260D2501F}"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44</a:t>
            </a:fld>
            <a:endParaRPr lang="en-A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patient </a:t>
            </a:r>
            <a:r>
              <a:rPr lang="en-AU" dirty="0"/>
              <a:t>information</a:t>
            </a:r>
          </a:p>
        </p:txBody>
      </p:sp>
      <p:sp>
        <p:nvSpPr>
          <p:cNvPr id="3" name="Content Placeholder 2"/>
          <p:cNvSpPr>
            <a:spLocks noGrp="1"/>
          </p:cNvSpPr>
          <p:nvPr>
            <p:ph idx="1"/>
          </p:nvPr>
        </p:nvSpPr>
        <p:spPr>
          <a:xfrm>
            <a:off x="1547664" y="1714488"/>
            <a:ext cx="7596336" cy="4929222"/>
          </a:xfrm>
        </p:spPr>
        <p:txBody>
          <a:bodyPr/>
          <a:lstStyle/>
          <a:p>
            <a:pPr marL="0" indent="0">
              <a:buNone/>
            </a:pPr>
            <a:r>
              <a:rPr lang="en-US" dirty="0" smtClean="0"/>
              <a:t>While </a:t>
            </a:r>
            <a:r>
              <a:rPr lang="en-US" dirty="0"/>
              <a:t>you are waiting for the car you feel like your going to pass out and lean on a car next to you. The next thing you remember you are on the ground between two parked cars with a security person asking you ‘are you ok’. </a:t>
            </a:r>
            <a:endParaRPr lang="en-AU" dirty="0"/>
          </a:p>
          <a:p>
            <a:pPr marL="0" indent="0">
              <a:buNone/>
            </a:pPr>
            <a:endParaRPr lang="en-AU" sz="2800" dirty="0"/>
          </a:p>
        </p:txBody>
      </p:sp>
      <p:sp>
        <p:nvSpPr>
          <p:cNvPr id="4" name="Date Placeholder 3"/>
          <p:cNvSpPr>
            <a:spLocks noGrp="1"/>
          </p:cNvSpPr>
          <p:nvPr>
            <p:ph type="dt" sz="half" idx="10"/>
          </p:nvPr>
        </p:nvSpPr>
        <p:spPr/>
        <p:txBody>
          <a:bodyPr/>
          <a:lstStyle/>
          <a:p>
            <a:fld id="{7D10726D-919A-469B-B8E4-4D6260D2501F}"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45</a:t>
            </a:fld>
            <a:endParaRPr lang="en-AU"/>
          </a:p>
        </p:txBody>
      </p:sp>
    </p:spTree>
    <p:extLst>
      <p:ext uri="{BB962C8B-B14F-4D97-AF65-F5344CB8AC3E}">
        <p14:creationId xmlns:p14="http://schemas.microsoft.com/office/powerpoint/2010/main" val="24460939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patient </a:t>
            </a:r>
            <a:r>
              <a:rPr lang="en-AU" dirty="0"/>
              <a:t>information</a:t>
            </a:r>
          </a:p>
        </p:txBody>
      </p:sp>
      <p:sp>
        <p:nvSpPr>
          <p:cNvPr id="3" name="Content Placeholder 2"/>
          <p:cNvSpPr>
            <a:spLocks noGrp="1"/>
          </p:cNvSpPr>
          <p:nvPr>
            <p:ph idx="1"/>
          </p:nvPr>
        </p:nvSpPr>
        <p:spPr>
          <a:xfrm>
            <a:off x="1547664" y="1628800"/>
            <a:ext cx="7596336" cy="4392612"/>
          </a:xfrm>
        </p:spPr>
        <p:txBody>
          <a:bodyPr/>
          <a:lstStyle/>
          <a:p>
            <a:pPr marL="0" indent="0">
              <a:buNone/>
            </a:pPr>
            <a:r>
              <a:rPr lang="en-US" dirty="0"/>
              <a:t>There is a feeling of numbness in the right side of your face, arm and leg and you are unable to move these parts of your body. You can hear the security person but are having difficulty responding to them and your vision is blurry. </a:t>
            </a:r>
            <a:endParaRPr lang="en-AU" dirty="0"/>
          </a:p>
        </p:txBody>
      </p:sp>
      <p:sp>
        <p:nvSpPr>
          <p:cNvPr id="4" name="Date Placeholder 3"/>
          <p:cNvSpPr>
            <a:spLocks noGrp="1"/>
          </p:cNvSpPr>
          <p:nvPr>
            <p:ph type="dt" sz="half" idx="10"/>
          </p:nvPr>
        </p:nvSpPr>
        <p:spPr/>
        <p:txBody>
          <a:bodyPr/>
          <a:lstStyle/>
          <a:p>
            <a:fld id="{A70F0222-A12E-4068-A6DF-5A526DA77CBE}"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46</a:t>
            </a:fld>
            <a:endParaRPr lang="en-AU"/>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patient </a:t>
            </a:r>
            <a:r>
              <a:rPr lang="en-AU" dirty="0"/>
              <a:t>information</a:t>
            </a:r>
          </a:p>
        </p:txBody>
      </p:sp>
      <p:sp>
        <p:nvSpPr>
          <p:cNvPr id="3" name="Content Placeholder 2"/>
          <p:cNvSpPr>
            <a:spLocks noGrp="1"/>
          </p:cNvSpPr>
          <p:nvPr>
            <p:ph idx="1"/>
          </p:nvPr>
        </p:nvSpPr>
        <p:spPr>
          <a:xfrm>
            <a:off x="1691680" y="1484784"/>
            <a:ext cx="7452320" cy="4392612"/>
          </a:xfrm>
        </p:spPr>
        <p:txBody>
          <a:bodyPr/>
          <a:lstStyle/>
          <a:p>
            <a:pPr marL="0" indent="0">
              <a:buNone/>
            </a:pPr>
            <a:r>
              <a:rPr lang="en-US" dirty="0" smtClean="0"/>
              <a:t>An </a:t>
            </a:r>
            <a:r>
              <a:rPr lang="en-US" dirty="0"/>
              <a:t>announcement is placed over the PA for St John Ambulance to attend. Your partner returns and is distressed at seeing you lying on the ground. A member of the St John Ambulance appears next to you. </a:t>
            </a:r>
            <a:endParaRPr lang="en-AU" dirty="0"/>
          </a:p>
        </p:txBody>
      </p:sp>
      <p:sp>
        <p:nvSpPr>
          <p:cNvPr id="4" name="Date Placeholder 3"/>
          <p:cNvSpPr>
            <a:spLocks noGrp="1"/>
          </p:cNvSpPr>
          <p:nvPr>
            <p:ph type="dt" sz="half" idx="10"/>
          </p:nvPr>
        </p:nvSpPr>
        <p:spPr/>
        <p:txBody>
          <a:bodyPr/>
          <a:lstStyle/>
          <a:p>
            <a:fld id="{A70F0222-A12E-4068-A6DF-5A526DA77CBE}" type="datetime3">
              <a:rPr lang="en-US"/>
              <a:pPr/>
              <a:t>5 October 2015</a:t>
            </a:fld>
            <a:endParaRPr lang="en-AU"/>
          </a:p>
        </p:txBody>
      </p:sp>
      <p:sp>
        <p:nvSpPr>
          <p:cNvPr id="6" name="Footer Placeholder 5"/>
          <p:cNvSpPr>
            <a:spLocks noGrp="1"/>
          </p:cNvSpPr>
          <p:nvPr>
            <p:ph type="ftr" sz="quarter" idx="11"/>
          </p:nvPr>
        </p:nvSpPr>
        <p:spPr/>
        <p:txBody>
          <a:bodyPr/>
          <a:lstStyle/>
          <a:p>
            <a:r>
              <a:rPr lang="en-AU"/>
              <a:t>Coffs Harbour Divisional Training</a:t>
            </a:r>
          </a:p>
        </p:txBody>
      </p:sp>
      <p:sp>
        <p:nvSpPr>
          <p:cNvPr id="5" name="Slide Number Placeholder 4"/>
          <p:cNvSpPr>
            <a:spLocks noGrp="1"/>
          </p:cNvSpPr>
          <p:nvPr>
            <p:ph type="sldNum" sz="quarter" idx="12"/>
          </p:nvPr>
        </p:nvSpPr>
        <p:spPr/>
        <p:txBody>
          <a:bodyPr/>
          <a:lstStyle/>
          <a:p>
            <a:fld id="{ACCE7147-DFDF-4E1A-9471-BC948C644F27}" type="slidenum">
              <a:rPr lang="en-AU"/>
              <a:pPr/>
              <a:t>47</a:t>
            </a:fld>
            <a:endParaRPr lang="en-AU"/>
          </a:p>
        </p:txBody>
      </p:sp>
    </p:spTree>
    <p:extLst>
      <p:ext uri="{BB962C8B-B14F-4D97-AF65-F5344CB8AC3E}">
        <p14:creationId xmlns:p14="http://schemas.microsoft.com/office/powerpoint/2010/main" val="17401115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patient </a:t>
            </a:r>
            <a:r>
              <a:rPr lang="en-AU" dirty="0"/>
              <a:t>information</a:t>
            </a:r>
          </a:p>
        </p:txBody>
      </p:sp>
      <p:sp>
        <p:nvSpPr>
          <p:cNvPr id="3" name="Content Placeholder 2"/>
          <p:cNvSpPr>
            <a:spLocks noGrp="1"/>
          </p:cNvSpPr>
          <p:nvPr>
            <p:ph idx="1"/>
          </p:nvPr>
        </p:nvSpPr>
        <p:spPr>
          <a:xfrm>
            <a:off x="1547664" y="1285860"/>
            <a:ext cx="7170858" cy="4392612"/>
          </a:xfrm>
        </p:spPr>
        <p:txBody>
          <a:bodyPr/>
          <a:lstStyle/>
          <a:p>
            <a:r>
              <a:rPr lang="en-AU" dirty="0"/>
              <a:t>Medical problems: Hypertension </a:t>
            </a:r>
          </a:p>
          <a:p>
            <a:r>
              <a:rPr lang="en-AU" dirty="0"/>
              <a:t>Medications: </a:t>
            </a:r>
            <a:r>
              <a:rPr lang="en-AU" dirty="0" err="1"/>
              <a:t>Coversyl</a:t>
            </a:r>
            <a:r>
              <a:rPr lang="en-AU" dirty="0"/>
              <a:t> </a:t>
            </a:r>
          </a:p>
          <a:p>
            <a:r>
              <a:rPr lang="en-AU" dirty="0"/>
              <a:t>Allergies:  Nil</a:t>
            </a:r>
          </a:p>
        </p:txBody>
      </p:sp>
      <p:sp>
        <p:nvSpPr>
          <p:cNvPr id="5" name="Date Placeholder 4"/>
          <p:cNvSpPr>
            <a:spLocks noGrp="1"/>
          </p:cNvSpPr>
          <p:nvPr>
            <p:ph type="dt" sz="half" idx="10"/>
          </p:nvPr>
        </p:nvSpPr>
        <p:spPr/>
        <p:txBody>
          <a:bodyPr/>
          <a:lstStyle/>
          <a:p>
            <a:fld id="{5939294B-1FA4-43A5-A158-BE08825A30FA}" type="datetime3">
              <a:rPr lang="en-US"/>
              <a:pPr/>
              <a:t>5 October 2015</a:t>
            </a:fld>
            <a:endParaRPr lang="en-AU"/>
          </a:p>
        </p:txBody>
      </p:sp>
      <p:sp>
        <p:nvSpPr>
          <p:cNvPr id="7" name="Footer Placeholder 6"/>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48</a:t>
            </a:fld>
            <a:endParaRPr lang="en-AU"/>
          </a:p>
        </p:txBody>
      </p:sp>
      <p:sp>
        <p:nvSpPr>
          <p:cNvPr id="4" name="Rectangle 3"/>
          <p:cNvSpPr/>
          <p:nvPr/>
        </p:nvSpPr>
        <p:spPr>
          <a:xfrm>
            <a:off x="1259632" y="3643314"/>
            <a:ext cx="7884368" cy="2246769"/>
          </a:xfrm>
          <a:prstGeom prst="rect">
            <a:avLst/>
          </a:prstGeom>
        </p:spPr>
        <p:txBody>
          <a:bodyPr wrap="square">
            <a:spAutoFit/>
          </a:bodyPr>
          <a:lstStyle/>
          <a:p>
            <a:r>
              <a:rPr lang="en-AU" sz="2400" b="1" dirty="0" err="1"/>
              <a:t>Obs</a:t>
            </a:r>
            <a:r>
              <a:rPr lang="en-AU" sz="2400" b="1" dirty="0"/>
              <a:t>  	 Pulse  </a:t>
            </a:r>
            <a:r>
              <a:rPr lang="en-AU" sz="2400" b="1" dirty="0" err="1"/>
              <a:t>Resp</a:t>
            </a:r>
            <a:r>
              <a:rPr lang="en-AU" sz="2400" b="1" dirty="0"/>
              <a:t>     BP       AVPU   </a:t>
            </a:r>
            <a:r>
              <a:rPr lang="en-AU" sz="2400" b="1" dirty="0" smtClean="0"/>
              <a:t>Other </a:t>
            </a:r>
            <a:r>
              <a:rPr lang="en-AU" sz="2400" b="1" dirty="0"/>
              <a:t>info </a:t>
            </a:r>
          </a:p>
          <a:p>
            <a:r>
              <a:rPr lang="en-US" sz="2400" dirty="0"/>
              <a:t>1st set   90     20 	   </a:t>
            </a:r>
            <a:r>
              <a:rPr lang="en-US" sz="2400" dirty="0" smtClean="0"/>
              <a:t>145/70      </a:t>
            </a:r>
            <a:r>
              <a:rPr lang="en-US" sz="2400" dirty="0"/>
              <a:t>V    </a:t>
            </a:r>
            <a:r>
              <a:rPr lang="en-US" sz="2400" dirty="0" smtClean="0"/>
              <a:t>  Difficulty </a:t>
            </a:r>
            <a:r>
              <a:rPr lang="en-US" sz="2400" dirty="0"/>
              <a:t>speaking	</a:t>
            </a:r>
          </a:p>
          <a:p>
            <a:r>
              <a:rPr lang="en-US" sz="2400" dirty="0"/>
              <a:t>2nd set  86    </a:t>
            </a:r>
            <a:r>
              <a:rPr lang="en-US" sz="2400" dirty="0" smtClean="0"/>
              <a:t> 18       </a:t>
            </a:r>
            <a:r>
              <a:rPr lang="en-US" sz="2400" dirty="0"/>
              <a:t>140/70      </a:t>
            </a:r>
            <a:r>
              <a:rPr lang="en-US" sz="2400" dirty="0" smtClean="0"/>
              <a:t>  V      </a:t>
            </a:r>
            <a:r>
              <a:rPr lang="en-US" sz="2400" dirty="0" smtClean="0">
                <a:solidFill>
                  <a:srgbClr val="000000"/>
                </a:solidFill>
              </a:rPr>
              <a:t>Difficulty speaking </a:t>
            </a:r>
            <a:r>
              <a:rPr lang="en-US" sz="2400" dirty="0"/>
              <a:t>	</a:t>
            </a:r>
            <a:endParaRPr lang="en-US" sz="2800" dirty="0"/>
          </a:p>
          <a:p>
            <a:r>
              <a:rPr 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2"/>
          <p:cNvSpPr>
            <a:spLocks noGrp="1" noChangeArrowheads="1"/>
          </p:cNvSpPr>
          <p:nvPr>
            <p:ph type="title"/>
          </p:nvPr>
        </p:nvSpPr>
        <p:spPr/>
        <p:txBody>
          <a:bodyPr/>
          <a:lstStyle/>
          <a:p>
            <a:pPr eaLnBrk="1" hangingPunct="1"/>
            <a:r>
              <a:rPr lang="en-AU" dirty="0"/>
              <a:t>Questions</a:t>
            </a:r>
          </a:p>
        </p:txBody>
      </p:sp>
      <p:sp>
        <p:nvSpPr>
          <p:cNvPr id="111618" name="Date Placeholder 3"/>
          <p:cNvSpPr>
            <a:spLocks noGrp="1"/>
          </p:cNvSpPr>
          <p:nvPr>
            <p:ph type="dt" sz="half" idx="10"/>
          </p:nvPr>
        </p:nvSpPr>
        <p:spPr>
          <a:noFill/>
        </p:spPr>
        <p:txBody>
          <a:bodyPr/>
          <a:lstStyle/>
          <a:p>
            <a:fld id="{C71D5462-1B9A-405D-96F0-E14103B7E32E}" type="datetime3">
              <a:rPr lang="en-US"/>
              <a:pPr/>
              <a:t>5 October 2015</a:t>
            </a:fld>
            <a:endParaRPr lang="en-US"/>
          </a:p>
        </p:txBody>
      </p:sp>
      <p:sp>
        <p:nvSpPr>
          <p:cNvPr id="111619" name="Footer Placeholder 4"/>
          <p:cNvSpPr>
            <a:spLocks noGrp="1"/>
          </p:cNvSpPr>
          <p:nvPr>
            <p:ph type="ftr" sz="quarter" idx="11"/>
          </p:nvPr>
        </p:nvSpPr>
        <p:spPr>
          <a:noFill/>
        </p:spPr>
        <p:txBody>
          <a:bodyPr/>
          <a:lstStyle/>
          <a:p>
            <a:r>
              <a:rPr lang="en-US"/>
              <a:t>Coffs Harbour Divisional Training</a:t>
            </a:r>
          </a:p>
        </p:txBody>
      </p:sp>
      <p:sp>
        <p:nvSpPr>
          <p:cNvPr id="111620" name="Slide Number Placeholder 5"/>
          <p:cNvSpPr>
            <a:spLocks noGrp="1"/>
          </p:cNvSpPr>
          <p:nvPr>
            <p:ph type="sldNum" sz="quarter" idx="12"/>
          </p:nvPr>
        </p:nvSpPr>
        <p:spPr>
          <a:noFill/>
        </p:spPr>
        <p:txBody>
          <a:bodyPr/>
          <a:lstStyle/>
          <a:p>
            <a:fld id="{F339EFFC-A4A3-45C0-8F48-4F2A8DA1E738}" type="slidenum">
              <a:rPr lang="en-US"/>
              <a:pPr/>
              <a:t>49</a:t>
            </a:fld>
            <a:endParaRPr lang="en-US"/>
          </a:p>
        </p:txBody>
      </p:sp>
      <p:pic>
        <p:nvPicPr>
          <p:cNvPr id="111623" name="Picture 4" descr="MCj04344110000[1]"/>
          <p:cNvPicPr>
            <a:picLocks noChangeAspect="1" noChangeArrowheads="1"/>
          </p:cNvPicPr>
          <p:nvPr/>
        </p:nvPicPr>
        <p:blipFill>
          <a:blip r:embed="rId3" cstate="print"/>
          <a:srcRect/>
          <a:stretch>
            <a:fillRect/>
          </a:stretch>
        </p:blipFill>
        <p:spPr bwMode="auto">
          <a:xfrm>
            <a:off x="2915816" y="1844823"/>
            <a:ext cx="3384376" cy="3602723"/>
          </a:xfrm>
          <a:prstGeom prst="rect">
            <a:avLst/>
          </a:prstGeom>
          <a:noFill/>
          <a:ln w="9525">
            <a:noFill/>
            <a:miter lim="800000"/>
            <a:headEnd/>
            <a:tailEnd/>
          </a:ln>
        </p:spPr>
      </p:pic>
    </p:spTree>
    <p:extLst>
      <p:ext uri="{BB962C8B-B14F-4D97-AF65-F5344CB8AC3E}">
        <p14:creationId xmlns:p14="http://schemas.microsoft.com/office/powerpoint/2010/main" val="1791001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Stroke</a:t>
            </a:r>
            <a:endParaRPr lang="en-AU" dirty="0"/>
          </a:p>
        </p:txBody>
      </p:sp>
      <p:sp>
        <p:nvSpPr>
          <p:cNvPr id="4" name="Date Placeholder 3"/>
          <p:cNvSpPr>
            <a:spLocks noGrp="1"/>
          </p:cNvSpPr>
          <p:nvPr>
            <p:ph type="dt" sz="half" idx="10"/>
          </p:nvPr>
        </p:nvSpPr>
        <p:spPr/>
        <p:txBody>
          <a:bodyPr/>
          <a:lstStyle/>
          <a:p>
            <a:fld id="{D5F25AF9-9F14-4804-8EA6-C9D1FD7F0E2D}"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5</a:t>
            </a:fld>
            <a:endParaRPr lang="en-AU"/>
          </a:p>
        </p:txBody>
      </p:sp>
      <p:pic>
        <p:nvPicPr>
          <p:cNvPr id="8" name="Picture 7" descr="http://www.health.com/health/static/hw/media/medical/hw/h5551195.jpg"/>
          <p:cNvPicPr/>
          <p:nvPr/>
        </p:nvPicPr>
        <p:blipFill>
          <a:blip r:embed="rId3" cstate="print"/>
          <a:srcRect l="50941"/>
          <a:stretch>
            <a:fillRect/>
          </a:stretch>
        </p:blipFill>
        <p:spPr bwMode="auto">
          <a:xfrm>
            <a:off x="2357422" y="1214422"/>
            <a:ext cx="4714908" cy="493019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Stroke</a:t>
            </a:r>
            <a:endParaRPr lang="en-AU" dirty="0"/>
          </a:p>
        </p:txBody>
      </p:sp>
      <p:sp>
        <p:nvSpPr>
          <p:cNvPr id="3" name="Content Placeholder 2"/>
          <p:cNvSpPr>
            <a:spLocks noGrp="1"/>
          </p:cNvSpPr>
          <p:nvPr>
            <p:ph idx="1"/>
          </p:nvPr>
        </p:nvSpPr>
        <p:spPr>
          <a:xfrm>
            <a:off x="1475656" y="1989138"/>
            <a:ext cx="4667980" cy="4392612"/>
          </a:xfrm>
        </p:spPr>
        <p:txBody>
          <a:bodyPr/>
          <a:lstStyle/>
          <a:p>
            <a:pPr marL="0" indent="0">
              <a:buNone/>
            </a:pPr>
            <a:r>
              <a:rPr lang="en-US" dirty="0"/>
              <a:t>In most cases, a stroke is a result of a </a:t>
            </a:r>
            <a:r>
              <a:rPr lang="en-US" b="1" dirty="0">
                <a:solidFill>
                  <a:srgbClr val="C00000"/>
                </a:solidFill>
              </a:rPr>
              <a:t>clot </a:t>
            </a:r>
            <a:r>
              <a:rPr lang="en-US" dirty="0"/>
              <a:t>at a part of an artery narrowed by long-term build-up of fatty deposits (plaque)   </a:t>
            </a:r>
            <a:endParaRPr lang="en-AU" dirty="0"/>
          </a:p>
        </p:txBody>
      </p:sp>
      <p:sp>
        <p:nvSpPr>
          <p:cNvPr id="4" name="Date Placeholder 3"/>
          <p:cNvSpPr>
            <a:spLocks noGrp="1"/>
          </p:cNvSpPr>
          <p:nvPr>
            <p:ph type="dt" sz="half" idx="10"/>
          </p:nvPr>
        </p:nvSpPr>
        <p:spPr/>
        <p:txBody>
          <a:bodyPr/>
          <a:lstStyle/>
          <a:p>
            <a:fld id="{53F1AF26-958C-4FB8-8046-E65F54006859}" type="datetime3">
              <a:rPr lang="en-US"/>
              <a:pPr/>
              <a:t>5 October 2015</a:t>
            </a:fld>
            <a:endParaRPr lang="en-AU"/>
          </a:p>
        </p:txBody>
      </p:sp>
      <p:sp>
        <p:nvSpPr>
          <p:cNvPr id="5" name="Footer Placeholder 4"/>
          <p:cNvSpPr>
            <a:spLocks noGrp="1"/>
          </p:cNvSpPr>
          <p:nvPr>
            <p:ph type="ftr" sz="quarter" idx="11"/>
          </p:nvPr>
        </p:nvSpPr>
        <p:spPr/>
        <p:txBody>
          <a:bodyPr/>
          <a:lstStyle/>
          <a:p>
            <a:r>
              <a:rPr lang="en-AU"/>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6</a:t>
            </a:fld>
            <a:endParaRPr lang="en-AU"/>
          </a:p>
        </p:txBody>
      </p:sp>
      <p:pic>
        <p:nvPicPr>
          <p:cNvPr id="7" name="Picture 6" descr="http://www.health.com/health/static/hw/media/medical/hw/h5551195.jpg"/>
          <p:cNvPicPr/>
          <p:nvPr/>
        </p:nvPicPr>
        <p:blipFill>
          <a:blip r:embed="rId3" cstate="print"/>
          <a:srcRect r="50120"/>
          <a:stretch>
            <a:fillRect/>
          </a:stretch>
        </p:blipFill>
        <p:spPr bwMode="auto">
          <a:xfrm>
            <a:off x="6143636" y="2071678"/>
            <a:ext cx="2724175" cy="307280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google.com.au/url?source=imgres&amp;ct=img&amp;q=http://www.health.com/health/static/hw/media/medical/hw/h9991270_001.jpg&amp;usg=AFQjCNFrQEDJIpapFs3r7_YRbbQ-wjn5nA"/>
          <p:cNvPicPr/>
          <p:nvPr/>
        </p:nvPicPr>
        <p:blipFill>
          <a:blip r:embed="rId3" cstate="print"/>
          <a:srcRect l="24433"/>
          <a:stretch>
            <a:fillRect/>
          </a:stretch>
        </p:blipFill>
        <p:spPr bwMode="auto">
          <a:xfrm>
            <a:off x="1714480" y="1281223"/>
            <a:ext cx="6457920" cy="4956089"/>
          </a:xfrm>
          <a:prstGeom prst="rect">
            <a:avLst/>
          </a:prstGeom>
          <a:noFill/>
        </p:spPr>
      </p:pic>
      <p:sp>
        <p:nvSpPr>
          <p:cNvPr id="5" name="Title 4"/>
          <p:cNvSpPr>
            <a:spLocks noGrp="1"/>
          </p:cNvSpPr>
          <p:nvPr>
            <p:ph type="title"/>
          </p:nvPr>
        </p:nvSpPr>
        <p:spPr/>
        <p:txBody>
          <a:bodyPr/>
          <a:lstStyle/>
          <a:p>
            <a:r>
              <a:rPr lang="en-US" dirty="0"/>
              <a:t>Blood clot</a:t>
            </a:r>
            <a:endParaRPr lang="en-AU" dirty="0"/>
          </a:p>
        </p:txBody>
      </p:sp>
      <p:sp>
        <p:nvSpPr>
          <p:cNvPr id="6" name="Date Placeholder 5"/>
          <p:cNvSpPr>
            <a:spLocks noGrp="1"/>
          </p:cNvSpPr>
          <p:nvPr>
            <p:ph type="dt" sz="half" idx="10"/>
          </p:nvPr>
        </p:nvSpPr>
        <p:spPr/>
        <p:txBody>
          <a:bodyPr/>
          <a:lstStyle/>
          <a:p>
            <a:fld id="{E621AB36-0282-4955-8791-935B2EC091D9}" type="datetime3">
              <a:rPr lang="en-US"/>
              <a:pPr/>
              <a:t>5 October 2015</a:t>
            </a:fld>
            <a:endParaRPr lang="en-AU"/>
          </a:p>
        </p:txBody>
      </p:sp>
      <p:sp>
        <p:nvSpPr>
          <p:cNvPr id="8" name="Footer Placeholder 7"/>
          <p:cNvSpPr>
            <a:spLocks noGrp="1"/>
          </p:cNvSpPr>
          <p:nvPr>
            <p:ph type="ftr" sz="quarter" idx="11"/>
          </p:nvPr>
        </p:nvSpPr>
        <p:spPr/>
        <p:txBody>
          <a:bodyPr/>
          <a:lstStyle/>
          <a:p>
            <a:r>
              <a:rPr lang="en-AU"/>
              <a:t>Coffs Harbour Divisional Training</a:t>
            </a:r>
          </a:p>
        </p:txBody>
      </p:sp>
      <p:sp>
        <p:nvSpPr>
          <p:cNvPr id="7" name="Slide Number Placeholder 6"/>
          <p:cNvSpPr>
            <a:spLocks noGrp="1"/>
          </p:cNvSpPr>
          <p:nvPr>
            <p:ph type="sldNum" sz="quarter" idx="12"/>
          </p:nvPr>
        </p:nvSpPr>
        <p:spPr/>
        <p:txBody>
          <a:bodyPr/>
          <a:lstStyle/>
          <a:p>
            <a:fld id="{ACCE7147-DFDF-4E1A-9471-BC948C644F27}" type="slidenum">
              <a:rPr lang="en-AU"/>
              <a:pPr/>
              <a:t>7</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the result?</a:t>
            </a:r>
            <a:endParaRPr lang="en-AU" dirty="0"/>
          </a:p>
        </p:txBody>
      </p:sp>
      <p:sp>
        <p:nvSpPr>
          <p:cNvPr id="4" name="Content Placeholder 3"/>
          <p:cNvSpPr>
            <a:spLocks noGrp="1"/>
          </p:cNvSpPr>
          <p:nvPr>
            <p:ph idx="1"/>
          </p:nvPr>
        </p:nvSpPr>
        <p:spPr>
          <a:xfrm>
            <a:off x="1547664" y="1631948"/>
            <a:ext cx="7596336" cy="3940192"/>
          </a:xfrm>
        </p:spPr>
        <p:txBody>
          <a:bodyPr/>
          <a:lstStyle/>
          <a:p>
            <a:pPr marL="0" indent="0">
              <a:buNone/>
            </a:pPr>
            <a:r>
              <a:rPr lang="en-US" dirty="0"/>
              <a:t>As a result of a stroke, brain cells are </a:t>
            </a:r>
            <a:r>
              <a:rPr lang="en-US" b="1" dirty="0">
                <a:solidFill>
                  <a:srgbClr val="C00000"/>
                </a:solidFill>
              </a:rPr>
              <a:t>damaged</a:t>
            </a:r>
            <a:r>
              <a:rPr lang="en-US" dirty="0"/>
              <a:t> and functions controlled by that part of the brain become </a:t>
            </a:r>
            <a:r>
              <a:rPr lang="en-US" b="1" dirty="0">
                <a:solidFill>
                  <a:srgbClr val="C00000"/>
                </a:solidFill>
              </a:rPr>
              <a:t>paralysed</a:t>
            </a:r>
            <a:r>
              <a:rPr lang="en-US" dirty="0"/>
              <a:t>.</a:t>
            </a:r>
            <a:endParaRPr lang="en-AU" dirty="0"/>
          </a:p>
        </p:txBody>
      </p:sp>
      <p:sp>
        <p:nvSpPr>
          <p:cNvPr id="6" name="Date Placeholder 5"/>
          <p:cNvSpPr>
            <a:spLocks noGrp="1"/>
          </p:cNvSpPr>
          <p:nvPr>
            <p:ph type="dt" sz="half" idx="10"/>
          </p:nvPr>
        </p:nvSpPr>
        <p:spPr/>
        <p:txBody>
          <a:bodyPr/>
          <a:lstStyle/>
          <a:p>
            <a:fld id="{6E651B98-5C6F-400D-81B0-E958DCF5D428}" type="datetime3">
              <a:rPr lang="en-US"/>
              <a:pPr/>
              <a:t>5 October 2015</a:t>
            </a:fld>
            <a:endParaRPr lang="en-AU"/>
          </a:p>
        </p:txBody>
      </p:sp>
      <p:sp>
        <p:nvSpPr>
          <p:cNvPr id="8" name="Footer Placeholder 7"/>
          <p:cNvSpPr>
            <a:spLocks noGrp="1"/>
          </p:cNvSpPr>
          <p:nvPr>
            <p:ph type="ftr" sz="quarter" idx="11"/>
          </p:nvPr>
        </p:nvSpPr>
        <p:spPr/>
        <p:txBody>
          <a:bodyPr/>
          <a:lstStyle/>
          <a:p>
            <a:r>
              <a:rPr lang="en-AU"/>
              <a:t>Coffs Harbour Divisional Training</a:t>
            </a:r>
          </a:p>
        </p:txBody>
      </p:sp>
      <p:sp>
        <p:nvSpPr>
          <p:cNvPr id="7" name="Slide Number Placeholder 6"/>
          <p:cNvSpPr>
            <a:spLocks noGrp="1"/>
          </p:cNvSpPr>
          <p:nvPr>
            <p:ph type="sldNum" sz="quarter" idx="12"/>
          </p:nvPr>
        </p:nvSpPr>
        <p:spPr/>
        <p:txBody>
          <a:bodyPr/>
          <a:lstStyle/>
          <a:p>
            <a:fld id="{ACCE7147-DFDF-4E1A-9471-BC948C644F27}" type="slidenum">
              <a:rPr lang="en-AU"/>
              <a:pPr/>
              <a:t>8</a:t>
            </a:fld>
            <a:endParaRPr lang="en-AU"/>
          </a:p>
        </p:txBody>
      </p:sp>
      <p:pic>
        <p:nvPicPr>
          <p:cNvPr id="1026" name="Picture 2" descr="http://health.ninemsn.com.au/img/annie/strok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266373"/>
            <a:ext cx="5069979" cy="28483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animEffect transition="in" filter="fade">
                                      <p:cBhvr>
                                        <p:cTn id="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result?</a:t>
            </a:r>
            <a:endParaRPr lang="en-AU" dirty="0"/>
          </a:p>
        </p:txBody>
      </p:sp>
      <p:sp>
        <p:nvSpPr>
          <p:cNvPr id="3" name="Content Placeholder 2"/>
          <p:cNvSpPr>
            <a:spLocks noGrp="1"/>
          </p:cNvSpPr>
          <p:nvPr>
            <p:ph idx="1"/>
          </p:nvPr>
        </p:nvSpPr>
        <p:spPr>
          <a:xfrm>
            <a:off x="1369260" y="2000240"/>
            <a:ext cx="4714908" cy="4392612"/>
          </a:xfrm>
        </p:spPr>
        <p:txBody>
          <a:bodyPr/>
          <a:lstStyle/>
          <a:p>
            <a:r>
              <a:rPr lang="en-US" b="1" dirty="0">
                <a:solidFill>
                  <a:srgbClr val="C00000"/>
                </a:solidFill>
              </a:rPr>
              <a:t>Paralysis</a:t>
            </a:r>
            <a:r>
              <a:rPr lang="en-US" dirty="0"/>
              <a:t> of the body or speech problems are common after a stroke.</a:t>
            </a:r>
          </a:p>
          <a:p>
            <a:r>
              <a:rPr lang="en-US" dirty="0"/>
              <a:t>Although many people make a good recovery a stroke can be </a:t>
            </a:r>
            <a:r>
              <a:rPr lang="en-US" b="1" dirty="0">
                <a:solidFill>
                  <a:srgbClr val="C00000"/>
                </a:solidFill>
              </a:rPr>
              <a:t>fatal</a:t>
            </a:r>
            <a:r>
              <a:rPr lang="en-US" dirty="0"/>
              <a:t>.</a:t>
            </a:r>
            <a:endParaRPr lang="en-AU" dirty="0"/>
          </a:p>
        </p:txBody>
      </p:sp>
      <p:sp>
        <p:nvSpPr>
          <p:cNvPr id="5" name="Date Placeholder 4"/>
          <p:cNvSpPr>
            <a:spLocks noGrp="1"/>
          </p:cNvSpPr>
          <p:nvPr>
            <p:ph type="dt" sz="half" idx="10"/>
          </p:nvPr>
        </p:nvSpPr>
        <p:spPr/>
        <p:txBody>
          <a:bodyPr/>
          <a:lstStyle/>
          <a:p>
            <a:fld id="{F8EBC78E-12D1-4043-B2BB-9DF28C5F3D37}" type="datetime3">
              <a:rPr lang="en-US"/>
              <a:pPr/>
              <a:t>5 October 2015</a:t>
            </a:fld>
            <a:endParaRPr lang="en-AU"/>
          </a:p>
        </p:txBody>
      </p:sp>
      <p:sp>
        <p:nvSpPr>
          <p:cNvPr id="7" name="Footer Placeholder 6"/>
          <p:cNvSpPr>
            <a:spLocks noGrp="1"/>
          </p:cNvSpPr>
          <p:nvPr>
            <p:ph type="ftr" sz="quarter" idx="11"/>
          </p:nvPr>
        </p:nvSpPr>
        <p:spPr/>
        <p:txBody>
          <a:bodyPr/>
          <a:lstStyle/>
          <a:p>
            <a:r>
              <a:rPr lang="en-AU" dirty="0"/>
              <a:t>Coffs Harbour Divisional Training</a:t>
            </a:r>
          </a:p>
        </p:txBody>
      </p:sp>
      <p:sp>
        <p:nvSpPr>
          <p:cNvPr id="6" name="Slide Number Placeholder 5"/>
          <p:cNvSpPr>
            <a:spLocks noGrp="1"/>
          </p:cNvSpPr>
          <p:nvPr>
            <p:ph type="sldNum" sz="quarter" idx="12"/>
          </p:nvPr>
        </p:nvSpPr>
        <p:spPr/>
        <p:txBody>
          <a:bodyPr/>
          <a:lstStyle/>
          <a:p>
            <a:fld id="{ACCE7147-DFDF-4E1A-9471-BC948C644F27}" type="slidenum">
              <a:rPr lang="en-AU"/>
              <a:pPr/>
              <a:t>9</a:t>
            </a:fld>
            <a:endParaRPr lang="en-AU"/>
          </a:p>
        </p:txBody>
      </p:sp>
      <p:pic>
        <p:nvPicPr>
          <p:cNvPr id="27650" name="Picture 2" descr="http://farm2.static.flickr.com/1332/871789913_2e2701ca25.jpg?v=0"/>
          <p:cNvPicPr>
            <a:picLocks noChangeAspect="1" noChangeArrowheads="1"/>
          </p:cNvPicPr>
          <p:nvPr/>
        </p:nvPicPr>
        <p:blipFill>
          <a:blip r:embed="rId3" cstate="print"/>
          <a:srcRect/>
          <a:stretch>
            <a:fillRect/>
          </a:stretch>
        </p:blipFill>
        <p:spPr bwMode="auto">
          <a:xfrm>
            <a:off x="6012160" y="1484784"/>
            <a:ext cx="2786082" cy="40005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7650"/>
                                        </p:tgtEl>
                                        <p:attrNameLst>
                                          <p:attrName>style.visibility</p:attrName>
                                        </p:attrNameLst>
                                      </p:cBhvr>
                                      <p:to>
                                        <p:strVal val="visible"/>
                                      </p:to>
                                    </p:set>
                                    <p:animEffect transition="in" filter="fade">
                                      <p:cBhvr>
                                        <p:cTn id="9" dur="2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t Point Slid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Dot Poi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t Poi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t Poi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t Poi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t Poi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t Poi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t Poi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t Poi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t Poi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t Poi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t Poi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t Poi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708</TotalTime>
  <Words>1707</Words>
  <Application>Microsoft Office PowerPoint</Application>
  <PresentationFormat>On-screen Show (4:3)</PresentationFormat>
  <Paragraphs>330</Paragraphs>
  <Slides>49</Slides>
  <Notes>49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Theme1</vt:lpstr>
      <vt:lpstr>Stroke  CerebroVascualar Accident (CVA)</vt:lpstr>
      <vt:lpstr>Stroke</vt:lpstr>
      <vt:lpstr>Stroke</vt:lpstr>
      <vt:lpstr>Stroke</vt:lpstr>
      <vt:lpstr>Stroke</vt:lpstr>
      <vt:lpstr>Stroke</vt:lpstr>
      <vt:lpstr>Blood clot</vt:lpstr>
      <vt:lpstr>What is the result?</vt:lpstr>
      <vt:lpstr>What is the result?</vt:lpstr>
      <vt:lpstr>What is the result?</vt:lpstr>
      <vt:lpstr>Why so suddenly?</vt:lpstr>
      <vt:lpstr>Why so suddenly?</vt:lpstr>
      <vt:lpstr>Headaches?</vt:lpstr>
      <vt:lpstr>Headaches?</vt:lpstr>
      <vt:lpstr>Permanent?</vt:lpstr>
      <vt:lpstr>Permanent?</vt:lpstr>
      <vt:lpstr>Permanent?</vt:lpstr>
      <vt:lpstr>Permanent?</vt:lpstr>
      <vt:lpstr>Permanent?</vt:lpstr>
      <vt:lpstr>Why one side of the body?</vt:lpstr>
      <vt:lpstr>Why one side of the body?</vt:lpstr>
      <vt:lpstr>Mini-strokes (TIA’s)</vt:lpstr>
      <vt:lpstr>Mini-strokes (TIA’s)</vt:lpstr>
      <vt:lpstr>Mini-strokes (TIA’s)</vt:lpstr>
      <vt:lpstr>Who are at risk?</vt:lpstr>
      <vt:lpstr>Signs &amp; Symptoms</vt:lpstr>
      <vt:lpstr>Remember a stroke is a  life-threatening emergency!</vt:lpstr>
      <vt:lpstr>The acronym F A S T </vt:lpstr>
      <vt:lpstr>Communication</vt:lpstr>
      <vt:lpstr>Communication</vt:lpstr>
      <vt:lpstr>Management</vt:lpstr>
      <vt:lpstr>Management</vt:lpstr>
      <vt:lpstr>The traditional golden 3 hour </vt:lpstr>
      <vt:lpstr>The traditional golden 3 hour </vt:lpstr>
      <vt:lpstr>The traditional golden 3 hour </vt:lpstr>
      <vt:lpstr>1 September 2010</vt:lpstr>
      <vt:lpstr>1 September 2010</vt:lpstr>
      <vt:lpstr>Questions</vt:lpstr>
      <vt:lpstr>PowerPoint Presentation</vt:lpstr>
      <vt:lpstr>Scenario</vt:lpstr>
      <vt:lpstr>Scenario</vt:lpstr>
      <vt:lpstr>Management </vt:lpstr>
      <vt:lpstr>Management </vt:lpstr>
      <vt:lpstr>patient information</vt:lpstr>
      <vt:lpstr>patient information</vt:lpstr>
      <vt:lpstr>patient information</vt:lpstr>
      <vt:lpstr>patient information</vt:lpstr>
      <vt:lpstr>patient information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St John Ambulance Coffs Harbour</cp:lastModifiedBy>
  <cp:revision>69</cp:revision>
  <dcterms:created xsi:type="dcterms:W3CDTF">2009-07-17T06:49:44Z</dcterms:created>
  <dcterms:modified xsi:type="dcterms:W3CDTF">2015-10-05T07:22:57Z</dcterms:modified>
</cp:coreProperties>
</file>